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9"/>
  </p:notesMasterIdLst>
  <p:handoutMasterIdLst>
    <p:handoutMasterId r:id="rId70"/>
  </p:handoutMasterIdLst>
  <p:sldIdLst>
    <p:sldId id="256" r:id="rId2"/>
    <p:sldId id="274" r:id="rId3"/>
    <p:sldId id="275" r:id="rId4"/>
    <p:sldId id="276" r:id="rId5"/>
    <p:sldId id="277" r:id="rId6"/>
    <p:sldId id="278" r:id="rId7"/>
    <p:sldId id="279" r:id="rId8"/>
    <p:sldId id="280" r:id="rId9"/>
    <p:sldId id="281" r:id="rId10"/>
    <p:sldId id="282" r:id="rId11"/>
    <p:sldId id="285" r:id="rId12"/>
    <p:sldId id="284" r:id="rId13"/>
    <p:sldId id="287" r:id="rId14"/>
    <p:sldId id="288" r:id="rId15"/>
    <p:sldId id="289" r:id="rId16"/>
    <p:sldId id="291" r:id="rId17"/>
    <p:sldId id="290" r:id="rId18"/>
    <p:sldId id="292" r:id="rId19"/>
    <p:sldId id="293" r:id="rId20"/>
    <p:sldId id="294" r:id="rId21"/>
    <p:sldId id="295" r:id="rId22"/>
    <p:sldId id="296" r:id="rId23"/>
    <p:sldId id="297" r:id="rId24"/>
    <p:sldId id="339" r:id="rId25"/>
    <p:sldId id="298" r:id="rId26"/>
    <p:sldId id="299" r:id="rId27"/>
    <p:sldId id="338" r:id="rId28"/>
    <p:sldId id="300" r:id="rId29"/>
    <p:sldId id="301" r:id="rId30"/>
    <p:sldId id="304" r:id="rId31"/>
    <p:sldId id="302" r:id="rId32"/>
    <p:sldId id="303" r:id="rId33"/>
    <p:sldId id="305" r:id="rId34"/>
    <p:sldId id="306" r:id="rId35"/>
    <p:sldId id="307" r:id="rId36"/>
    <p:sldId id="308" r:id="rId37"/>
    <p:sldId id="311" r:id="rId38"/>
    <p:sldId id="312" r:id="rId39"/>
    <p:sldId id="313" r:id="rId40"/>
    <p:sldId id="314" r:id="rId41"/>
    <p:sldId id="315" r:id="rId42"/>
    <p:sldId id="316" r:id="rId43"/>
    <p:sldId id="317" r:id="rId44"/>
    <p:sldId id="319" r:id="rId45"/>
    <p:sldId id="320" r:id="rId46"/>
    <p:sldId id="321" r:id="rId47"/>
    <p:sldId id="322" r:id="rId48"/>
    <p:sldId id="323" r:id="rId49"/>
    <p:sldId id="324" r:id="rId50"/>
    <p:sldId id="325" r:id="rId51"/>
    <p:sldId id="326" r:id="rId52"/>
    <p:sldId id="327" r:id="rId53"/>
    <p:sldId id="328" r:id="rId54"/>
    <p:sldId id="329" r:id="rId55"/>
    <p:sldId id="330" r:id="rId56"/>
    <p:sldId id="331" r:id="rId57"/>
    <p:sldId id="332" r:id="rId58"/>
    <p:sldId id="333" r:id="rId59"/>
    <p:sldId id="336" r:id="rId60"/>
    <p:sldId id="341" r:id="rId61"/>
    <p:sldId id="342" r:id="rId62"/>
    <p:sldId id="334" r:id="rId63"/>
    <p:sldId id="337" r:id="rId64"/>
    <p:sldId id="345" r:id="rId65"/>
    <p:sldId id="343" r:id="rId66"/>
    <p:sldId id="344" r:id="rId67"/>
    <p:sldId id="346" r:id="rId6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DED"/>
    <a:srgbClr val="0066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88249" autoAdjust="0"/>
  </p:normalViewPr>
  <p:slideViewPr>
    <p:cSldViewPr snapToGrid="0">
      <p:cViewPr varScale="1">
        <p:scale>
          <a:sx n="97" d="100"/>
          <a:sy n="97" d="100"/>
        </p:scale>
        <p:origin x="111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259F2B9-1309-23C0-E83B-A40F0F13BB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17F23796-CF5F-CA61-407D-5D5125F9CF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de-DE"/>
              <a:t>11.08.2024 - www.ruhrak.de</a:t>
            </a:r>
          </a:p>
        </p:txBody>
      </p:sp>
      <p:sp>
        <p:nvSpPr>
          <p:cNvPr id="4" name="Fußzeilenplatzhalter 3">
            <a:extLst>
              <a:ext uri="{FF2B5EF4-FFF2-40B4-BE49-F238E27FC236}">
                <a16:creationId xmlns:a16="http://schemas.microsoft.com/office/drawing/2014/main" id="{525A462D-6B6D-E077-CC4E-E5469EBD92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9F5CFC7A-612D-4AAF-EFA7-874DE3B9CA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93D0E43-DF2D-4619-95F7-3E1531026298}" type="slidenum">
              <a:rPr lang="de-DE" smtClean="0"/>
              <a:t>‹Nr.›</a:t>
            </a:fld>
            <a:endParaRPr lang="de-DE"/>
          </a:p>
        </p:txBody>
      </p:sp>
    </p:spTree>
    <p:extLst>
      <p:ext uri="{BB962C8B-B14F-4D97-AF65-F5344CB8AC3E}">
        <p14:creationId xmlns:p14="http://schemas.microsoft.com/office/powerpoint/2010/main" val="427834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r>
              <a:rPr lang="de-DE"/>
              <a:t>11.08.2024 - www.ruhrak.de</a:t>
            </a:r>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A371DF-A3F1-41BF-AAA0-C87C6DBABB1E}" type="slidenum">
              <a:rPr lang="de-DE" smtClean="0"/>
              <a:t>‹Nr.›</a:t>
            </a:fld>
            <a:endParaRPr lang="de-DE"/>
          </a:p>
        </p:txBody>
      </p:sp>
    </p:spTree>
    <p:extLst>
      <p:ext uri="{BB962C8B-B14F-4D97-AF65-F5344CB8AC3E}">
        <p14:creationId xmlns:p14="http://schemas.microsoft.com/office/powerpoint/2010/main" val="69636779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B2582-5911-A9C3-D5BA-AF96239F93D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BDCE6AD-B4EA-C9DD-C433-2746FC31544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80CF401-1132-1E16-E1B2-85F563ADBA2E}"/>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FE6CDB04-5366-5097-F967-E3F5FD7F37B8}"/>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1D51EDCA-C313-EA8A-9197-C3D52E1E6AE3}"/>
              </a:ext>
            </a:extLst>
          </p:cNvPr>
          <p:cNvSpPr>
            <a:spLocks noGrp="1"/>
          </p:cNvSpPr>
          <p:nvPr>
            <p:ph type="sldNum" sz="quarter" idx="5"/>
          </p:nvPr>
        </p:nvSpPr>
        <p:spPr/>
        <p:txBody>
          <a:bodyPr/>
          <a:lstStyle/>
          <a:p>
            <a:fld id="{69A371DF-A3F1-41BF-AAA0-C87C6DBABB1E}" type="slidenum">
              <a:rPr lang="de-DE" smtClean="0"/>
              <a:t>2</a:t>
            </a:fld>
            <a:endParaRPr lang="de-DE"/>
          </a:p>
        </p:txBody>
      </p:sp>
    </p:spTree>
    <p:extLst>
      <p:ext uri="{BB962C8B-B14F-4D97-AF65-F5344CB8AC3E}">
        <p14:creationId xmlns:p14="http://schemas.microsoft.com/office/powerpoint/2010/main" val="693320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60239-9822-AB20-DC86-C3EF01EE768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F395369-FEF3-EAC0-C3F3-19EB4B00235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9C8D694-270C-2493-BA2E-CC4468E263E5}"/>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B9153249-8050-59A9-6090-03A1A8C6C9B7}"/>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30D333B6-D918-3BC9-1C8F-C07AFBF5E877}"/>
              </a:ext>
            </a:extLst>
          </p:cNvPr>
          <p:cNvSpPr>
            <a:spLocks noGrp="1"/>
          </p:cNvSpPr>
          <p:nvPr>
            <p:ph type="sldNum" sz="quarter" idx="5"/>
          </p:nvPr>
        </p:nvSpPr>
        <p:spPr/>
        <p:txBody>
          <a:bodyPr/>
          <a:lstStyle/>
          <a:p>
            <a:fld id="{69A371DF-A3F1-41BF-AAA0-C87C6DBABB1E}" type="slidenum">
              <a:rPr lang="de-DE" smtClean="0"/>
              <a:t>11</a:t>
            </a:fld>
            <a:endParaRPr lang="de-DE"/>
          </a:p>
        </p:txBody>
      </p:sp>
    </p:spTree>
    <p:extLst>
      <p:ext uri="{BB962C8B-B14F-4D97-AF65-F5344CB8AC3E}">
        <p14:creationId xmlns:p14="http://schemas.microsoft.com/office/powerpoint/2010/main" val="508918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FD1ED-1E12-0320-08CF-2E1227C342D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D68E068-CCE2-0FD0-B776-4838C943DCD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A7AB813-B343-9F41-E0DE-143F47803571}"/>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8479C09F-5B29-38E3-76D7-D4EB8C76849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78F7CDDB-108D-CC66-BBA3-99C43E6E4C11}"/>
              </a:ext>
            </a:extLst>
          </p:cNvPr>
          <p:cNvSpPr>
            <a:spLocks noGrp="1"/>
          </p:cNvSpPr>
          <p:nvPr>
            <p:ph type="sldNum" sz="quarter" idx="5"/>
          </p:nvPr>
        </p:nvSpPr>
        <p:spPr/>
        <p:txBody>
          <a:bodyPr/>
          <a:lstStyle/>
          <a:p>
            <a:fld id="{69A371DF-A3F1-41BF-AAA0-C87C6DBABB1E}" type="slidenum">
              <a:rPr lang="de-DE" smtClean="0"/>
              <a:t>12</a:t>
            </a:fld>
            <a:endParaRPr lang="de-DE"/>
          </a:p>
        </p:txBody>
      </p:sp>
    </p:spTree>
    <p:extLst>
      <p:ext uri="{BB962C8B-B14F-4D97-AF65-F5344CB8AC3E}">
        <p14:creationId xmlns:p14="http://schemas.microsoft.com/office/powerpoint/2010/main" val="2031288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5BD4E-8839-A690-5A5A-3B52EBC4770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8690FE4-2625-61C5-66C4-472885B19DD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D9D08C3-8FFB-6CAB-69C5-F73C76CDBD3D}"/>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637C03F3-1D78-E788-AE2D-11B321C2C76A}"/>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2C97091E-D464-E85D-B54F-8540D239FF16}"/>
              </a:ext>
            </a:extLst>
          </p:cNvPr>
          <p:cNvSpPr>
            <a:spLocks noGrp="1"/>
          </p:cNvSpPr>
          <p:nvPr>
            <p:ph type="sldNum" sz="quarter" idx="5"/>
          </p:nvPr>
        </p:nvSpPr>
        <p:spPr/>
        <p:txBody>
          <a:bodyPr/>
          <a:lstStyle/>
          <a:p>
            <a:fld id="{69A371DF-A3F1-41BF-AAA0-C87C6DBABB1E}" type="slidenum">
              <a:rPr lang="de-DE" smtClean="0"/>
              <a:t>13</a:t>
            </a:fld>
            <a:endParaRPr lang="de-DE"/>
          </a:p>
        </p:txBody>
      </p:sp>
    </p:spTree>
    <p:extLst>
      <p:ext uri="{BB962C8B-B14F-4D97-AF65-F5344CB8AC3E}">
        <p14:creationId xmlns:p14="http://schemas.microsoft.com/office/powerpoint/2010/main" val="301551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B8CFB-C0D6-BC74-F203-531A15EFFAF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598C920-7425-F32C-97F8-F880DCBB867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A19E39E-38F6-5B26-F569-9F20354CA4FC}"/>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09ACC3A5-B110-D000-1B0F-ACC0D97B72AD}"/>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F1CD9E5B-993D-224A-1CAD-A0AB547F9C50}"/>
              </a:ext>
            </a:extLst>
          </p:cNvPr>
          <p:cNvSpPr>
            <a:spLocks noGrp="1"/>
          </p:cNvSpPr>
          <p:nvPr>
            <p:ph type="sldNum" sz="quarter" idx="5"/>
          </p:nvPr>
        </p:nvSpPr>
        <p:spPr/>
        <p:txBody>
          <a:bodyPr/>
          <a:lstStyle/>
          <a:p>
            <a:fld id="{69A371DF-A3F1-41BF-AAA0-C87C6DBABB1E}" type="slidenum">
              <a:rPr lang="de-DE" smtClean="0"/>
              <a:t>14</a:t>
            </a:fld>
            <a:endParaRPr lang="de-DE"/>
          </a:p>
        </p:txBody>
      </p:sp>
    </p:spTree>
    <p:extLst>
      <p:ext uri="{BB962C8B-B14F-4D97-AF65-F5344CB8AC3E}">
        <p14:creationId xmlns:p14="http://schemas.microsoft.com/office/powerpoint/2010/main" val="835660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F960C-1BC0-BF68-5339-AB55DCB1C90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5F6AB15-C37E-4928-4C18-0D9C78976D8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28392AC-B10B-12EC-EBC6-0FFD2DC6D86D}"/>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22C60997-5BF1-7995-4FF9-CCD5333D12F6}"/>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0A0ECB8F-5405-CBB0-229B-E044E55AD623}"/>
              </a:ext>
            </a:extLst>
          </p:cNvPr>
          <p:cNvSpPr>
            <a:spLocks noGrp="1"/>
          </p:cNvSpPr>
          <p:nvPr>
            <p:ph type="sldNum" sz="quarter" idx="5"/>
          </p:nvPr>
        </p:nvSpPr>
        <p:spPr/>
        <p:txBody>
          <a:bodyPr/>
          <a:lstStyle/>
          <a:p>
            <a:fld id="{69A371DF-A3F1-41BF-AAA0-C87C6DBABB1E}" type="slidenum">
              <a:rPr lang="de-DE" smtClean="0"/>
              <a:t>15</a:t>
            </a:fld>
            <a:endParaRPr lang="de-DE"/>
          </a:p>
        </p:txBody>
      </p:sp>
    </p:spTree>
    <p:extLst>
      <p:ext uri="{BB962C8B-B14F-4D97-AF65-F5344CB8AC3E}">
        <p14:creationId xmlns:p14="http://schemas.microsoft.com/office/powerpoint/2010/main" val="2088582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5510C-E88A-876F-BD12-7DABA0B3CC2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6CE44D8-F66D-A53E-AC3C-DA7E8B7B5D8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F441366-1ADB-33E6-C989-5A732EF1A5BE}"/>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4E42B4D6-932F-C79B-54C5-57389489E347}"/>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4FDBA5A4-21F6-0206-578D-720494C0E6A1}"/>
              </a:ext>
            </a:extLst>
          </p:cNvPr>
          <p:cNvSpPr>
            <a:spLocks noGrp="1"/>
          </p:cNvSpPr>
          <p:nvPr>
            <p:ph type="sldNum" sz="quarter" idx="5"/>
          </p:nvPr>
        </p:nvSpPr>
        <p:spPr/>
        <p:txBody>
          <a:bodyPr/>
          <a:lstStyle/>
          <a:p>
            <a:fld id="{69A371DF-A3F1-41BF-AAA0-C87C6DBABB1E}" type="slidenum">
              <a:rPr lang="de-DE" smtClean="0"/>
              <a:t>16</a:t>
            </a:fld>
            <a:endParaRPr lang="de-DE"/>
          </a:p>
        </p:txBody>
      </p:sp>
    </p:spTree>
    <p:extLst>
      <p:ext uri="{BB962C8B-B14F-4D97-AF65-F5344CB8AC3E}">
        <p14:creationId xmlns:p14="http://schemas.microsoft.com/office/powerpoint/2010/main" val="8679213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6318B-5EE6-B09F-34DA-477ED8EA081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685E552-B84E-AE0E-5C96-3CFB43167E5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24F2B4F-B15C-4815-0F91-8D2219370B53}"/>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0AEFE4E0-ED51-175C-2068-A3766B6B7675}"/>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04C1A405-EB51-3603-EA03-452B1ED8621A}"/>
              </a:ext>
            </a:extLst>
          </p:cNvPr>
          <p:cNvSpPr>
            <a:spLocks noGrp="1"/>
          </p:cNvSpPr>
          <p:nvPr>
            <p:ph type="sldNum" sz="quarter" idx="5"/>
          </p:nvPr>
        </p:nvSpPr>
        <p:spPr/>
        <p:txBody>
          <a:bodyPr/>
          <a:lstStyle/>
          <a:p>
            <a:fld id="{69A371DF-A3F1-41BF-AAA0-C87C6DBABB1E}" type="slidenum">
              <a:rPr lang="de-DE" smtClean="0"/>
              <a:t>17</a:t>
            </a:fld>
            <a:endParaRPr lang="de-DE"/>
          </a:p>
        </p:txBody>
      </p:sp>
    </p:spTree>
    <p:extLst>
      <p:ext uri="{BB962C8B-B14F-4D97-AF65-F5344CB8AC3E}">
        <p14:creationId xmlns:p14="http://schemas.microsoft.com/office/powerpoint/2010/main" val="26151480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B5070-C1F4-E5AC-1B08-1763B7CF8DA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F9FBF60-A20C-7D34-6842-135BBB440D6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1D46C47-E337-462D-643A-012DF6949B34}"/>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219CB39C-5FCE-CD85-7097-9BEC0F5177C2}"/>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5F6D3273-BDCD-CF28-2EDB-5962CE61B009}"/>
              </a:ext>
            </a:extLst>
          </p:cNvPr>
          <p:cNvSpPr>
            <a:spLocks noGrp="1"/>
          </p:cNvSpPr>
          <p:nvPr>
            <p:ph type="sldNum" sz="quarter" idx="5"/>
          </p:nvPr>
        </p:nvSpPr>
        <p:spPr/>
        <p:txBody>
          <a:bodyPr/>
          <a:lstStyle/>
          <a:p>
            <a:fld id="{69A371DF-A3F1-41BF-AAA0-C87C6DBABB1E}" type="slidenum">
              <a:rPr lang="de-DE" smtClean="0"/>
              <a:t>18</a:t>
            </a:fld>
            <a:endParaRPr lang="de-DE"/>
          </a:p>
        </p:txBody>
      </p:sp>
    </p:spTree>
    <p:extLst>
      <p:ext uri="{BB962C8B-B14F-4D97-AF65-F5344CB8AC3E}">
        <p14:creationId xmlns:p14="http://schemas.microsoft.com/office/powerpoint/2010/main" val="31543872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37CD2-7558-091D-C74D-C2A6FEDAAEA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F27E9AF-7C96-9039-899D-61814F60402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1E69B46-5265-5043-710B-C38000CB3C42}"/>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E40F5BDB-96B7-4DB0-3C43-64360F99A4D3}"/>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D90BA815-2DDE-082F-C2F4-5681CE89FBE5}"/>
              </a:ext>
            </a:extLst>
          </p:cNvPr>
          <p:cNvSpPr>
            <a:spLocks noGrp="1"/>
          </p:cNvSpPr>
          <p:nvPr>
            <p:ph type="sldNum" sz="quarter" idx="5"/>
          </p:nvPr>
        </p:nvSpPr>
        <p:spPr/>
        <p:txBody>
          <a:bodyPr/>
          <a:lstStyle/>
          <a:p>
            <a:fld id="{69A371DF-A3F1-41BF-AAA0-C87C6DBABB1E}" type="slidenum">
              <a:rPr lang="de-DE" smtClean="0"/>
              <a:t>19</a:t>
            </a:fld>
            <a:endParaRPr lang="de-DE"/>
          </a:p>
        </p:txBody>
      </p:sp>
    </p:spTree>
    <p:extLst>
      <p:ext uri="{BB962C8B-B14F-4D97-AF65-F5344CB8AC3E}">
        <p14:creationId xmlns:p14="http://schemas.microsoft.com/office/powerpoint/2010/main" val="24636632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D4D4E-ACB5-5CF9-C896-22D896D3CAD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FE8CB64-C057-2528-E04A-F6AC61DB3DD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D441985-84DF-F1D0-E61D-CCD4F7AFAA4C}"/>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A4807D9A-9DD4-D38E-9C16-839504739B1C}"/>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1122D73A-0E91-76E3-59E4-5BBFDA1493AD}"/>
              </a:ext>
            </a:extLst>
          </p:cNvPr>
          <p:cNvSpPr>
            <a:spLocks noGrp="1"/>
          </p:cNvSpPr>
          <p:nvPr>
            <p:ph type="sldNum" sz="quarter" idx="5"/>
          </p:nvPr>
        </p:nvSpPr>
        <p:spPr/>
        <p:txBody>
          <a:bodyPr/>
          <a:lstStyle/>
          <a:p>
            <a:fld id="{69A371DF-A3F1-41BF-AAA0-C87C6DBABB1E}" type="slidenum">
              <a:rPr lang="de-DE" smtClean="0"/>
              <a:t>20</a:t>
            </a:fld>
            <a:endParaRPr lang="de-DE"/>
          </a:p>
        </p:txBody>
      </p:sp>
    </p:spTree>
    <p:extLst>
      <p:ext uri="{BB962C8B-B14F-4D97-AF65-F5344CB8AC3E}">
        <p14:creationId xmlns:p14="http://schemas.microsoft.com/office/powerpoint/2010/main" val="2062762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F963C-39F9-8D5C-F88D-E2F0CD0C564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AC4DAB8-0D87-ACF6-424D-91E72567D47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402D03F-96FC-EEBE-30AE-D110E1F1F4D3}"/>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4CD02240-3CCC-2480-EEE3-D4DD2FD11E5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94A6A35E-4747-ED14-5116-7952B1D31216}"/>
              </a:ext>
            </a:extLst>
          </p:cNvPr>
          <p:cNvSpPr>
            <a:spLocks noGrp="1"/>
          </p:cNvSpPr>
          <p:nvPr>
            <p:ph type="sldNum" sz="quarter" idx="5"/>
          </p:nvPr>
        </p:nvSpPr>
        <p:spPr/>
        <p:txBody>
          <a:bodyPr/>
          <a:lstStyle/>
          <a:p>
            <a:fld id="{69A371DF-A3F1-41BF-AAA0-C87C6DBABB1E}" type="slidenum">
              <a:rPr lang="de-DE" smtClean="0"/>
              <a:t>3</a:t>
            </a:fld>
            <a:endParaRPr lang="de-DE"/>
          </a:p>
        </p:txBody>
      </p:sp>
    </p:spTree>
    <p:extLst>
      <p:ext uri="{BB962C8B-B14F-4D97-AF65-F5344CB8AC3E}">
        <p14:creationId xmlns:p14="http://schemas.microsoft.com/office/powerpoint/2010/main" val="27545054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D4EEF-F519-00CF-846D-81806DA0DFA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7217C97-4F94-D004-2332-456B9427673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F4E3DC7-BFB4-F4C6-5182-7852DDF1A28D}"/>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4E318ED4-DFB7-DC65-2016-702A3940720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FEE3A5E1-6BDF-B5CC-1520-02F9D041C45A}"/>
              </a:ext>
            </a:extLst>
          </p:cNvPr>
          <p:cNvSpPr>
            <a:spLocks noGrp="1"/>
          </p:cNvSpPr>
          <p:nvPr>
            <p:ph type="sldNum" sz="quarter" idx="5"/>
          </p:nvPr>
        </p:nvSpPr>
        <p:spPr/>
        <p:txBody>
          <a:bodyPr/>
          <a:lstStyle/>
          <a:p>
            <a:fld id="{69A371DF-A3F1-41BF-AAA0-C87C6DBABB1E}" type="slidenum">
              <a:rPr lang="de-DE" smtClean="0"/>
              <a:t>21</a:t>
            </a:fld>
            <a:endParaRPr lang="de-DE"/>
          </a:p>
        </p:txBody>
      </p:sp>
    </p:spTree>
    <p:extLst>
      <p:ext uri="{BB962C8B-B14F-4D97-AF65-F5344CB8AC3E}">
        <p14:creationId xmlns:p14="http://schemas.microsoft.com/office/powerpoint/2010/main" val="3212588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13C60-FC17-A8C9-D3F8-3A6D63576B2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647A5F1-DBA0-DB73-8649-347EA67DDA2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159767D-C820-BFCF-FEF2-C5561BD155F5}"/>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F12E5A33-DF81-FBAF-623F-CB012B43FF31}"/>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0E1D8D6F-A54A-B8C8-6CF5-32F2D1F43B4A}"/>
              </a:ext>
            </a:extLst>
          </p:cNvPr>
          <p:cNvSpPr>
            <a:spLocks noGrp="1"/>
          </p:cNvSpPr>
          <p:nvPr>
            <p:ph type="sldNum" sz="quarter" idx="5"/>
          </p:nvPr>
        </p:nvSpPr>
        <p:spPr/>
        <p:txBody>
          <a:bodyPr/>
          <a:lstStyle/>
          <a:p>
            <a:fld id="{69A371DF-A3F1-41BF-AAA0-C87C6DBABB1E}" type="slidenum">
              <a:rPr lang="de-DE" smtClean="0"/>
              <a:t>22</a:t>
            </a:fld>
            <a:endParaRPr lang="de-DE"/>
          </a:p>
        </p:txBody>
      </p:sp>
    </p:spTree>
    <p:extLst>
      <p:ext uri="{BB962C8B-B14F-4D97-AF65-F5344CB8AC3E}">
        <p14:creationId xmlns:p14="http://schemas.microsoft.com/office/powerpoint/2010/main" val="3285821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87847-969C-9D20-3641-31404719C49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C19D2C0-356F-164C-03AB-578BF2B798D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733E33D-31D7-5C22-923D-05FDE2B030DE}"/>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4CF7F314-FCAD-0154-BD80-B03F246BEE07}"/>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27F8F0A5-1D27-300C-CB97-9AA41E251D2C}"/>
              </a:ext>
            </a:extLst>
          </p:cNvPr>
          <p:cNvSpPr>
            <a:spLocks noGrp="1"/>
          </p:cNvSpPr>
          <p:nvPr>
            <p:ph type="sldNum" sz="quarter" idx="5"/>
          </p:nvPr>
        </p:nvSpPr>
        <p:spPr/>
        <p:txBody>
          <a:bodyPr/>
          <a:lstStyle/>
          <a:p>
            <a:fld id="{69A371DF-A3F1-41BF-AAA0-C87C6DBABB1E}" type="slidenum">
              <a:rPr lang="de-DE" smtClean="0"/>
              <a:t>23</a:t>
            </a:fld>
            <a:endParaRPr lang="de-DE"/>
          </a:p>
        </p:txBody>
      </p:sp>
    </p:spTree>
    <p:extLst>
      <p:ext uri="{BB962C8B-B14F-4D97-AF65-F5344CB8AC3E}">
        <p14:creationId xmlns:p14="http://schemas.microsoft.com/office/powerpoint/2010/main" val="8471723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E152D-FB2C-627F-C1FF-37B87A3AE23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7843FB3-DAC8-10EE-0563-932ABD40E97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B1D2138-FB04-BA8B-1D2C-B79EBA8CF3EE}"/>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3EFDC6E0-E900-3B83-3E63-E1387C54C660}"/>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8BB80450-3C4E-17FC-4D7E-0D7151742D02}"/>
              </a:ext>
            </a:extLst>
          </p:cNvPr>
          <p:cNvSpPr>
            <a:spLocks noGrp="1"/>
          </p:cNvSpPr>
          <p:nvPr>
            <p:ph type="sldNum" sz="quarter" idx="5"/>
          </p:nvPr>
        </p:nvSpPr>
        <p:spPr/>
        <p:txBody>
          <a:bodyPr/>
          <a:lstStyle/>
          <a:p>
            <a:fld id="{69A371DF-A3F1-41BF-AAA0-C87C6DBABB1E}" type="slidenum">
              <a:rPr lang="de-DE" smtClean="0"/>
              <a:t>24</a:t>
            </a:fld>
            <a:endParaRPr lang="de-DE"/>
          </a:p>
        </p:txBody>
      </p:sp>
    </p:spTree>
    <p:extLst>
      <p:ext uri="{BB962C8B-B14F-4D97-AF65-F5344CB8AC3E}">
        <p14:creationId xmlns:p14="http://schemas.microsoft.com/office/powerpoint/2010/main" val="28173797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E152D-FB2C-627F-C1FF-37B87A3AE23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7843FB3-DAC8-10EE-0563-932ABD40E97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B1D2138-FB04-BA8B-1D2C-B79EBA8CF3EE}"/>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3EFDC6E0-E900-3B83-3E63-E1387C54C660}"/>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8BB80450-3C4E-17FC-4D7E-0D7151742D02}"/>
              </a:ext>
            </a:extLst>
          </p:cNvPr>
          <p:cNvSpPr>
            <a:spLocks noGrp="1"/>
          </p:cNvSpPr>
          <p:nvPr>
            <p:ph type="sldNum" sz="quarter" idx="5"/>
          </p:nvPr>
        </p:nvSpPr>
        <p:spPr/>
        <p:txBody>
          <a:bodyPr/>
          <a:lstStyle/>
          <a:p>
            <a:fld id="{69A371DF-A3F1-41BF-AAA0-C87C6DBABB1E}" type="slidenum">
              <a:rPr lang="de-DE" smtClean="0"/>
              <a:t>25</a:t>
            </a:fld>
            <a:endParaRPr lang="de-DE"/>
          </a:p>
        </p:txBody>
      </p:sp>
    </p:spTree>
    <p:extLst>
      <p:ext uri="{BB962C8B-B14F-4D97-AF65-F5344CB8AC3E}">
        <p14:creationId xmlns:p14="http://schemas.microsoft.com/office/powerpoint/2010/main" val="28173797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AADF2-5B6D-7562-E14E-2EB7595D9C5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61E5A87-DAB3-91DE-40A5-5AC12AD40F1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5BE33D4-022D-921A-A56B-190655A672C4}"/>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5E32755B-6A9B-F59F-59B0-9422A4F1F20D}"/>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15B7BFC5-ECFB-75AA-8D30-BC421A6F9568}"/>
              </a:ext>
            </a:extLst>
          </p:cNvPr>
          <p:cNvSpPr>
            <a:spLocks noGrp="1"/>
          </p:cNvSpPr>
          <p:nvPr>
            <p:ph type="sldNum" sz="quarter" idx="5"/>
          </p:nvPr>
        </p:nvSpPr>
        <p:spPr/>
        <p:txBody>
          <a:bodyPr/>
          <a:lstStyle/>
          <a:p>
            <a:fld id="{69A371DF-A3F1-41BF-AAA0-C87C6DBABB1E}" type="slidenum">
              <a:rPr lang="de-DE" smtClean="0"/>
              <a:t>26</a:t>
            </a:fld>
            <a:endParaRPr lang="de-DE"/>
          </a:p>
        </p:txBody>
      </p:sp>
    </p:spTree>
    <p:extLst>
      <p:ext uri="{BB962C8B-B14F-4D97-AF65-F5344CB8AC3E}">
        <p14:creationId xmlns:p14="http://schemas.microsoft.com/office/powerpoint/2010/main" val="22478226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B52B8-1ACC-09C5-4EEF-F355CE5AB0E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0B551F0-568D-24EA-087D-EED0476E56E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84BE32A-7FBF-A07F-E652-C850657F0949}"/>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02FB78AB-354F-A662-83D3-C101D696AB24}"/>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F45BBBE0-B10A-90C3-B0C1-FC5F48FB6E7A}"/>
              </a:ext>
            </a:extLst>
          </p:cNvPr>
          <p:cNvSpPr>
            <a:spLocks noGrp="1"/>
          </p:cNvSpPr>
          <p:nvPr>
            <p:ph type="sldNum" sz="quarter" idx="5"/>
          </p:nvPr>
        </p:nvSpPr>
        <p:spPr/>
        <p:txBody>
          <a:bodyPr/>
          <a:lstStyle/>
          <a:p>
            <a:fld id="{69A371DF-A3F1-41BF-AAA0-C87C6DBABB1E}" type="slidenum">
              <a:rPr lang="de-DE" smtClean="0"/>
              <a:t>27</a:t>
            </a:fld>
            <a:endParaRPr lang="de-DE"/>
          </a:p>
        </p:txBody>
      </p:sp>
    </p:spTree>
    <p:extLst>
      <p:ext uri="{BB962C8B-B14F-4D97-AF65-F5344CB8AC3E}">
        <p14:creationId xmlns:p14="http://schemas.microsoft.com/office/powerpoint/2010/main" val="42504261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4141E-464B-1097-5D76-180F054E1A9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D2187CA-2E8D-7BBC-E709-7C4DF2FDDB8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24EBE94-84A0-DD94-6E9E-4BCE1A58C751}"/>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0A30F43A-C659-C469-442A-F96423D2A667}"/>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F2661401-63AD-49EF-2197-AEBE39FA5424}"/>
              </a:ext>
            </a:extLst>
          </p:cNvPr>
          <p:cNvSpPr>
            <a:spLocks noGrp="1"/>
          </p:cNvSpPr>
          <p:nvPr>
            <p:ph type="sldNum" sz="quarter" idx="5"/>
          </p:nvPr>
        </p:nvSpPr>
        <p:spPr/>
        <p:txBody>
          <a:bodyPr/>
          <a:lstStyle/>
          <a:p>
            <a:fld id="{69A371DF-A3F1-41BF-AAA0-C87C6DBABB1E}" type="slidenum">
              <a:rPr lang="de-DE" smtClean="0"/>
              <a:t>28</a:t>
            </a:fld>
            <a:endParaRPr lang="de-DE"/>
          </a:p>
        </p:txBody>
      </p:sp>
    </p:spTree>
    <p:extLst>
      <p:ext uri="{BB962C8B-B14F-4D97-AF65-F5344CB8AC3E}">
        <p14:creationId xmlns:p14="http://schemas.microsoft.com/office/powerpoint/2010/main" val="27265098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802CD-8A9B-2362-AA62-CF8E9026450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7F059E5-F578-6C2E-4B27-134BC710950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84EE505-0CE5-5E43-E462-06528642025A}"/>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7442B8F9-9DE5-D7AE-02DB-42CA9C240DB5}"/>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11C0DE62-498C-AB3A-5AA3-CEEDC46C3FE9}"/>
              </a:ext>
            </a:extLst>
          </p:cNvPr>
          <p:cNvSpPr>
            <a:spLocks noGrp="1"/>
          </p:cNvSpPr>
          <p:nvPr>
            <p:ph type="sldNum" sz="quarter" idx="5"/>
          </p:nvPr>
        </p:nvSpPr>
        <p:spPr/>
        <p:txBody>
          <a:bodyPr/>
          <a:lstStyle/>
          <a:p>
            <a:fld id="{69A371DF-A3F1-41BF-AAA0-C87C6DBABB1E}" type="slidenum">
              <a:rPr lang="de-DE" smtClean="0"/>
              <a:t>29</a:t>
            </a:fld>
            <a:endParaRPr lang="de-DE"/>
          </a:p>
        </p:txBody>
      </p:sp>
    </p:spTree>
    <p:extLst>
      <p:ext uri="{BB962C8B-B14F-4D97-AF65-F5344CB8AC3E}">
        <p14:creationId xmlns:p14="http://schemas.microsoft.com/office/powerpoint/2010/main" val="4124795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DFCA4-1862-59BC-4EEE-1ADF1B2E7E4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9A421F1-EAB9-3D98-0335-8490904CA72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50B5117-D5EB-31CD-2090-B60F7601908C}"/>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34FF11E3-A79A-D1FC-8BE4-FE3D84830DB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73015341-3784-856D-29B0-D85009F61F9C}"/>
              </a:ext>
            </a:extLst>
          </p:cNvPr>
          <p:cNvSpPr>
            <a:spLocks noGrp="1"/>
          </p:cNvSpPr>
          <p:nvPr>
            <p:ph type="sldNum" sz="quarter" idx="5"/>
          </p:nvPr>
        </p:nvSpPr>
        <p:spPr/>
        <p:txBody>
          <a:bodyPr/>
          <a:lstStyle/>
          <a:p>
            <a:fld id="{69A371DF-A3F1-41BF-AAA0-C87C6DBABB1E}" type="slidenum">
              <a:rPr lang="de-DE" smtClean="0"/>
              <a:t>30</a:t>
            </a:fld>
            <a:endParaRPr lang="de-DE"/>
          </a:p>
        </p:txBody>
      </p:sp>
    </p:spTree>
    <p:extLst>
      <p:ext uri="{BB962C8B-B14F-4D97-AF65-F5344CB8AC3E}">
        <p14:creationId xmlns:p14="http://schemas.microsoft.com/office/powerpoint/2010/main" val="936623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C96DE-83D6-3B2F-7D61-6B98D6A214A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DC05281-3537-72BA-E061-2AB956161CE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C452A12-4FC0-9718-012C-60A995EB8A72}"/>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5CCEC0E9-44FC-6A23-CF7A-0215B666E3B8}"/>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F8A3A20E-C51C-F30F-41E9-66EE27F4E27A}"/>
              </a:ext>
            </a:extLst>
          </p:cNvPr>
          <p:cNvSpPr>
            <a:spLocks noGrp="1"/>
          </p:cNvSpPr>
          <p:nvPr>
            <p:ph type="sldNum" sz="quarter" idx="5"/>
          </p:nvPr>
        </p:nvSpPr>
        <p:spPr/>
        <p:txBody>
          <a:bodyPr/>
          <a:lstStyle/>
          <a:p>
            <a:fld id="{69A371DF-A3F1-41BF-AAA0-C87C6DBABB1E}" type="slidenum">
              <a:rPr lang="de-DE" smtClean="0"/>
              <a:t>4</a:t>
            </a:fld>
            <a:endParaRPr lang="de-DE"/>
          </a:p>
        </p:txBody>
      </p:sp>
    </p:spTree>
    <p:extLst>
      <p:ext uri="{BB962C8B-B14F-4D97-AF65-F5344CB8AC3E}">
        <p14:creationId xmlns:p14="http://schemas.microsoft.com/office/powerpoint/2010/main" val="25661977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4EB87-A25B-71C6-5F1E-E32D4BED00D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F721EBD-FED1-FCB6-6161-23126F774A7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334478F-0546-D0C8-0CA7-83D8FCDABC02}"/>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F61FE4BA-77E3-EA1E-2D48-525241779C6B}"/>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B356B83B-C03F-377F-B350-73819F9358F9}"/>
              </a:ext>
            </a:extLst>
          </p:cNvPr>
          <p:cNvSpPr>
            <a:spLocks noGrp="1"/>
          </p:cNvSpPr>
          <p:nvPr>
            <p:ph type="sldNum" sz="quarter" idx="5"/>
          </p:nvPr>
        </p:nvSpPr>
        <p:spPr/>
        <p:txBody>
          <a:bodyPr/>
          <a:lstStyle/>
          <a:p>
            <a:fld id="{69A371DF-A3F1-41BF-AAA0-C87C6DBABB1E}" type="slidenum">
              <a:rPr lang="de-DE" smtClean="0"/>
              <a:t>31</a:t>
            </a:fld>
            <a:endParaRPr lang="de-DE"/>
          </a:p>
        </p:txBody>
      </p:sp>
    </p:spTree>
    <p:extLst>
      <p:ext uri="{BB962C8B-B14F-4D97-AF65-F5344CB8AC3E}">
        <p14:creationId xmlns:p14="http://schemas.microsoft.com/office/powerpoint/2010/main" val="2413325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8BB90-22B6-EBEA-BD92-08671A72E09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9EFB77D-2B5C-A3A4-5EFF-4A9262B77E5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2E40AC4-7ABF-F19E-D92F-BAF0128BDEA6}"/>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E629F1FD-EE97-A253-C434-A15528D5BF2A}"/>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1C519D7E-0826-5A85-919E-B0A188DDD3F7}"/>
              </a:ext>
            </a:extLst>
          </p:cNvPr>
          <p:cNvSpPr>
            <a:spLocks noGrp="1"/>
          </p:cNvSpPr>
          <p:nvPr>
            <p:ph type="sldNum" sz="quarter" idx="5"/>
          </p:nvPr>
        </p:nvSpPr>
        <p:spPr/>
        <p:txBody>
          <a:bodyPr/>
          <a:lstStyle/>
          <a:p>
            <a:fld id="{69A371DF-A3F1-41BF-AAA0-C87C6DBABB1E}" type="slidenum">
              <a:rPr lang="de-DE" smtClean="0"/>
              <a:t>32</a:t>
            </a:fld>
            <a:endParaRPr lang="de-DE"/>
          </a:p>
        </p:txBody>
      </p:sp>
    </p:spTree>
    <p:extLst>
      <p:ext uri="{BB962C8B-B14F-4D97-AF65-F5344CB8AC3E}">
        <p14:creationId xmlns:p14="http://schemas.microsoft.com/office/powerpoint/2010/main" val="5904334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71A52-20E0-9D83-59F1-8A490C341D5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C9EB738-097B-F8C0-7C05-AAC37E9A0A1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127E5BF-F2ED-0B89-4FCA-5AAF1B315B61}"/>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46B0A4BF-F260-0527-FDD2-3CDCFFE13F1D}"/>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DA904995-1182-5BAD-D39C-32E0CAFC9932}"/>
              </a:ext>
            </a:extLst>
          </p:cNvPr>
          <p:cNvSpPr>
            <a:spLocks noGrp="1"/>
          </p:cNvSpPr>
          <p:nvPr>
            <p:ph type="sldNum" sz="quarter" idx="5"/>
          </p:nvPr>
        </p:nvSpPr>
        <p:spPr/>
        <p:txBody>
          <a:bodyPr/>
          <a:lstStyle/>
          <a:p>
            <a:fld id="{69A371DF-A3F1-41BF-AAA0-C87C6DBABB1E}" type="slidenum">
              <a:rPr lang="de-DE" smtClean="0"/>
              <a:t>33</a:t>
            </a:fld>
            <a:endParaRPr lang="de-DE"/>
          </a:p>
        </p:txBody>
      </p:sp>
    </p:spTree>
    <p:extLst>
      <p:ext uri="{BB962C8B-B14F-4D97-AF65-F5344CB8AC3E}">
        <p14:creationId xmlns:p14="http://schemas.microsoft.com/office/powerpoint/2010/main" val="6490198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8BCA8-0983-141B-E5C2-FBC995909B9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AA8EDB1-36DF-FD46-778E-4C21D61C9D7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34CEC32-AAF5-762C-69DE-702D524EDF10}"/>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602A2882-E357-B9CA-9A12-9D4379800A26}"/>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377ABA65-A0DA-32FC-14B0-EA8EE4FAB9AD}"/>
              </a:ext>
            </a:extLst>
          </p:cNvPr>
          <p:cNvSpPr>
            <a:spLocks noGrp="1"/>
          </p:cNvSpPr>
          <p:nvPr>
            <p:ph type="sldNum" sz="quarter" idx="5"/>
          </p:nvPr>
        </p:nvSpPr>
        <p:spPr/>
        <p:txBody>
          <a:bodyPr/>
          <a:lstStyle/>
          <a:p>
            <a:fld id="{69A371DF-A3F1-41BF-AAA0-C87C6DBABB1E}" type="slidenum">
              <a:rPr lang="de-DE" smtClean="0"/>
              <a:t>34</a:t>
            </a:fld>
            <a:endParaRPr lang="de-DE"/>
          </a:p>
        </p:txBody>
      </p:sp>
    </p:spTree>
    <p:extLst>
      <p:ext uri="{BB962C8B-B14F-4D97-AF65-F5344CB8AC3E}">
        <p14:creationId xmlns:p14="http://schemas.microsoft.com/office/powerpoint/2010/main" val="40568661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BD2FE-0DF4-9B7D-565F-C1C30D2D83C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0C2E52C-8D08-6A9C-2651-DB7030A81E8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C5BE10D-06F0-8693-CAA0-9D50727192D1}"/>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66C77C42-9B20-CB69-6123-77C0D7912C8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6C39A7F4-E74D-45BD-462F-135A02814DAA}"/>
              </a:ext>
            </a:extLst>
          </p:cNvPr>
          <p:cNvSpPr>
            <a:spLocks noGrp="1"/>
          </p:cNvSpPr>
          <p:nvPr>
            <p:ph type="sldNum" sz="quarter" idx="5"/>
          </p:nvPr>
        </p:nvSpPr>
        <p:spPr/>
        <p:txBody>
          <a:bodyPr/>
          <a:lstStyle/>
          <a:p>
            <a:fld id="{69A371DF-A3F1-41BF-AAA0-C87C6DBABB1E}" type="slidenum">
              <a:rPr lang="de-DE" smtClean="0"/>
              <a:t>35</a:t>
            </a:fld>
            <a:endParaRPr lang="de-DE"/>
          </a:p>
        </p:txBody>
      </p:sp>
    </p:spTree>
    <p:extLst>
      <p:ext uri="{BB962C8B-B14F-4D97-AF65-F5344CB8AC3E}">
        <p14:creationId xmlns:p14="http://schemas.microsoft.com/office/powerpoint/2010/main" val="2219589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C5EB7-88EB-B2D9-ED62-71EE358DB5A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E77B14D-0642-57D8-57F6-0B50314DF59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03EC25C-13F9-2A1F-C01B-CE3D3F3A1263}"/>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ED736237-E4EB-B01A-ADA7-063171822280}"/>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E5EAA73C-1976-A87C-F8B6-A2CA62E289C4}"/>
              </a:ext>
            </a:extLst>
          </p:cNvPr>
          <p:cNvSpPr>
            <a:spLocks noGrp="1"/>
          </p:cNvSpPr>
          <p:nvPr>
            <p:ph type="sldNum" sz="quarter" idx="5"/>
          </p:nvPr>
        </p:nvSpPr>
        <p:spPr/>
        <p:txBody>
          <a:bodyPr/>
          <a:lstStyle/>
          <a:p>
            <a:fld id="{69A371DF-A3F1-41BF-AAA0-C87C6DBABB1E}" type="slidenum">
              <a:rPr lang="de-DE" smtClean="0"/>
              <a:t>36</a:t>
            </a:fld>
            <a:endParaRPr lang="de-DE"/>
          </a:p>
        </p:txBody>
      </p:sp>
    </p:spTree>
    <p:extLst>
      <p:ext uri="{BB962C8B-B14F-4D97-AF65-F5344CB8AC3E}">
        <p14:creationId xmlns:p14="http://schemas.microsoft.com/office/powerpoint/2010/main" val="4456980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FC5D0-3401-770F-149A-21C0EFB207D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1071820-1062-FC74-71DF-279C4B9C6A0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D9169F9-07CE-FCB4-F496-169467C94EC0}"/>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3F9D1B6D-F4A1-0532-D400-CD060AF562D2}"/>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F5BB7867-6DAD-7289-F32C-A193B68C5987}"/>
              </a:ext>
            </a:extLst>
          </p:cNvPr>
          <p:cNvSpPr>
            <a:spLocks noGrp="1"/>
          </p:cNvSpPr>
          <p:nvPr>
            <p:ph type="sldNum" sz="quarter" idx="5"/>
          </p:nvPr>
        </p:nvSpPr>
        <p:spPr/>
        <p:txBody>
          <a:bodyPr/>
          <a:lstStyle/>
          <a:p>
            <a:fld id="{69A371DF-A3F1-41BF-AAA0-C87C6DBABB1E}" type="slidenum">
              <a:rPr lang="de-DE" smtClean="0"/>
              <a:t>37</a:t>
            </a:fld>
            <a:endParaRPr lang="de-DE"/>
          </a:p>
        </p:txBody>
      </p:sp>
    </p:spTree>
    <p:extLst>
      <p:ext uri="{BB962C8B-B14F-4D97-AF65-F5344CB8AC3E}">
        <p14:creationId xmlns:p14="http://schemas.microsoft.com/office/powerpoint/2010/main" val="358624125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BE451-D83F-830E-68FA-1A989F69235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C2A6890-2F01-B35B-EF49-5C62592FAB1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B91B94E-AEBA-ACE2-C08A-56AB8048595D}"/>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10C39627-8794-BB86-A235-9B595B377F73}"/>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CA598412-0785-7784-0CD0-8AAFF6DB54D0}"/>
              </a:ext>
            </a:extLst>
          </p:cNvPr>
          <p:cNvSpPr>
            <a:spLocks noGrp="1"/>
          </p:cNvSpPr>
          <p:nvPr>
            <p:ph type="sldNum" sz="quarter" idx="5"/>
          </p:nvPr>
        </p:nvSpPr>
        <p:spPr/>
        <p:txBody>
          <a:bodyPr/>
          <a:lstStyle/>
          <a:p>
            <a:fld id="{69A371DF-A3F1-41BF-AAA0-C87C6DBABB1E}" type="slidenum">
              <a:rPr lang="de-DE" smtClean="0"/>
              <a:t>38</a:t>
            </a:fld>
            <a:endParaRPr lang="de-DE"/>
          </a:p>
        </p:txBody>
      </p:sp>
    </p:spTree>
    <p:extLst>
      <p:ext uri="{BB962C8B-B14F-4D97-AF65-F5344CB8AC3E}">
        <p14:creationId xmlns:p14="http://schemas.microsoft.com/office/powerpoint/2010/main" val="1325041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27E8D-28B1-EF2C-E7CA-DE884538F72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D704081-AE91-47F2-DBFC-005B0B9E4F8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94D288A-B61A-530B-5CF2-E9BF48123715}"/>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3969689D-F160-F22F-E147-F1C41B5AD6B3}"/>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629739D0-43B3-B3D9-CEA3-7474D256AEC5}"/>
              </a:ext>
            </a:extLst>
          </p:cNvPr>
          <p:cNvSpPr>
            <a:spLocks noGrp="1"/>
          </p:cNvSpPr>
          <p:nvPr>
            <p:ph type="sldNum" sz="quarter" idx="5"/>
          </p:nvPr>
        </p:nvSpPr>
        <p:spPr/>
        <p:txBody>
          <a:bodyPr/>
          <a:lstStyle/>
          <a:p>
            <a:fld id="{69A371DF-A3F1-41BF-AAA0-C87C6DBABB1E}" type="slidenum">
              <a:rPr lang="de-DE" smtClean="0"/>
              <a:t>39</a:t>
            </a:fld>
            <a:endParaRPr lang="de-DE"/>
          </a:p>
        </p:txBody>
      </p:sp>
    </p:spTree>
    <p:extLst>
      <p:ext uri="{BB962C8B-B14F-4D97-AF65-F5344CB8AC3E}">
        <p14:creationId xmlns:p14="http://schemas.microsoft.com/office/powerpoint/2010/main" val="39872283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C0D1D-FA24-F404-71BA-AB7BECE4B93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6AE02EC-29C1-44AF-A4E4-7BA0D3CD5F0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5C861BC-1667-3E92-FBB3-C51C69B44E3F}"/>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522B394C-35FC-4890-B509-EEA4632BBF30}"/>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BB9B2670-98AF-788C-03EC-92812FDFE660}"/>
              </a:ext>
            </a:extLst>
          </p:cNvPr>
          <p:cNvSpPr>
            <a:spLocks noGrp="1"/>
          </p:cNvSpPr>
          <p:nvPr>
            <p:ph type="sldNum" sz="quarter" idx="5"/>
          </p:nvPr>
        </p:nvSpPr>
        <p:spPr/>
        <p:txBody>
          <a:bodyPr/>
          <a:lstStyle/>
          <a:p>
            <a:fld id="{69A371DF-A3F1-41BF-AAA0-C87C6DBABB1E}" type="slidenum">
              <a:rPr lang="de-DE" smtClean="0"/>
              <a:t>40</a:t>
            </a:fld>
            <a:endParaRPr lang="de-DE"/>
          </a:p>
        </p:txBody>
      </p:sp>
    </p:spTree>
    <p:extLst>
      <p:ext uri="{BB962C8B-B14F-4D97-AF65-F5344CB8AC3E}">
        <p14:creationId xmlns:p14="http://schemas.microsoft.com/office/powerpoint/2010/main" val="2690341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98698-150E-C7FA-B7C1-D0573EE5978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1CC6487-EA29-39D8-AB4D-EABA7DAC6E3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B805CCD-EB84-BC42-ECA0-8948F95A692D}"/>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C29F92AC-1FBC-E1C5-1933-3E0A933C4047}"/>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8E0B699F-DDFA-DD3D-861C-F6BA39F092B3}"/>
              </a:ext>
            </a:extLst>
          </p:cNvPr>
          <p:cNvSpPr>
            <a:spLocks noGrp="1"/>
          </p:cNvSpPr>
          <p:nvPr>
            <p:ph type="sldNum" sz="quarter" idx="5"/>
          </p:nvPr>
        </p:nvSpPr>
        <p:spPr/>
        <p:txBody>
          <a:bodyPr/>
          <a:lstStyle/>
          <a:p>
            <a:fld id="{69A371DF-A3F1-41BF-AAA0-C87C6DBABB1E}" type="slidenum">
              <a:rPr lang="de-DE" smtClean="0"/>
              <a:t>5</a:t>
            </a:fld>
            <a:endParaRPr lang="de-DE"/>
          </a:p>
        </p:txBody>
      </p:sp>
    </p:spTree>
    <p:extLst>
      <p:ext uri="{BB962C8B-B14F-4D97-AF65-F5344CB8AC3E}">
        <p14:creationId xmlns:p14="http://schemas.microsoft.com/office/powerpoint/2010/main" val="5273954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01240-8AD7-E0D6-A3E4-42B91FB4888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52B4A45-CC45-59D5-6C5D-F3535F94670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3F83FE8-CA8A-29DA-D869-EF63C0CAACC8}"/>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2F00F155-732A-52E2-7C41-3318FFE2C50A}"/>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C2C3F544-F3DA-629F-EC30-C863379BF443}"/>
              </a:ext>
            </a:extLst>
          </p:cNvPr>
          <p:cNvSpPr>
            <a:spLocks noGrp="1"/>
          </p:cNvSpPr>
          <p:nvPr>
            <p:ph type="sldNum" sz="quarter" idx="5"/>
          </p:nvPr>
        </p:nvSpPr>
        <p:spPr/>
        <p:txBody>
          <a:bodyPr/>
          <a:lstStyle/>
          <a:p>
            <a:fld id="{69A371DF-A3F1-41BF-AAA0-C87C6DBABB1E}" type="slidenum">
              <a:rPr lang="de-DE" smtClean="0"/>
              <a:t>41</a:t>
            </a:fld>
            <a:endParaRPr lang="de-DE"/>
          </a:p>
        </p:txBody>
      </p:sp>
    </p:spTree>
    <p:extLst>
      <p:ext uri="{BB962C8B-B14F-4D97-AF65-F5344CB8AC3E}">
        <p14:creationId xmlns:p14="http://schemas.microsoft.com/office/powerpoint/2010/main" val="14819635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CE4D0-28C4-01E1-A229-32B3EA2ED65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5931E38-19A8-E091-BB1D-F95FE1867B4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1F2300D-5F58-F39F-419D-96A343950F10}"/>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7862AAB0-1A45-BD8F-5C32-15076AF98436}"/>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443BAD88-6853-34CE-B9AB-CF69FD496598}"/>
              </a:ext>
            </a:extLst>
          </p:cNvPr>
          <p:cNvSpPr>
            <a:spLocks noGrp="1"/>
          </p:cNvSpPr>
          <p:nvPr>
            <p:ph type="sldNum" sz="quarter" idx="5"/>
          </p:nvPr>
        </p:nvSpPr>
        <p:spPr/>
        <p:txBody>
          <a:bodyPr/>
          <a:lstStyle/>
          <a:p>
            <a:fld id="{69A371DF-A3F1-41BF-AAA0-C87C6DBABB1E}" type="slidenum">
              <a:rPr lang="de-DE" smtClean="0"/>
              <a:t>42</a:t>
            </a:fld>
            <a:endParaRPr lang="de-DE"/>
          </a:p>
        </p:txBody>
      </p:sp>
    </p:spTree>
    <p:extLst>
      <p:ext uri="{BB962C8B-B14F-4D97-AF65-F5344CB8AC3E}">
        <p14:creationId xmlns:p14="http://schemas.microsoft.com/office/powerpoint/2010/main" val="2901103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D17B0-4D7F-60B3-A1C5-0480D594227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DA6F193-D032-ED2F-268D-A5B128A04A2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31DC34B-EAB9-9334-864A-2307FBF09929}"/>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7ED0B71B-FF3F-5270-7C4A-6E557737AA2F}"/>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913CD97D-4644-B209-4C6C-6C67562563F5}"/>
              </a:ext>
            </a:extLst>
          </p:cNvPr>
          <p:cNvSpPr>
            <a:spLocks noGrp="1"/>
          </p:cNvSpPr>
          <p:nvPr>
            <p:ph type="sldNum" sz="quarter" idx="5"/>
          </p:nvPr>
        </p:nvSpPr>
        <p:spPr/>
        <p:txBody>
          <a:bodyPr/>
          <a:lstStyle/>
          <a:p>
            <a:fld id="{69A371DF-A3F1-41BF-AAA0-C87C6DBABB1E}" type="slidenum">
              <a:rPr lang="de-DE" smtClean="0"/>
              <a:t>43</a:t>
            </a:fld>
            <a:endParaRPr lang="de-DE"/>
          </a:p>
        </p:txBody>
      </p:sp>
    </p:spTree>
    <p:extLst>
      <p:ext uri="{BB962C8B-B14F-4D97-AF65-F5344CB8AC3E}">
        <p14:creationId xmlns:p14="http://schemas.microsoft.com/office/powerpoint/2010/main" val="13102037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6855E-70DA-F53C-F5FC-E4173DC7813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445A4CB-9BBE-25E0-25E0-345AD8B3E4E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666D99D-4C0A-25EC-DAD4-FB4C4AE5276C}"/>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758CD037-D88B-4422-B910-6CAB663ABCC6}"/>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E83D50BC-64B6-C4C9-0B57-AEF94E74109A}"/>
              </a:ext>
            </a:extLst>
          </p:cNvPr>
          <p:cNvSpPr>
            <a:spLocks noGrp="1"/>
          </p:cNvSpPr>
          <p:nvPr>
            <p:ph type="sldNum" sz="quarter" idx="5"/>
          </p:nvPr>
        </p:nvSpPr>
        <p:spPr/>
        <p:txBody>
          <a:bodyPr/>
          <a:lstStyle/>
          <a:p>
            <a:fld id="{69A371DF-A3F1-41BF-AAA0-C87C6DBABB1E}" type="slidenum">
              <a:rPr lang="de-DE" smtClean="0"/>
              <a:t>44</a:t>
            </a:fld>
            <a:endParaRPr lang="de-DE"/>
          </a:p>
        </p:txBody>
      </p:sp>
    </p:spTree>
    <p:extLst>
      <p:ext uri="{BB962C8B-B14F-4D97-AF65-F5344CB8AC3E}">
        <p14:creationId xmlns:p14="http://schemas.microsoft.com/office/powerpoint/2010/main" val="240759655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A0F86-CC24-41B6-AA7B-C09A1FEF7E9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33CC0A0-8C53-2E55-F952-C61CEC9A59E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519F3A-13F2-5C6A-9E8A-E30AB072E52B}"/>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994D9D8C-0D80-208C-0932-E810B5A609BC}"/>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266A3539-75BF-FEF4-BC56-FF71D5E13CB1}"/>
              </a:ext>
            </a:extLst>
          </p:cNvPr>
          <p:cNvSpPr>
            <a:spLocks noGrp="1"/>
          </p:cNvSpPr>
          <p:nvPr>
            <p:ph type="sldNum" sz="quarter" idx="5"/>
          </p:nvPr>
        </p:nvSpPr>
        <p:spPr/>
        <p:txBody>
          <a:bodyPr/>
          <a:lstStyle/>
          <a:p>
            <a:fld id="{69A371DF-A3F1-41BF-AAA0-C87C6DBABB1E}" type="slidenum">
              <a:rPr lang="de-DE" smtClean="0"/>
              <a:t>45</a:t>
            </a:fld>
            <a:endParaRPr lang="de-DE"/>
          </a:p>
        </p:txBody>
      </p:sp>
    </p:spTree>
    <p:extLst>
      <p:ext uri="{BB962C8B-B14F-4D97-AF65-F5344CB8AC3E}">
        <p14:creationId xmlns:p14="http://schemas.microsoft.com/office/powerpoint/2010/main" val="134687670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E1762-BFF2-8706-80DD-510BF127F9C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6B091E9-6787-EB1D-2E5A-FE9D51FFA89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73AABA1-7AAD-5C36-FA43-F23DAECDAF22}"/>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00649411-D99D-252B-1FEE-EED45C5ACEE1}"/>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ED424A2E-3A7A-389B-C9B4-7596BB76B089}"/>
              </a:ext>
            </a:extLst>
          </p:cNvPr>
          <p:cNvSpPr>
            <a:spLocks noGrp="1"/>
          </p:cNvSpPr>
          <p:nvPr>
            <p:ph type="sldNum" sz="quarter" idx="5"/>
          </p:nvPr>
        </p:nvSpPr>
        <p:spPr/>
        <p:txBody>
          <a:bodyPr/>
          <a:lstStyle/>
          <a:p>
            <a:fld id="{69A371DF-A3F1-41BF-AAA0-C87C6DBABB1E}" type="slidenum">
              <a:rPr lang="de-DE" smtClean="0"/>
              <a:t>46</a:t>
            </a:fld>
            <a:endParaRPr lang="de-DE"/>
          </a:p>
        </p:txBody>
      </p:sp>
    </p:spTree>
    <p:extLst>
      <p:ext uri="{BB962C8B-B14F-4D97-AF65-F5344CB8AC3E}">
        <p14:creationId xmlns:p14="http://schemas.microsoft.com/office/powerpoint/2010/main" val="10521811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5413A-A7DF-55C6-4F93-4EDC00D5A83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B737FB3-75B4-875B-3F1F-A5ACA0F8E70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36BDC7B-FC09-52EA-D23B-A07A33BD3810}"/>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4194F8EA-276E-D6A3-E05E-5EF40C0C9DAB}"/>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ECADED38-C343-6C73-BD32-34232742081D}"/>
              </a:ext>
            </a:extLst>
          </p:cNvPr>
          <p:cNvSpPr>
            <a:spLocks noGrp="1"/>
          </p:cNvSpPr>
          <p:nvPr>
            <p:ph type="sldNum" sz="quarter" idx="5"/>
          </p:nvPr>
        </p:nvSpPr>
        <p:spPr/>
        <p:txBody>
          <a:bodyPr/>
          <a:lstStyle/>
          <a:p>
            <a:fld id="{69A371DF-A3F1-41BF-AAA0-C87C6DBABB1E}" type="slidenum">
              <a:rPr lang="de-DE" smtClean="0"/>
              <a:t>47</a:t>
            </a:fld>
            <a:endParaRPr lang="de-DE"/>
          </a:p>
        </p:txBody>
      </p:sp>
    </p:spTree>
    <p:extLst>
      <p:ext uri="{BB962C8B-B14F-4D97-AF65-F5344CB8AC3E}">
        <p14:creationId xmlns:p14="http://schemas.microsoft.com/office/powerpoint/2010/main" val="934846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C4FF2-6014-EC6D-DDB9-27F35247F74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5A3BD3B-D150-DA88-9D71-BDEA77CB1D4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502D23A-0BA5-1E38-42CD-568E9C85B9E2}"/>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C6C52F7D-8068-4AB2-E5E0-83A9239CCFA7}"/>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2A9DC3CA-98C0-3564-59B3-E3FBFDCA1A8E}"/>
              </a:ext>
            </a:extLst>
          </p:cNvPr>
          <p:cNvSpPr>
            <a:spLocks noGrp="1"/>
          </p:cNvSpPr>
          <p:nvPr>
            <p:ph type="sldNum" sz="quarter" idx="5"/>
          </p:nvPr>
        </p:nvSpPr>
        <p:spPr/>
        <p:txBody>
          <a:bodyPr/>
          <a:lstStyle/>
          <a:p>
            <a:fld id="{69A371DF-A3F1-41BF-AAA0-C87C6DBABB1E}" type="slidenum">
              <a:rPr lang="de-DE" smtClean="0"/>
              <a:t>48</a:t>
            </a:fld>
            <a:endParaRPr lang="de-DE"/>
          </a:p>
        </p:txBody>
      </p:sp>
    </p:spTree>
    <p:extLst>
      <p:ext uri="{BB962C8B-B14F-4D97-AF65-F5344CB8AC3E}">
        <p14:creationId xmlns:p14="http://schemas.microsoft.com/office/powerpoint/2010/main" val="18632127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8027F-5258-5F8E-0624-3086C00013F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7EB9C69-7F54-816E-8ED9-B058112C183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FCFD789-C624-D703-B704-BCD7E7FBB118}"/>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D5316229-190F-526E-EDBD-B0575233567F}"/>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8E1B5828-90D2-6ADC-1AC6-9262B01BA034}"/>
              </a:ext>
            </a:extLst>
          </p:cNvPr>
          <p:cNvSpPr>
            <a:spLocks noGrp="1"/>
          </p:cNvSpPr>
          <p:nvPr>
            <p:ph type="sldNum" sz="quarter" idx="5"/>
          </p:nvPr>
        </p:nvSpPr>
        <p:spPr/>
        <p:txBody>
          <a:bodyPr/>
          <a:lstStyle/>
          <a:p>
            <a:fld id="{69A371DF-A3F1-41BF-AAA0-C87C6DBABB1E}" type="slidenum">
              <a:rPr lang="de-DE" smtClean="0"/>
              <a:t>49</a:t>
            </a:fld>
            <a:endParaRPr lang="de-DE"/>
          </a:p>
        </p:txBody>
      </p:sp>
    </p:spTree>
    <p:extLst>
      <p:ext uri="{BB962C8B-B14F-4D97-AF65-F5344CB8AC3E}">
        <p14:creationId xmlns:p14="http://schemas.microsoft.com/office/powerpoint/2010/main" val="28210308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6DDEA-BA36-870F-A4A9-DE157B49691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7676452-3784-1CFA-8FF2-F5D301A8A60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556B9BA-3E1F-BAA2-DB9D-0079E2F34F15}"/>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700B8973-A1E4-A761-326F-512A3DBEF3CE}"/>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E3BA9427-3A55-B81E-C2D6-EBA6E31DFC52}"/>
              </a:ext>
            </a:extLst>
          </p:cNvPr>
          <p:cNvSpPr>
            <a:spLocks noGrp="1"/>
          </p:cNvSpPr>
          <p:nvPr>
            <p:ph type="sldNum" sz="quarter" idx="5"/>
          </p:nvPr>
        </p:nvSpPr>
        <p:spPr/>
        <p:txBody>
          <a:bodyPr/>
          <a:lstStyle/>
          <a:p>
            <a:fld id="{69A371DF-A3F1-41BF-AAA0-C87C6DBABB1E}" type="slidenum">
              <a:rPr lang="de-DE" smtClean="0"/>
              <a:t>50</a:t>
            </a:fld>
            <a:endParaRPr lang="de-DE"/>
          </a:p>
        </p:txBody>
      </p:sp>
    </p:spTree>
    <p:extLst>
      <p:ext uri="{BB962C8B-B14F-4D97-AF65-F5344CB8AC3E}">
        <p14:creationId xmlns:p14="http://schemas.microsoft.com/office/powerpoint/2010/main" val="4191813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8F7717-86AE-1FEA-ECD2-2D17C36767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E310C1B-07E5-7BE0-F53A-9FD2869B48B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CCBBE68-1818-B412-9D52-AFF82234AC5D}"/>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3165F839-FAD2-7CE8-0AE7-F5B31626C711}"/>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1C4034BC-0380-370E-34BB-49C49ACE5BF6}"/>
              </a:ext>
            </a:extLst>
          </p:cNvPr>
          <p:cNvSpPr>
            <a:spLocks noGrp="1"/>
          </p:cNvSpPr>
          <p:nvPr>
            <p:ph type="sldNum" sz="quarter" idx="5"/>
          </p:nvPr>
        </p:nvSpPr>
        <p:spPr/>
        <p:txBody>
          <a:bodyPr/>
          <a:lstStyle/>
          <a:p>
            <a:fld id="{69A371DF-A3F1-41BF-AAA0-C87C6DBABB1E}" type="slidenum">
              <a:rPr lang="de-DE" smtClean="0"/>
              <a:t>6</a:t>
            </a:fld>
            <a:endParaRPr lang="de-DE"/>
          </a:p>
        </p:txBody>
      </p:sp>
    </p:spTree>
    <p:extLst>
      <p:ext uri="{BB962C8B-B14F-4D97-AF65-F5344CB8AC3E}">
        <p14:creationId xmlns:p14="http://schemas.microsoft.com/office/powerpoint/2010/main" val="146474827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2EADB-5DE2-B8B2-93C3-17D80BF8851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47A5BF3-B76B-8FFB-8A84-60B1C7A89BE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AF1D303-BAB6-1E27-E370-C5099FD6E42F}"/>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790D5D5C-DF7D-6C8F-48D1-5C6C49C8F580}"/>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A9DABDF2-FC5F-540F-CC6B-EC4A12CC8757}"/>
              </a:ext>
            </a:extLst>
          </p:cNvPr>
          <p:cNvSpPr>
            <a:spLocks noGrp="1"/>
          </p:cNvSpPr>
          <p:nvPr>
            <p:ph type="sldNum" sz="quarter" idx="5"/>
          </p:nvPr>
        </p:nvSpPr>
        <p:spPr/>
        <p:txBody>
          <a:bodyPr/>
          <a:lstStyle/>
          <a:p>
            <a:fld id="{69A371DF-A3F1-41BF-AAA0-C87C6DBABB1E}" type="slidenum">
              <a:rPr lang="de-DE" smtClean="0"/>
              <a:t>51</a:t>
            </a:fld>
            <a:endParaRPr lang="de-DE"/>
          </a:p>
        </p:txBody>
      </p:sp>
    </p:spTree>
    <p:extLst>
      <p:ext uri="{BB962C8B-B14F-4D97-AF65-F5344CB8AC3E}">
        <p14:creationId xmlns:p14="http://schemas.microsoft.com/office/powerpoint/2010/main" val="279508940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A1005-0AB6-F2B8-83D5-B77B69A6D58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B1D4107-90A8-8EBB-6D02-5353674329D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79D8C28-0344-90E6-87F9-07FD07B96B43}"/>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5666C88F-09B2-CC00-E686-CF3616A5B878}"/>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396C22AB-3038-EF6D-6EA3-F87EEB7E8CB2}"/>
              </a:ext>
            </a:extLst>
          </p:cNvPr>
          <p:cNvSpPr>
            <a:spLocks noGrp="1"/>
          </p:cNvSpPr>
          <p:nvPr>
            <p:ph type="sldNum" sz="quarter" idx="5"/>
          </p:nvPr>
        </p:nvSpPr>
        <p:spPr/>
        <p:txBody>
          <a:bodyPr/>
          <a:lstStyle/>
          <a:p>
            <a:fld id="{69A371DF-A3F1-41BF-AAA0-C87C6DBABB1E}" type="slidenum">
              <a:rPr lang="de-DE" smtClean="0"/>
              <a:t>52</a:t>
            </a:fld>
            <a:endParaRPr lang="de-DE"/>
          </a:p>
        </p:txBody>
      </p:sp>
    </p:spTree>
    <p:extLst>
      <p:ext uri="{BB962C8B-B14F-4D97-AF65-F5344CB8AC3E}">
        <p14:creationId xmlns:p14="http://schemas.microsoft.com/office/powerpoint/2010/main" val="8573342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27CEE-9C3A-8F29-2AD5-4EB8F56D375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261823A-8004-D91C-39C7-CA0A3494D60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A9D917C-E484-D9F1-8A2A-DBF9C976F648}"/>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B11CB3E6-2EBF-9B10-6953-2616E81B896A}"/>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C212691E-BE2C-F6FB-E201-F804984EF12B}"/>
              </a:ext>
            </a:extLst>
          </p:cNvPr>
          <p:cNvSpPr>
            <a:spLocks noGrp="1"/>
          </p:cNvSpPr>
          <p:nvPr>
            <p:ph type="sldNum" sz="quarter" idx="5"/>
          </p:nvPr>
        </p:nvSpPr>
        <p:spPr/>
        <p:txBody>
          <a:bodyPr/>
          <a:lstStyle/>
          <a:p>
            <a:fld id="{69A371DF-A3F1-41BF-AAA0-C87C6DBABB1E}" type="slidenum">
              <a:rPr lang="de-DE" smtClean="0"/>
              <a:t>53</a:t>
            </a:fld>
            <a:endParaRPr lang="de-DE"/>
          </a:p>
        </p:txBody>
      </p:sp>
    </p:spTree>
    <p:extLst>
      <p:ext uri="{BB962C8B-B14F-4D97-AF65-F5344CB8AC3E}">
        <p14:creationId xmlns:p14="http://schemas.microsoft.com/office/powerpoint/2010/main" val="7256814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753D6-5D0D-ACC3-83BD-30F6BBD306B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8EC91B7-6AFC-6985-CB43-8B98B5551B5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790A51B-0F12-D62D-F10A-29B14106FD88}"/>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99DBEE8A-76A2-8487-54A3-C2EEC717AECB}"/>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DEBCC417-DF45-20E2-9576-9EF518A2CB85}"/>
              </a:ext>
            </a:extLst>
          </p:cNvPr>
          <p:cNvSpPr>
            <a:spLocks noGrp="1"/>
          </p:cNvSpPr>
          <p:nvPr>
            <p:ph type="sldNum" sz="quarter" idx="5"/>
          </p:nvPr>
        </p:nvSpPr>
        <p:spPr/>
        <p:txBody>
          <a:bodyPr/>
          <a:lstStyle/>
          <a:p>
            <a:fld id="{69A371DF-A3F1-41BF-AAA0-C87C6DBABB1E}" type="slidenum">
              <a:rPr lang="de-DE" smtClean="0"/>
              <a:t>54</a:t>
            </a:fld>
            <a:endParaRPr lang="de-DE"/>
          </a:p>
        </p:txBody>
      </p:sp>
    </p:spTree>
    <p:extLst>
      <p:ext uri="{BB962C8B-B14F-4D97-AF65-F5344CB8AC3E}">
        <p14:creationId xmlns:p14="http://schemas.microsoft.com/office/powerpoint/2010/main" val="741647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A7203-215C-95A1-71E0-4D5DCE59794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74C72E2-693D-1114-01E3-800E03AD7F8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BACB74E-35D2-F4CB-97E9-DBBF8B20D3D3}"/>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34C74299-DF2D-47D3-6276-1F9813767AC3}"/>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40F58348-9BB2-22CB-28B1-5E94C42D06E9}"/>
              </a:ext>
            </a:extLst>
          </p:cNvPr>
          <p:cNvSpPr>
            <a:spLocks noGrp="1"/>
          </p:cNvSpPr>
          <p:nvPr>
            <p:ph type="sldNum" sz="quarter" idx="5"/>
          </p:nvPr>
        </p:nvSpPr>
        <p:spPr/>
        <p:txBody>
          <a:bodyPr/>
          <a:lstStyle/>
          <a:p>
            <a:fld id="{69A371DF-A3F1-41BF-AAA0-C87C6DBABB1E}" type="slidenum">
              <a:rPr lang="de-DE" smtClean="0"/>
              <a:t>55</a:t>
            </a:fld>
            <a:endParaRPr lang="de-DE"/>
          </a:p>
        </p:txBody>
      </p:sp>
    </p:spTree>
    <p:extLst>
      <p:ext uri="{BB962C8B-B14F-4D97-AF65-F5344CB8AC3E}">
        <p14:creationId xmlns:p14="http://schemas.microsoft.com/office/powerpoint/2010/main" val="27832102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1A7FA-D860-CB48-1552-788CC38E001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EAB4F63-9FEC-72FF-47CA-D9ED65811C6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09DAAC2-2CB2-137C-5476-6491B1972E2A}"/>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D7365AEE-543A-4ED8-A7E4-8123EE15F6E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981806F2-9A1A-FFE2-52F5-4E79ED2D65CE}"/>
              </a:ext>
            </a:extLst>
          </p:cNvPr>
          <p:cNvSpPr>
            <a:spLocks noGrp="1"/>
          </p:cNvSpPr>
          <p:nvPr>
            <p:ph type="sldNum" sz="quarter" idx="5"/>
          </p:nvPr>
        </p:nvSpPr>
        <p:spPr/>
        <p:txBody>
          <a:bodyPr/>
          <a:lstStyle/>
          <a:p>
            <a:fld id="{69A371DF-A3F1-41BF-AAA0-C87C6DBABB1E}" type="slidenum">
              <a:rPr lang="de-DE" smtClean="0"/>
              <a:t>56</a:t>
            </a:fld>
            <a:endParaRPr lang="de-DE"/>
          </a:p>
        </p:txBody>
      </p:sp>
    </p:spTree>
    <p:extLst>
      <p:ext uri="{BB962C8B-B14F-4D97-AF65-F5344CB8AC3E}">
        <p14:creationId xmlns:p14="http://schemas.microsoft.com/office/powerpoint/2010/main" val="87554780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1E9F0-864B-72F7-33FB-0268B33D95F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4A8A77E-DA18-F7CB-CA13-34CBEEABAB0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702BF7D-80C1-5682-0BA7-69DA72D6584D}"/>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E8E278CE-C717-64CB-2B25-9480D731B178}"/>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D860A62C-429C-1B9A-B6D4-54057257A3C9}"/>
              </a:ext>
            </a:extLst>
          </p:cNvPr>
          <p:cNvSpPr>
            <a:spLocks noGrp="1"/>
          </p:cNvSpPr>
          <p:nvPr>
            <p:ph type="sldNum" sz="quarter" idx="5"/>
          </p:nvPr>
        </p:nvSpPr>
        <p:spPr/>
        <p:txBody>
          <a:bodyPr/>
          <a:lstStyle/>
          <a:p>
            <a:fld id="{69A371DF-A3F1-41BF-AAA0-C87C6DBABB1E}" type="slidenum">
              <a:rPr lang="de-DE" smtClean="0"/>
              <a:t>57</a:t>
            </a:fld>
            <a:endParaRPr lang="de-DE"/>
          </a:p>
        </p:txBody>
      </p:sp>
    </p:spTree>
    <p:extLst>
      <p:ext uri="{BB962C8B-B14F-4D97-AF65-F5344CB8AC3E}">
        <p14:creationId xmlns:p14="http://schemas.microsoft.com/office/powerpoint/2010/main" val="224570384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D256A-8A67-07D1-6C00-AA280560CF3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3013902-8C4C-5C14-DAAC-E2CA7292E90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FDA9570-6835-9E86-8ECF-70C1B74BE16E}"/>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D4E9BE4D-95DF-D56F-85F9-C6ED0F0F67D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B9A2E257-7761-A35B-761D-26696897D904}"/>
              </a:ext>
            </a:extLst>
          </p:cNvPr>
          <p:cNvSpPr>
            <a:spLocks noGrp="1"/>
          </p:cNvSpPr>
          <p:nvPr>
            <p:ph type="sldNum" sz="quarter" idx="5"/>
          </p:nvPr>
        </p:nvSpPr>
        <p:spPr/>
        <p:txBody>
          <a:bodyPr/>
          <a:lstStyle/>
          <a:p>
            <a:fld id="{69A371DF-A3F1-41BF-AAA0-C87C6DBABB1E}" type="slidenum">
              <a:rPr lang="de-DE" smtClean="0"/>
              <a:t>58</a:t>
            </a:fld>
            <a:endParaRPr lang="de-DE"/>
          </a:p>
        </p:txBody>
      </p:sp>
    </p:spTree>
    <p:extLst>
      <p:ext uri="{BB962C8B-B14F-4D97-AF65-F5344CB8AC3E}">
        <p14:creationId xmlns:p14="http://schemas.microsoft.com/office/powerpoint/2010/main" val="418658616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263A2-26DB-7AF7-BFD4-CE34F7B3244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B0FEE71-D357-9A0F-5A58-8FC18D1B4DD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3FA7558-0EF0-B502-312D-585382101272}"/>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51B251DF-52C1-6161-AD81-1336E03A3108}"/>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BBA36C39-D950-B3DF-4C15-8E771122DDA8}"/>
              </a:ext>
            </a:extLst>
          </p:cNvPr>
          <p:cNvSpPr>
            <a:spLocks noGrp="1"/>
          </p:cNvSpPr>
          <p:nvPr>
            <p:ph type="sldNum" sz="quarter" idx="5"/>
          </p:nvPr>
        </p:nvSpPr>
        <p:spPr/>
        <p:txBody>
          <a:bodyPr/>
          <a:lstStyle/>
          <a:p>
            <a:fld id="{69A371DF-A3F1-41BF-AAA0-C87C6DBABB1E}" type="slidenum">
              <a:rPr lang="de-DE" smtClean="0"/>
              <a:t>59</a:t>
            </a:fld>
            <a:endParaRPr lang="de-DE"/>
          </a:p>
        </p:txBody>
      </p:sp>
    </p:spTree>
    <p:extLst>
      <p:ext uri="{BB962C8B-B14F-4D97-AF65-F5344CB8AC3E}">
        <p14:creationId xmlns:p14="http://schemas.microsoft.com/office/powerpoint/2010/main" val="164699021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24C67-89BA-E295-AEFB-A8909E78857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95635C4-BED2-A7EA-951E-1F7F9E539C6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9BCDD66-D04A-9F70-A667-91B264E7B6F6}"/>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6545E948-6B22-433D-0183-372B4B2E877C}"/>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69E4AA64-5715-D5DE-0525-E61B6C72383E}"/>
              </a:ext>
            </a:extLst>
          </p:cNvPr>
          <p:cNvSpPr>
            <a:spLocks noGrp="1"/>
          </p:cNvSpPr>
          <p:nvPr>
            <p:ph type="sldNum" sz="quarter" idx="5"/>
          </p:nvPr>
        </p:nvSpPr>
        <p:spPr/>
        <p:txBody>
          <a:bodyPr/>
          <a:lstStyle/>
          <a:p>
            <a:fld id="{69A371DF-A3F1-41BF-AAA0-C87C6DBABB1E}" type="slidenum">
              <a:rPr lang="de-DE" smtClean="0"/>
              <a:t>60</a:t>
            </a:fld>
            <a:endParaRPr lang="de-DE"/>
          </a:p>
        </p:txBody>
      </p:sp>
    </p:spTree>
    <p:extLst>
      <p:ext uri="{BB962C8B-B14F-4D97-AF65-F5344CB8AC3E}">
        <p14:creationId xmlns:p14="http://schemas.microsoft.com/office/powerpoint/2010/main" val="575767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952F3-30D6-A073-52F3-9B97FE41589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ECF5CE5-78B7-DB6E-B59E-7458F209846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616EEE4-364C-FC73-0653-E9F9EF3F94CE}"/>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DEB211EB-81EA-2314-7DD0-04716DAC2A1A}"/>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21EE55DA-8AA6-399C-AF13-0F604C5DB4B3}"/>
              </a:ext>
            </a:extLst>
          </p:cNvPr>
          <p:cNvSpPr>
            <a:spLocks noGrp="1"/>
          </p:cNvSpPr>
          <p:nvPr>
            <p:ph type="sldNum" sz="quarter" idx="5"/>
          </p:nvPr>
        </p:nvSpPr>
        <p:spPr/>
        <p:txBody>
          <a:bodyPr/>
          <a:lstStyle/>
          <a:p>
            <a:fld id="{69A371DF-A3F1-41BF-AAA0-C87C6DBABB1E}" type="slidenum">
              <a:rPr lang="de-DE" smtClean="0"/>
              <a:t>7</a:t>
            </a:fld>
            <a:endParaRPr lang="de-DE"/>
          </a:p>
        </p:txBody>
      </p:sp>
    </p:spTree>
    <p:extLst>
      <p:ext uri="{BB962C8B-B14F-4D97-AF65-F5344CB8AC3E}">
        <p14:creationId xmlns:p14="http://schemas.microsoft.com/office/powerpoint/2010/main" val="343569912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A1A5B-B7D4-F8FF-1226-009E5E3CACC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938FA23-D78B-7A25-398E-D21D189E378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4FFB1FF-06C6-6C1C-D55D-A9DCAD3DE8C3}"/>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B92A67EF-E4F5-D1D8-5F7A-5694C0CEFA49}"/>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F5E68CBD-0B94-AE9D-4B7C-5BE9D43C9D94}"/>
              </a:ext>
            </a:extLst>
          </p:cNvPr>
          <p:cNvSpPr>
            <a:spLocks noGrp="1"/>
          </p:cNvSpPr>
          <p:nvPr>
            <p:ph type="sldNum" sz="quarter" idx="5"/>
          </p:nvPr>
        </p:nvSpPr>
        <p:spPr/>
        <p:txBody>
          <a:bodyPr/>
          <a:lstStyle/>
          <a:p>
            <a:fld id="{69A371DF-A3F1-41BF-AAA0-C87C6DBABB1E}" type="slidenum">
              <a:rPr lang="de-DE" smtClean="0"/>
              <a:t>61</a:t>
            </a:fld>
            <a:endParaRPr lang="de-DE"/>
          </a:p>
        </p:txBody>
      </p:sp>
    </p:spTree>
    <p:extLst>
      <p:ext uri="{BB962C8B-B14F-4D97-AF65-F5344CB8AC3E}">
        <p14:creationId xmlns:p14="http://schemas.microsoft.com/office/powerpoint/2010/main" val="300543310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6DEA5-0DEA-3757-D339-4A0B6E76FE4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9561CF8-A07A-2362-81D5-A036F9E7F95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005388D-1266-D700-6CAF-E224703F49B9}"/>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87573A39-C922-19DD-5C31-36B1D2531728}"/>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098F38C6-5FC5-5282-BE4E-688EE7E2EB7D}"/>
              </a:ext>
            </a:extLst>
          </p:cNvPr>
          <p:cNvSpPr>
            <a:spLocks noGrp="1"/>
          </p:cNvSpPr>
          <p:nvPr>
            <p:ph type="sldNum" sz="quarter" idx="5"/>
          </p:nvPr>
        </p:nvSpPr>
        <p:spPr/>
        <p:txBody>
          <a:bodyPr/>
          <a:lstStyle/>
          <a:p>
            <a:fld id="{69A371DF-A3F1-41BF-AAA0-C87C6DBABB1E}" type="slidenum">
              <a:rPr lang="de-DE" smtClean="0"/>
              <a:t>62</a:t>
            </a:fld>
            <a:endParaRPr lang="de-DE"/>
          </a:p>
        </p:txBody>
      </p:sp>
    </p:spTree>
    <p:extLst>
      <p:ext uri="{BB962C8B-B14F-4D97-AF65-F5344CB8AC3E}">
        <p14:creationId xmlns:p14="http://schemas.microsoft.com/office/powerpoint/2010/main" val="273998691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03C7F-29ED-9307-B879-FB8F754D07E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3857106-E793-D040-F17C-F9B06674F3F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E376D40-C4D3-5827-F051-FB2C58E630C5}"/>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C557B161-76DA-4E02-777D-5F050F958335}"/>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7B3F300F-C0EC-D2A2-6FFF-484425504552}"/>
              </a:ext>
            </a:extLst>
          </p:cNvPr>
          <p:cNvSpPr>
            <a:spLocks noGrp="1"/>
          </p:cNvSpPr>
          <p:nvPr>
            <p:ph type="sldNum" sz="quarter" idx="5"/>
          </p:nvPr>
        </p:nvSpPr>
        <p:spPr/>
        <p:txBody>
          <a:bodyPr/>
          <a:lstStyle/>
          <a:p>
            <a:fld id="{69A371DF-A3F1-41BF-AAA0-C87C6DBABB1E}" type="slidenum">
              <a:rPr lang="de-DE" smtClean="0"/>
              <a:t>63</a:t>
            </a:fld>
            <a:endParaRPr lang="de-DE"/>
          </a:p>
        </p:txBody>
      </p:sp>
    </p:spTree>
    <p:extLst>
      <p:ext uri="{BB962C8B-B14F-4D97-AF65-F5344CB8AC3E}">
        <p14:creationId xmlns:p14="http://schemas.microsoft.com/office/powerpoint/2010/main" val="406384044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C017F-8986-8BFC-BC1C-9BA38E3B7CA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7D26982-B94F-94FC-AE50-8AEB3E5C237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BFE3AB8-609C-FA41-3F71-EA842E54EF96}"/>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EC6B43D2-520E-0525-6F98-8C810DBD2E24}"/>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E1510185-E123-BFC0-0A32-BCC6C75FF93B}"/>
              </a:ext>
            </a:extLst>
          </p:cNvPr>
          <p:cNvSpPr>
            <a:spLocks noGrp="1"/>
          </p:cNvSpPr>
          <p:nvPr>
            <p:ph type="sldNum" sz="quarter" idx="5"/>
          </p:nvPr>
        </p:nvSpPr>
        <p:spPr/>
        <p:txBody>
          <a:bodyPr/>
          <a:lstStyle/>
          <a:p>
            <a:fld id="{69A371DF-A3F1-41BF-AAA0-C87C6DBABB1E}" type="slidenum">
              <a:rPr lang="de-DE" smtClean="0"/>
              <a:t>64</a:t>
            </a:fld>
            <a:endParaRPr lang="de-DE"/>
          </a:p>
        </p:txBody>
      </p:sp>
    </p:spTree>
    <p:extLst>
      <p:ext uri="{BB962C8B-B14F-4D97-AF65-F5344CB8AC3E}">
        <p14:creationId xmlns:p14="http://schemas.microsoft.com/office/powerpoint/2010/main" val="20996251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D1384-B4D2-6FA2-30B5-A9AB526B748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7B73D9C-3303-5F7E-33D6-1C0D4683381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EAD8AEF-860F-E2AA-3EC9-5FC5913A5806}"/>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FC6A059D-EE56-C73F-474B-8B7E18641A2A}"/>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5C705739-C698-5001-1A13-68CECE45D47B}"/>
              </a:ext>
            </a:extLst>
          </p:cNvPr>
          <p:cNvSpPr>
            <a:spLocks noGrp="1"/>
          </p:cNvSpPr>
          <p:nvPr>
            <p:ph type="sldNum" sz="quarter" idx="5"/>
          </p:nvPr>
        </p:nvSpPr>
        <p:spPr/>
        <p:txBody>
          <a:bodyPr/>
          <a:lstStyle/>
          <a:p>
            <a:fld id="{69A371DF-A3F1-41BF-AAA0-C87C6DBABB1E}" type="slidenum">
              <a:rPr lang="de-DE" smtClean="0"/>
              <a:t>65</a:t>
            </a:fld>
            <a:endParaRPr lang="de-DE"/>
          </a:p>
        </p:txBody>
      </p:sp>
    </p:spTree>
    <p:extLst>
      <p:ext uri="{BB962C8B-B14F-4D97-AF65-F5344CB8AC3E}">
        <p14:creationId xmlns:p14="http://schemas.microsoft.com/office/powerpoint/2010/main" val="363093083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A0803-46E4-8583-7749-E129547BB60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483CBE4-7210-00BD-9E22-912FE3E235F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0B2F496-DC96-C704-D493-BD39A307A7F1}"/>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E3743F32-EE95-9CBD-F77C-5B93713316D3}"/>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A2EC38FA-7457-E507-6BB2-7BB9A2AD154D}"/>
              </a:ext>
            </a:extLst>
          </p:cNvPr>
          <p:cNvSpPr>
            <a:spLocks noGrp="1"/>
          </p:cNvSpPr>
          <p:nvPr>
            <p:ph type="sldNum" sz="quarter" idx="5"/>
          </p:nvPr>
        </p:nvSpPr>
        <p:spPr/>
        <p:txBody>
          <a:bodyPr/>
          <a:lstStyle/>
          <a:p>
            <a:fld id="{69A371DF-A3F1-41BF-AAA0-C87C6DBABB1E}" type="slidenum">
              <a:rPr lang="de-DE" smtClean="0"/>
              <a:t>66</a:t>
            </a:fld>
            <a:endParaRPr lang="de-DE"/>
          </a:p>
        </p:txBody>
      </p:sp>
    </p:spTree>
    <p:extLst>
      <p:ext uri="{BB962C8B-B14F-4D97-AF65-F5344CB8AC3E}">
        <p14:creationId xmlns:p14="http://schemas.microsoft.com/office/powerpoint/2010/main" val="91616068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8E43C-A246-F553-2E6C-8C3B43A48EF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D32DC49-A037-6AC4-FDC6-FC5E5691DE0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CDCB6F0-E236-31B2-7FC3-EF3197B50C89}"/>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04B3C5EB-C8B5-FCD3-3395-1DA94EFA785C}"/>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3DAA8A77-EEF6-1A20-D979-77E843F1BF35}"/>
              </a:ext>
            </a:extLst>
          </p:cNvPr>
          <p:cNvSpPr>
            <a:spLocks noGrp="1"/>
          </p:cNvSpPr>
          <p:nvPr>
            <p:ph type="sldNum" sz="quarter" idx="5"/>
          </p:nvPr>
        </p:nvSpPr>
        <p:spPr/>
        <p:txBody>
          <a:bodyPr/>
          <a:lstStyle/>
          <a:p>
            <a:fld id="{69A371DF-A3F1-41BF-AAA0-C87C6DBABB1E}" type="slidenum">
              <a:rPr lang="de-DE" smtClean="0"/>
              <a:t>67</a:t>
            </a:fld>
            <a:endParaRPr lang="de-DE"/>
          </a:p>
        </p:txBody>
      </p:sp>
    </p:spTree>
    <p:extLst>
      <p:ext uri="{BB962C8B-B14F-4D97-AF65-F5344CB8AC3E}">
        <p14:creationId xmlns:p14="http://schemas.microsoft.com/office/powerpoint/2010/main" val="894467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34535-4187-434C-A5B3-D15968CBB8C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DE5BC2A-E0C9-9084-8A86-5A1E7E69B0C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CA4AABF-9BE5-4619-D76A-844CEC6AB497}"/>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0A316E0F-CA20-6F6F-A1D0-9F7C5730DE6B}"/>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0E26279A-7D95-4981-8301-30DEF09B3E34}"/>
              </a:ext>
            </a:extLst>
          </p:cNvPr>
          <p:cNvSpPr>
            <a:spLocks noGrp="1"/>
          </p:cNvSpPr>
          <p:nvPr>
            <p:ph type="sldNum" sz="quarter" idx="5"/>
          </p:nvPr>
        </p:nvSpPr>
        <p:spPr/>
        <p:txBody>
          <a:bodyPr/>
          <a:lstStyle/>
          <a:p>
            <a:fld id="{69A371DF-A3F1-41BF-AAA0-C87C6DBABB1E}" type="slidenum">
              <a:rPr lang="de-DE" smtClean="0"/>
              <a:t>8</a:t>
            </a:fld>
            <a:endParaRPr lang="de-DE"/>
          </a:p>
        </p:txBody>
      </p:sp>
    </p:spTree>
    <p:extLst>
      <p:ext uri="{BB962C8B-B14F-4D97-AF65-F5344CB8AC3E}">
        <p14:creationId xmlns:p14="http://schemas.microsoft.com/office/powerpoint/2010/main" val="1504947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EA94E-AC2F-BFA8-2959-0701187F331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FDB7052-9C23-D6EE-81BD-BBBED3BD8D6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D91A086-A058-2C2A-2C42-11ED0B36B8C8}"/>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89CDEAFA-415E-64F9-4E98-2D024CCDCB06}"/>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3ABECCD4-0768-E4D7-42D9-AABFAB4437B4}"/>
              </a:ext>
            </a:extLst>
          </p:cNvPr>
          <p:cNvSpPr>
            <a:spLocks noGrp="1"/>
          </p:cNvSpPr>
          <p:nvPr>
            <p:ph type="sldNum" sz="quarter" idx="5"/>
          </p:nvPr>
        </p:nvSpPr>
        <p:spPr/>
        <p:txBody>
          <a:bodyPr/>
          <a:lstStyle/>
          <a:p>
            <a:fld id="{69A371DF-A3F1-41BF-AAA0-C87C6DBABB1E}" type="slidenum">
              <a:rPr lang="de-DE" smtClean="0"/>
              <a:t>9</a:t>
            </a:fld>
            <a:endParaRPr lang="de-DE"/>
          </a:p>
        </p:txBody>
      </p:sp>
    </p:spTree>
    <p:extLst>
      <p:ext uri="{BB962C8B-B14F-4D97-AF65-F5344CB8AC3E}">
        <p14:creationId xmlns:p14="http://schemas.microsoft.com/office/powerpoint/2010/main" val="1654565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F20CB-D636-9F85-0098-54C66072889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1A026DA-5176-EB33-3133-C4419DC2877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4B3654C-407A-4BE8-9C5D-B8D5662139E8}"/>
              </a:ext>
            </a:extLst>
          </p:cNvPr>
          <p:cNvSpPr>
            <a:spLocks noGrp="1"/>
          </p:cNvSpPr>
          <p:nvPr>
            <p:ph type="body" idx="1"/>
          </p:nvPr>
        </p:nvSpPr>
        <p:spPr/>
        <p:txBody>
          <a:bodyPr/>
          <a:lstStyle/>
          <a:p>
            <a:pPr marL="171450" indent="-171450">
              <a:buFontTx/>
              <a:buChar char="-"/>
            </a:pPr>
            <a:endParaRPr lang="de-DE" dirty="0"/>
          </a:p>
        </p:txBody>
      </p:sp>
      <p:sp>
        <p:nvSpPr>
          <p:cNvPr id="4" name="Datumsplatzhalter 3">
            <a:extLst>
              <a:ext uri="{FF2B5EF4-FFF2-40B4-BE49-F238E27FC236}">
                <a16:creationId xmlns:a16="http://schemas.microsoft.com/office/drawing/2014/main" id="{5B5D778C-316D-8DB3-719A-FB45860CB531}"/>
              </a:ext>
            </a:extLst>
          </p:cNvPr>
          <p:cNvSpPr>
            <a:spLocks noGrp="1"/>
          </p:cNvSpPr>
          <p:nvPr>
            <p:ph type="dt" idx="1"/>
          </p:nvPr>
        </p:nvSpPr>
        <p:spPr/>
        <p:txBody>
          <a:bodyPr/>
          <a:lstStyle/>
          <a:p>
            <a:r>
              <a:rPr lang="de-DE"/>
              <a:t>11.08.2024 - www.ruhrak.de</a:t>
            </a:r>
          </a:p>
        </p:txBody>
      </p:sp>
      <p:sp>
        <p:nvSpPr>
          <p:cNvPr id="5" name="Foliennummernplatzhalter 4">
            <a:extLst>
              <a:ext uri="{FF2B5EF4-FFF2-40B4-BE49-F238E27FC236}">
                <a16:creationId xmlns:a16="http://schemas.microsoft.com/office/drawing/2014/main" id="{8AFE263C-FCA0-8618-2774-D6F17521E0B9}"/>
              </a:ext>
            </a:extLst>
          </p:cNvPr>
          <p:cNvSpPr>
            <a:spLocks noGrp="1"/>
          </p:cNvSpPr>
          <p:nvPr>
            <p:ph type="sldNum" sz="quarter" idx="5"/>
          </p:nvPr>
        </p:nvSpPr>
        <p:spPr/>
        <p:txBody>
          <a:bodyPr/>
          <a:lstStyle/>
          <a:p>
            <a:fld id="{69A371DF-A3F1-41BF-AAA0-C87C6DBABB1E}" type="slidenum">
              <a:rPr lang="de-DE" smtClean="0"/>
              <a:t>10</a:t>
            </a:fld>
            <a:endParaRPr lang="de-DE"/>
          </a:p>
        </p:txBody>
      </p:sp>
    </p:spTree>
    <p:extLst>
      <p:ext uri="{BB962C8B-B14F-4D97-AF65-F5344CB8AC3E}">
        <p14:creationId xmlns:p14="http://schemas.microsoft.com/office/powerpoint/2010/main" val="3282094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FFC831-1964-2B94-8FA1-A93F4A0BD71D}"/>
              </a:ext>
            </a:extLst>
          </p:cNvPr>
          <p:cNvSpPr>
            <a:spLocks noGrp="1"/>
          </p:cNvSpPr>
          <p:nvPr>
            <p:ph type="ctrTitle"/>
          </p:nvPr>
        </p:nvSpPr>
        <p:spPr>
          <a:xfrm>
            <a:off x="1524000" y="1122363"/>
            <a:ext cx="9144000" cy="2387600"/>
          </a:xfrm>
        </p:spPr>
        <p:txBody>
          <a:bodyPr anchor="b"/>
          <a:lstStyle>
            <a:lvl1pPr algn="ctr">
              <a:defRPr sz="6000">
                <a:solidFill>
                  <a:srgbClr val="0066AA"/>
                </a:solidFill>
              </a:defRPr>
            </a:lvl1pPr>
          </a:lstStyle>
          <a:p>
            <a:r>
              <a:rPr lang="de-DE" dirty="0"/>
              <a:t>Mastertitelformat bearbeiten</a:t>
            </a:r>
          </a:p>
        </p:txBody>
      </p:sp>
      <p:sp>
        <p:nvSpPr>
          <p:cNvPr id="3" name="Untertitel 2">
            <a:extLst>
              <a:ext uri="{FF2B5EF4-FFF2-40B4-BE49-F238E27FC236}">
                <a16:creationId xmlns:a16="http://schemas.microsoft.com/office/drawing/2014/main" id="{82CD1BA1-597B-F346-A3EC-BB2D1D1A5987}"/>
              </a:ext>
            </a:extLst>
          </p:cNvPr>
          <p:cNvSpPr>
            <a:spLocks noGrp="1"/>
          </p:cNvSpPr>
          <p:nvPr>
            <p:ph type="subTitle" idx="1"/>
          </p:nvPr>
        </p:nvSpPr>
        <p:spPr>
          <a:xfrm>
            <a:off x="1524000" y="3602038"/>
            <a:ext cx="9144000" cy="1655762"/>
          </a:xfrm>
        </p:spPr>
        <p:txBody>
          <a:bodyPr/>
          <a:lstStyle>
            <a:lvl1pPr marL="0" indent="0" algn="ctr">
              <a:buNone/>
              <a:defRPr sz="2400">
                <a:solidFill>
                  <a:srgbClr val="0066A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51B51775-9A65-FE3E-FA4F-607C05085825}"/>
              </a:ext>
            </a:extLst>
          </p:cNvPr>
          <p:cNvSpPr>
            <a:spLocks noGrp="1"/>
          </p:cNvSpPr>
          <p:nvPr>
            <p:ph type="dt" sz="half" idx="10"/>
          </p:nvPr>
        </p:nvSpPr>
        <p:spPr/>
        <p:txBody>
          <a:bodyPr/>
          <a:lstStyle>
            <a:lvl1pPr>
              <a:defRPr>
                <a:solidFill>
                  <a:schemeClr val="tx1"/>
                </a:solidFill>
              </a:defRPr>
            </a:lvl1pPr>
          </a:lstStyle>
          <a:p>
            <a:r>
              <a:rPr lang="de-DE" dirty="0"/>
              <a:t>11.08.2024 – www.ruhrak.de</a:t>
            </a:r>
          </a:p>
        </p:txBody>
      </p:sp>
      <p:pic>
        <p:nvPicPr>
          <p:cNvPr id="10" name="Grafik 9" descr="Ein Bild, das Schrift, Grafiken, Typografie, Screenshot enthält.&#10;&#10;Automatisch generierte Beschreibung">
            <a:extLst>
              <a:ext uri="{FF2B5EF4-FFF2-40B4-BE49-F238E27FC236}">
                <a16:creationId xmlns:a16="http://schemas.microsoft.com/office/drawing/2014/main" id="{11FDA1F8-97B8-AA98-225B-0A39E09C00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965666B3-ACA9-5429-248A-90D4344C45DA}"/>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55767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B89C47-18D2-69CD-E7B0-A4C4D413377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319CA5F-8FDD-A37D-5C72-6660C08C2C3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06FFB2D-B44E-A859-D908-54AA22F1A6F7}"/>
              </a:ext>
            </a:extLst>
          </p:cNvPr>
          <p:cNvSpPr>
            <a:spLocks noGrp="1"/>
          </p:cNvSpPr>
          <p:nvPr>
            <p:ph type="dt" sz="half" idx="10"/>
          </p:nvPr>
        </p:nvSpPr>
        <p:spPr/>
        <p:txBody>
          <a:body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C61D2080-E8F7-EEEB-5289-9E7FAC5C64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0" name="Foliennummernplatzhalter 5">
            <a:extLst>
              <a:ext uri="{FF2B5EF4-FFF2-40B4-BE49-F238E27FC236}">
                <a16:creationId xmlns:a16="http://schemas.microsoft.com/office/drawing/2014/main" id="{BC4529C3-B561-44FA-40EC-75E460C6BEF5}"/>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1028886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6CEEDA5-75B3-8732-881F-C48169E44A79}"/>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A00D0FD-ED3A-143A-FDBD-C358CFD3B4C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DF738AA-C2C2-27A6-CDF5-72AEA9FE2026}"/>
              </a:ext>
            </a:extLst>
          </p:cNvPr>
          <p:cNvSpPr>
            <a:spLocks noGrp="1"/>
          </p:cNvSpPr>
          <p:nvPr>
            <p:ph type="dt" sz="half" idx="10"/>
          </p:nvPr>
        </p:nvSpPr>
        <p:spPr/>
        <p:txBody>
          <a:body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0D9A8FB0-0044-63DE-90A8-8FF35C95BB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0" name="Foliennummernplatzhalter 5">
            <a:extLst>
              <a:ext uri="{FF2B5EF4-FFF2-40B4-BE49-F238E27FC236}">
                <a16:creationId xmlns:a16="http://schemas.microsoft.com/office/drawing/2014/main" id="{90750FD2-180F-ECA1-4EAD-4BEEB56E889C}"/>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074603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4B4955-BD2A-1196-6D21-88AE8FF50F77}"/>
              </a:ext>
            </a:extLst>
          </p:cNvPr>
          <p:cNvSpPr>
            <a:spLocks noGrp="1"/>
          </p:cNvSpPr>
          <p:nvPr>
            <p:ph type="title"/>
          </p:nvPr>
        </p:nvSpPr>
        <p:spPr/>
        <p:txBody>
          <a:bodyPr/>
          <a:lstStyle>
            <a:lvl1pPr>
              <a:defRPr>
                <a:solidFill>
                  <a:srgbClr val="0066AA"/>
                </a:solidFill>
              </a:defRPr>
            </a:lvl1pPr>
          </a:lstStyle>
          <a:p>
            <a:r>
              <a:rPr lang="de-DE" dirty="0"/>
              <a:t>Mastertitelformat bearbeiten</a:t>
            </a:r>
          </a:p>
        </p:txBody>
      </p:sp>
      <p:sp>
        <p:nvSpPr>
          <p:cNvPr id="3" name="Inhaltsplatzhalter 2">
            <a:extLst>
              <a:ext uri="{FF2B5EF4-FFF2-40B4-BE49-F238E27FC236}">
                <a16:creationId xmlns:a16="http://schemas.microsoft.com/office/drawing/2014/main" id="{7559D307-DC23-1E05-9F4E-56A97177DBB0}"/>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BDC5B6AA-216D-7715-714F-475DE88C2C38}"/>
              </a:ext>
            </a:extLst>
          </p:cNvPr>
          <p:cNvSpPr>
            <a:spLocks noGrp="1"/>
          </p:cNvSpPr>
          <p:nvPr>
            <p:ph type="dt" sz="half" idx="10"/>
          </p:nvPr>
        </p:nvSpPr>
        <p:spPr/>
        <p:txBody>
          <a:bodyPr/>
          <a:lstStyle/>
          <a:p>
            <a:r>
              <a:rPr lang="de-DE"/>
              <a:t>11.08.2024 – www.ruhrak.de</a:t>
            </a:r>
            <a:endParaRPr lang="de-DE" dirty="0"/>
          </a:p>
        </p:txBody>
      </p:sp>
      <p:pic>
        <p:nvPicPr>
          <p:cNvPr id="9" name="Grafik 8" descr="Ein Bild, das Schrift, Grafiken, Typografie, Screenshot enthält.&#10;&#10;Automatisch generierte Beschreibung">
            <a:extLst>
              <a:ext uri="{FF2B5EF4-FFF2-40B4-BE49-F238E27FC236}">
                <a16:creationId xmlns:a16="http://schemas.microsoft.com/office/drawing/2014/main" id="{C4992093-95D5-F062-E04E-1751D05A22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2" name="Foliennummernplatzhalter 5">
            <a:extLst>
              <a:ext uri="{FF2B5EF4-FFF2-40B4-BE49-F238E27FC236}">
                <a16:creationId xmlns:a16="http://schemas.microsoft.com/office/drawing/2014/main" id="{9A1C273A-EBF4-F790-4DF5-01AD5252F9BE}"/>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02238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solidFill>
          <a:srgbClr val="EDEDED"/>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90134B-EFDD-9A44-FEFB-837758166440}"/>
              </a:ext>
            </a:extLst>
          </p:cNvPr>
          <p:cNvSpPr>
            <a:spLocks noGrp="1"/>
          </p:cNvSpPr>
          <p:nvPr>
            <p:ph type="title"/>
          </p:nvPr>
        </p:nvSpPr>
        <p:spPr>
          <a:xfrm>
            <a:off x="831850" y="1709738"/>
            <a:ext cx="10515600" cy="2852737"/>
          </a:xfrm>
        </p:spPr>
        <p:txBody>
          <a:bodyPr anchor="b"/>
          <a:lstStyle>
            <a:lvl1pPr>
              <a:defRPr sz="6000">
                <a:solidFill>
                  <a:srgbClr val="0066AA"/>
                </a:solidFill>
              </a:defRPr>
            </a:lvl1pPr>
          </a:lstStyle>
          <a:p>
            <a:r>
              <a:rPr lang="de-DE" dirty="0"/>
              <a:t>Mastertitelformat bearbeiten</a:t>
            </a:r>
          </a:p>
        </p:txBody>
      </p:sp>
      <p:sp>
        <p:nvSpPr>
          <p:cNvPr id="3" name="Textplatzhalter 2">
            <a:extLst>
              <a:ext uri="{FF2B5EF4-FFF2-40B4-BE49-F238E27FC236}">
                <a16:creationId xmlns:a16="http://schemas.microsoft.com/office/drawing/2014/main" id="{ED2C44F3-0047-A37D-D1ED-A114354B184B}"/>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Mastertextformat bearbeiten</a:t>
            </a:r>
          </a:p>
        </p:txBody>
      </p:sp>
      <p:sp>
        <p:nvSpPr>
          <p:cNvPr id="4" name="Datumsplatzhalter 3">
            <a:extLst>
              <a:ext uri="{FF2B5EF4-FFF2-40B4-BE49-F238E27FC236}">
                <a16:creationId xmlns:a16="http://schemas.microsoft.com/office/drawing/2014/main" id="{274971D2-5822-428B-DED7-3CB1E08AB936}"/>
              </a:ext>
            </a:extLst>
          </p:cNvPr>
          <p:cNvSpPr>
            <a:spLocks noGrp="1"/>
          </p:cNvSpPr>
          <p:nvPr>
            <p:ph type="dt" sz="half" idx="10"/>
          </p:nvPr>
        </p:nvSpPr>
        <p:spPr/>
        <p:txBody>
          <a:body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6C148953-1D46-C80F-8B44-CDBAB74156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C7CD3E1E-E8A1-8464-E140-297F0ED97E16}"/>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510461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B617E2-52A4-A73F-EB8C-06D3603CF782}"/>
              </a:ext>
            </a:extLst>
          </p:cNvPr>
          <p:cNvSpPr>
            <a:spLocks noGrp="1"/>
          </p:cNvSpPr>
          <p:nvPr>
            <p:ph type="title"/>
          </p:nvPr>
        </p:nvSpPr>
        <p:spPr/>
        <p:txBody>
          <a:bodyPr/>
          <a:lstStyle>
            <a:lvl1pPr>
              <a:defRPr>
                <a:solidFill>
                  <a:srgbClr val="0066AA"/>
                </a:solidFill>
              </a:defRPr>
            </a:lvl1pPr>
          </a:lstStyle>
          <a:p>
            <a:r>
              <a:rPr lang="de-DE" dirty="0"/>
              <a:t>Mastertitelformat bearbeiten</a:t>
            </a:r>
          </a:p>
        </p:txBody>
      </p:sp>
      <p:sp>
        <p:nvSpPr>
          <p:cNvPr id="3" name="Inhaltsplatzhalter 2">
            <a:extLst>
              <a:ext uri="{FF2B5EF4-FFF2-40B4-BE49-F238E27FC236}">
                <a16:creationId xmlns:a16="http://schemas.microsoft.com/office/drawing/2014/main" id="{D66B2655-989C-D858-EEFE-0579B74A39B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6B3DD5B-BFEC-63DD-89D5-0D6E450106D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641AE10-FCFC-3994-CCF4-F60E33FA823B}"/>
              </a:ext>
            </a:extLst>
          </p:cNvPr>
          <p:cNvSpPr>
            <a:spLocks noGrp="1"/>
          </p:cNvSpPr>
          <p:nvPr>
            <p:ph type="dt" sz="half" idx="10"/>
          </p:nvPr>
        </p:nvSpPr>
        <p:spPr/>
        <p:txBody>
          <a:bodyPr/>
          <a:lstStyle/>
          <a:p>
            <a:r>
              <a:rPr lang="de-DE"/>
              <a:t>11.08.2024 – www.ruhrak.de</a:t>
            </a:r>
            <a:endParaRPr lang="de-DE" dirty="0"/>
          </a:p>
        </p:txBody>
      </p:sp>
      <p:pic>
        <p:nvPicPr>
          <p:cNvPr id="10" name="Grafik 9" descr="Ein Bild, das Schrift, Grafiken, Typografie, Screenshot enthält.&#10;&#10;Automatisch generierte Beschreibung">
            <a:extLst>
              <a:ext uri="{FF2B5EF4-FFF2-40B4-BE49-F238E27FC236}">
                <a16:creationId xmlns:a16="http://schemas.microsoft.com/office/drawing/2014/main" id="{C7D8A6FE-ABFC-E4CA-4340-31CD6581F7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3" name="Foliennummernplatzhalter 5">
            <a:extLst>
              <a:ext uri="{FF2B5EF4-FFF2-40B4-BE49-F238E27FC236}">
                <a16:creationId xmlns:a16="http://schemas.microsoft.com/office/drawing/2014/main" id="{92B7D7D5-9BEB-8109-A5D0-FA82F9D2C476}"/>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3369282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944393-4034-02AD-1403-517F5FB282A7}"/>
              </a:ext>
            </a:extLst>
          </p:cNvPr>
          <p:cNvSpPr>
            <a:spLocks noGrp="1"/>
          </p:cNvSpPr>
          <p:nvPr>
            <p:ph type="title"/>
          </p:nvPr>
        </p:nvSpPr>
        <p:spPr>
          <a:xfrm>
            <a:off x="839788" y="365125"/>
            <a:ext cx="10515600" cy="1325563"/>
          </a:xfrm>
        </p:spPr>
        <p:txBody>
          <a:bodyPr/>
          <a:lstStyle>
            <a:lvl1pPr>
              <a:defRPr>
                <a:solidFill>
                  <a:srgbClr val="0066AA"/>
                </a:solidFill>
              </a:defRPr>
            </a:lvl1pPr>
          </a:lstStyle>
          <a:p>
            <a:r>
              <a:rPr lang="de-DE" dirty="0"/>
              <a:t>Mastertitelformat bearbeiten</a:t>
            </a:r>
          </a:p>
        </p:txBody>
      </p:sp>
      <p:sp>
        <p:nvSpPr>
          <p:cNvPr id="3" name="Textplatzhalter 2">
            <a:extLst>
              <a:ext uri="{FF2B5EF4-FFF2-40B4-BE49-F238E27FC236}">
                <a16:creationId xmlns:a16="http://schemas.microsoft.com/office/drawing/2014/main" id="{8915FE36-1B5A-2994-BC6C-34EDA5904B98}"/>
              </a:ext>
            </a:extLst>
          </p:cNvPr>
          <p:cNvSpPr>
            <a:spLocks noGrp="1"/>
          </p:cNvSpPr>
          <p:nvPr>
            <p:ph type="body" idx="1"/>
          </p:nvPr>
        </p:nvSpPr>
        <p:spPr>
          <a:xfrm>
            <a:off x="839788" y="1681163"/>
            <a:ext cx="5157787" cy="823912"/>
          </a:xfrm>
        </p:spPr>
        <p:txBody>
          <a:bodyPr anchor="b"/>
          <a:lstStyle>
            <a:lvl1pPr marL="0" indent="0">
              <a:buNone/>
              <a:defRPr sz="2400" b="1">
                <a:solidFill>
                  <a:srgbClr val="0066A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Inhaltsplatzhalter 3">
            <a:extLst>
              <a:ext uri="{FF2B5EF4-FFF2-40B4-BE49-F238E27FC236}">
                <a16:creationId xmlns:a16="http://schemas.microsoft.com/office/drawing/2014/main" id="{5983EFE1-B11C-42F6-C8A9-C2F4916C81BB}"/>
              </a:ext>
            </a:extLst>
          </p:cNvPr>
          <p:cNvSpPr>
            <a:spLocks noGrp="1"/>
          </p:cNvSpPr>
          <p:nvPr>
            <p:ph sz="half" idx="2"/>
          </p:nvPr>
        </p:nvSpPr>
        <p:spPr>
          <a:xfrm>
            <a:off x="839788" y="2505075"/>
            <a:ext cx="5157787" cy="36845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F27CD68E-A745-43DA-203A-DBC89A8545FE}"/>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0066A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Inhaltsplatzhalter 5">
            <a:extLst>
              <a:ext uri="{FF2B5EF4-FFF2-40B4-BE49-F238E27FC236}">
                <a16:creationId xmlns:a16="http://schemas.microsoft.com/office/drawing/2014/main" id="{FDACAEDB-DEF5-AA3E-A641-0370F8BE0A1E}"/>
              </a:ext>
            </a:extLst>
          </p:cNvPr>
          <p:cNvSpPr>
            <a:spLocks noGrp="1"/>
          </p:cNvSpPr>
          <p:nvPr>
            <p:ph sz="quarter" idx="4"/>
          </p:nvPr>
        </p:nvSpPr>
        <p:spPr>
          <a:xfrm>
            <a:off x="6172200" y="2505075"/>
            <a:ext cx="5183188" cy="36845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Datumsplatzhalter 6">
            <a:extLst>
              <a:ext uri="{FF2B5EF4-FFF2-40B4-BE49-F238E27FC236}">
                <a16:creationId xmlns:a16="http://schemas.microsoft.com/office/drawing/2014/main" id="{636A1365-35F6-B271-BA87-BEBC6BB4FBD7}"/>
              </a:ext>
            </a:extLst>
          </p:cNvPr>
          <p:cNvSpPr>
            <a:spLocks noGrp="1"/>
          </p:cNvSpPr>
          <p:nvPr>
            <p:ph type="dt" sz="half" idx="10"/>
          </p:nvPr>
        </p:nvSpPr>
        <p:spPr/>
        <p:txBody>
          <a:bodyPr/>
          <a:lstStyle/>
          <a:p>
            <a:r>
              <a:rPr lang="de-DE"/>
              <a:t>11.08.2024 – www.ruhrak.de</a:t>
            </a:r>
            <a:endParaRPr lang="de-DE" dirty="0"/>
          </a:p>
        </p:txBody>
      </p:sp>
      <p:pic>
        <p:nvPicPr>
          <p:cNvPr id="11" name="Grafik 10" descr="Ein Bild, das Schrift, Grafiken, Typografie, Screenshot enthält.&#10;&#10;Automatisch generierte Beschreibung">
            <a:extLst>
              <a:ext uri="{FF2B5EF4-FFF2-40B4-BE49-F238E27FC236}">
                <a16:creationId xmlns:a16="http://schemas.microsoft.com/office/drawing/2014/main" id="{19EB5E8E-8942-0987-D04D-09F409CA78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4" name="Foliennummernplatzhalter 5">
            <a:extLst>
              <a:ext uri="{FF2B5EF4-FFF2-40B4-BE49-F238E27FC236}">
                <a16:creationId xmlns:a16="http://schemas.microsoft.com/office/drawing/2014/main" id="{2D391834-3B92-B6E8-C560-C2DC2E87D5AD}"/>
              </a:ext>
            </a:extLst>
          </p:cNvPr>
          <p:cNvSpPr>
            <a:spLocks noGrp="1"/>
          </p:cNvSpPr>
          <p:nvPr>
            <p:ph type="sldNum" sz="quarter" idx="11"/>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710821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6E31B8-6951-C42C-6FE4-9F59FB29DE3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C97A35-98E5-5601-C2D6-F37D0FDC8BAA}"/>
              </a:ext>
            </a:extLst>
          </p:cNvPr>
          <p:cNvSpPr>
            <a:spLocks noGrp="1"/>
          </p:cNvSpPr>
          <p:nvPr>
            <p:ph type="dt" sz="half" idx="10"/>
          </p:nvPr>
        </p:nvSpPr>
        <p:spPr/>
        <p:txBody>
          <a:bodyPr/>
          <a:lstStyle/>
          <a:p>
            <a:r>
              <a:rPr lang="de-DE"/>
              <a:t>11.08.2024 – www.ruhrak.de</a:t>
            </a:r>
            <a:endParaRPr lang="de-DE" dirty="0"/>
          </a:p>
        </p:txBody>
      </p:sp>
      <p:pic>
        <p:nvPicPr>
          <p:cNvPr id="7" name="Grafik 6" descr="Ein Bild, das Schrift, Grafiken, Typografie, Screenshot enthält.&#10;&#10;Automatisch generierte Beschreibung">
            <a:extLst>
              <a:ext uri="{FF2B5EF4-FFF2-40B4-BE49-F238E27FC236}">
                <a16:creationId xmlns:a16="http://schemas.microsoft.com/office/drawing/2014/main" id="{D3502A68-EDCF-76B6-DC05-902AC4B4716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9" name="Foliennummernplatzhalter 5">
            <a:extLst>
              <a:ext uri="{FF2B5EF4-FFF2-40B4-BE49-F238E27FC236}">
                <a16:creationId xmlns:a16="http://schemas.microsoft.com/office/drawing/2014/main" id="{03A00E43-943E-038F-B515-23C199060946}"/>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697049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BE36B7A-2EF9-248A-F0C3-004F313BB5FC}"/>
              </a:ext>
            </a:extLst>
          </p:cNvPr>
          <p:cNvSpPr>
            <a:spLocks noGrp="1"/>
          </p:cNvSpPr>
          <p:nvPr>
            <p:ph type="dt" sz="half" idx="10"/>
          </p:nvPr>
        </p:nvSpPr>
        <p:spPr/>
        <p:txBody>
          <a:bodyPr/>
          <a:lstStyle/>
          <a:p>
            <a:r>
              <a:rPr lang="de-DE"/>
              <a:t>11.08.2024 – www.ruhrak.de</a:t>
            </a:r>
            <a:endParaRPr lang="de-DE" dirty="0"/>
          </a:p>
        </p:txBody>
      </p:sp>
      <p:pic>
        <p:nvPicPr>
          <p:cNvPr id="6" name="Grafik 5" descr="Ein Bild, das Schrift, Grafiken, Typografie, Screenshot enthält.&#10;&#10;Automatisch generierte Beschreibung">
            <a:extLst>
              <a:ext uri="{FF2B5EF4-FFF2-40B4-BE49-F238E27FC236}">
                <a16:creationId xmlns:a16="http://schemas.microsoft.com/office/drawing/2014/main" id="{0A16B317-851B-A8CF-6501-F40DAF1D2A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8" name="Foliennummernplatzhalter 5">
            <a:extLst>
              <a:ext uri="{FF2B5EF4-FFF2-40B4-BE49-F238E27FC236}">
                <a16:creationId xmlns:a16="http://schemas.microsoft.com/office/drawing/2014/main" id="{A4384662-FB37-123F-93E2-7A36D2470999}"/>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391264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5A24D7-9D70-4780-8AF8-11F363FAE2B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97F771D-62F1-B10E-AD85-24ECEAFB5E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B7BD208-7934-F84D-3386-0601FB2950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F85C874-30B3-3FFE-08C0-80E0CCCC6EDE}"/>
              </a:ext>
            </a:extLst>
          </p:cNvPr>
          <p:cNvSpPr>
            <a:spLocks noGrp="1"/>
          </p:cNvSpPr>
          <p:nvPr>
            <p:ph type="dt" sz="half" idx="10"/>
          </p:nvPr>
        </p:nvSpPr>
        <p:spPr/>
        <p:txBody>
          <a:bodyPr/>
          <a:lstStyle/>
          <a:p>
            <a:r>
              <a:rPr lang="de-DE"/>
              <a:t>11.08.2024 – www.ruhrak.de</a:t>
            </a:r>
            <a:endParaRPr lang="de-DE" dirty="0"/>
          </a:p>
        </p:txBody>
      </p:sp>
      <p:pic>
        <p:nvPicPr>
          <p:cNvPr id="9" name="Grafik 8" descr="Ein Bild, das Schrift, Grafiken, Typografie, Screenshot enthält.&#10;&#10;Automatisch generierte Beschreibung">
            <a:extLst>
              <a:ext uri="{FF2B5EF4-FFF2-40B4-BE49-F238E27FC236}">
                <a16:creationId xmlns:a16="http://schemas.microsoft.com/office/drawing/2014/main" id="{1E436018-6AC6-9399-3D6A-8975F7EB3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5EC8DB99-E070-C659-60FF-8120592D7673}"/>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6861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6B976C-1198-E7C2-9994-D500932D1F0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AA07869-03C0-1081-B186-ED2B881FDF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E8E88C7-79C0-FC51-564C-CBDEB774B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4A44271-2622-0534-542E-637DCE5A9936}"/>
              </a:ext>
            </a:extLst>
          </p:cNvPr>
          <p:cNvSpPr>
            <a:spLocks noGrp="1"/>
          </p:cNvSpPr>
          <p:nvPr>
            <p:ph type="dt" sz="half" idx="10"/>
          </p:nvPr>
        </p:nvSpPr>
        <p:spPr/>
        <p:txBody>
          <a:bodyPr/>
          <a:lstStyle/>
          <a:p>
            <a:r>
              <a:rPr lang="de-DE"/>
              <a:t>11.08.2024 – www.ruhrak.de</a:t>
            </a:r>
            <a:endParaRPr lang="de-DE" dirty="0"/>
          </a:p>
        </p:txBody>
      </p:sp>
      <p:pic>
        <p:nvPicPr>
          <p:cNvPr id="9" name="Grafik 8" descr="Ein Bild, das Schrift, Grafiken, Typografie, Screenshot enthält.&#10;&#10;Automatisch generierte Beschreibung">
            <a:extLst>
              <a:ext uri="{FF2B5EF4-FFF2-40B4-BE49-F238E27FC236}">
                <a16:creationId xmlns:a16="http://schemas.microsoft.com/office/drawing/2014/main" id="{F417C077-1EA7-F947-9FFC-0047FBA27A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72FC31A5-6936-C9F4-ECDB-C9B72F2355A7}"/>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158641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DEDED"/>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9C0C0A6-5E70-B88B-3637-4A8536B350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C7053452-55FA-97F0-5A86-C416952419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AED7D3AD-9CED-7280-EA28-CAA1E71907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solidFill>
                <a:latin typeface="Arial" panose="020B0604020202020204" pitchFamily="34" charset="0"/>
                <a:cs typeface="Arial" panose="020B0604020202020204" pitchFamily="34" charset="0"/>
              </a:defRPr>
            </a:lvl1p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5B60D781-68FE-5AD7-AFD8-97B22BD9683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0" name="Foliennummernplatzhalter 5">
            <a:extLst>
              <a:ext uri="{FF2B5EF4-FFF2-40B4-BE49-F238E27FC236}">
                <a16:creationId xmlns:a16="http://schemas.microsoft.com/office/drawing/2014/main" id="{69794326-6D08-F60B-2CBC-923A9E484BE8}"/>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1219953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rgbClr val="0066AA"/>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58994-6E8F-8318-FF40-E38FEF2CA8DD}"/>
              </a:ext>
            </a:extLst>
          </p:cNvPr>
          <p:cNvSpPr>
            <a:spLocks noGrp="1"/>
          </p:cNvSpPr>
          <p:nvPr>
            <p:ph type="ctrTitle"/>
          </p:nvPr>
        </p:nvSpPr>
        <p:spPr>
          <a:xfrm>
            <a:off x="1524000" y="561252"/>
            <a:ext cx="9144000" cy="1753125"/>
          </a:xfrm>
        </p:spPr>
        <p:txBody>
          <a:bodyPr>
            <a:normAutofit fontScale="90000"/>
          </a:bodyPr>
          <a:lstStyle/>
          <a:p>
            <a:r>
              <a:rPr lang="de-DE" dirty="0"/>
              <a:t>Webinar </a:t>
            </a:r>
            <a:br>
              <a:rPr lang="de-DE" dirty="0"/>
            </a:br>
            <a:r>
              <a:rPr lang="de-DE" sz="2400" dirty="0"/>
              <a:t>13.04.2026 – 20.04.2026</a:t>
            </a:r>
            <a:br>
              <a:rPr lang="de-DE" sz="2400" dirty="0"/>
            </a:br>
            <a:br>
              <a:rPr lang="de-DE" sz="2400" dirty="0"/>
            </a:br>
            <a:r>
              <a:rPr lang="de-DE" sz="2400" b="1" dirty="0"/>
              <a:t>Carsten Lause, Gelsenkirchen</a:t>
            </a:r>
            <a:br>
              <a:rPr lang="de-DE" sz="2400" b="1" dirty="0"/>
            </a:br>
            <a:r>
              <a:rPr lang="de-DE" sz="1200" dirty="0"/>
              <a:t>Betriebswirt VWA - Train </a:t>
            </a:r>
            <a:r>
              <a:rPr lang="de-DE" sz="1200" dirty="0" err="1"/>
              <a:t>the</a:t>
            </a:r>
            <a:r>
              <a:rPr lang="de-DE" sz="1200" dirty="0"/>
              <a:t> Trainer IHK - psych. Coach ILS - Ausbilder IHK</a:t>
            </a:r>
          </a:p>
        </p:txBody>
      </p:sp>
      <p:sp>
        <p:nvSpPr>
          <p:cNvPr id="3" name="Untertitel 2">
            <a:extLst>
              <a:ext uri="{FF2B5EF4-FFF2-40B4-BE49-F238E27FC236}">
                <a16:creationId xmlns:a16="http://schemas.microsoft.com/office/drawing/2014/main" id="{76A2FC66-70D0-CB11-C460-6CE9D67A595C}"/>
              </a:ext>
            </a:extLst>
          </p:cNvPr>
          <p:cNvSpPr>
            <a:spLocks noGrp="1"/>
          </p:cNvSpPr>
          <p:nvPr>
            <p:ph type="subTitle" idx="1"/>
          </p:nvPr>
        </p:nvSpPr>
        <p:spPr>
          <a:xfrm>
            <a:off x="1524000" y="3429000"/>
            <a:ext cx="9144000" cy="1421379"/>
          </a:xfrm>
        </p:spPr>
        <p:style>
          <a:lnRef idx="2">
            <a:schemeClr val="accent1"/>
          </a:lnRef>
          <a:fillRef idx="1">
            <a:schemeClr val="lt1"/>
          </a:fillRef>
          <a:effectRef idx="0">
            <a:schemeClr val="accent1"/>
          </a:effectRef>
          <a:fontRef idx="minor">
            <a:schemeClr val="dk1"/>
          </a:fontRef>
        </p:style>
        <p:txBody>
          <a:bodyPr>
            <a:normAutofit/>
          </a:bodyPr>
          <a:lstStyle/>
          <a:p>
            <a:r>
              <a:rPr lang="de-DE" dirty="0"/>
              <a:t>Ausbildereignung</a:t>
            </a:r>
            <a:endParaRPr lang="de-DE" sz="1200" dirty="0"/>
          </a:p>
        </p:txBody>
      </p:sp>
      <p:sp>
        <p:nvSpPr>
          <p:cNvPr id="4" name="Foliennummernplatzhalter 4">
            <a:extLst>
              <a:ext uri="{FF2B5EF4-FFF2-40B4-BE49-F238E27FC236}">
                <a16:creationId xmlns:a16="http://schemas.microsoft.com/office/drawing/2014/main" id="{1B2DE977-6B8B-EAB8-DFB8-35EE3D504FC0}"/>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a:t>
            </a:fld>
            <a:endParaRPr lang="de-DE" dirty="0"/>
          </a:p>
        </p:txBody>
      </p:sp>
    </p:spTree>
    <p:extLst>
      <p:ext uri="{BB962C8B-B14F-4D97-AF65-F5344CB8AC3E}">
        <p14:creationId xmlns:p14="http://schemas.microsoft.com/office/powerpoint/2010/main" val="1794677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DE12C-6127-5204-6FA8-2265ACD5907B}"/>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8C2D337-D230-B47A-F8BF-429D88FD5148}"/>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4E172174-7D49-763C-04AA-8DC76F0ADBE6}"/>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(§29 BBiG)</a:t>
            </a:r>
          </a:p>
        </p:txBody>
      </p:sp>
      <p:sp>
        <p:nvSpPr>
          <p:cNvPr id="3" name="Foliennummernplatzhalter 4">
            <a:extLst>
              <a:ext uri="{FF2B5EF4-FFF2-40B4-BE49-F238E27FC236}">
                <a16:creationId xmlns:a16="http://schemas.microsoft.com/office/drawing/2014/main" id="{85CC5947-64C2-90A2-1A21-412BDF4465C3}"/>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10</a:t>
            </a:fld>
            <a:endParaRPr lang="de-DE" dirty="0"/>
          </a:p>
        </p:txBody>
      </p:sp>
      <p:sp>
        <p:nvSpPr>
          <p:cNvPr id="5" name="Textfeld 4">
            <a:extLst>
              <a:ext uri="{FF2B5EF4-FFF2-40B4-BE49-F238E27FC236}">
                <a16:creationId xmlns:a16="http://schemas.microsoft.com/office/drawing/2014/main" id="{0083415B-B925-C7EF-5F1A-0ADB734C014F}"/>
              </a:ext>
            </a:extLst>
          </p:cNvPr>
          <p:cNvSpPr txBox="1"/>
          <p:nvPr/>
        </p:nvSpPr>
        <p:spPr>
          <a:xfrm>
            <a:off x="1043657" y="1933718"/>
            <a:ext cx="8829368" cy="1323439"/>
          </a:xfrm>
          <a:prstGeom prst="rect">
            <a:avLst/>
          </a:prstGeom>
          <a:noFill/>
        </p:spPr>
        <p:txBody>
          <a:bodyPr wrap="square">
            <a:spAutoFit/>
          </a:bodyPr>
          <a:lstStyle/>
          <a:p>
            <a:r>
              <a:rPr lang="de-DE" sz="1600" b="1" dirty="0">
                <a:latin typeface="Arial" panose="020B0604020202020204" pitchFamily="34" charset="0"/>
                <a:cs typeface="Arial" panose="020B0604020202020204" pitchFamily="34" charset="0"/>
              </a:rPr>
              <a:t>Ultrakurze Prüfungszusammenfassung</a:t>
            </a:r>
          </a:p>
          <a:p>
            <a:r>
              <a:rPr lang="de-DE" sz="1600" dirty="0">
                <a:latin typeface="Arial" panose="020B0604020202020204" pitchFamily="34" charset="0"/>
                <a:cs typeface="Arial" panose="020B0604020202020204" pitchFamily="34" charset="0"/>
              </a:rPr>
              <a:t>Nicht geeignet bei:</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Vorstrafen (Delikte gegen Kinder und Jugendliche, Gewalt)</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Verstöße gegen BBiG und </a:t>
            </a:r>
            <a:r>
              <a:rPr lang="de-DE" sz="1600" dirty="0" err="1">
                <a:latin typeface="Arial" panose="020B0604020202020204" pitchFamily="34" charset="0"/>
                <a:cs typeface="Arial" panose="020B0604020202020204" pitchFamily="34" charset="0"/>
              </a:rPr>
              <a:t>Jugendarbeitschutz</a:t>
            </a:r>
            <a:endParaRPr lang="de-DE"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Drogen-/Alkoholprobleme</a:t>
            </a:r>
          </a:p>
        </p:txBody>
      </p:sp>
    </p:spTree>
    <p:extLst>
      <p:ext uri="{BB962C8B-B14F-4D97-AF65-F5344CB8AC3E}">
        <p14:creationId xmlns:p14="http://schemas.microsoft.com/office/powerpoint/2010/main" val="3724378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4BC74-8A63-C550-8ED3-FA887C8ECABD}"/>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4EAEDF5D-9001-7816-EC50-48B6CE26680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0D06CFE7-09F7-7DCF-68FF-08B88C9B1292}"/>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(§27 BBiG)</a:t>
            </a:r>
          </a:p>
        </p:txBody>
      </p:sp>
      <p:sp>
        <p:nvSpPr>
          <p:cNvPr id="3" name="Foliennummernplatzhalter 4">
            <a:extLst>
              <a:ext uri="{FF2B5EF4-FFF2-40B4-BE49-F238E27FC236}">
                <a16:creationId xmlns:a16="http://schemas.microsoft.com/office/drawing/2014/main" id="{828BFBF4-2271-0B6A-0505-1C6D299A4A76}"/>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11</a:t>
            </a:fld>
            <a:endParaRPr lang="de-DE" dirty="0"/>
          </a:p>
        </p:txBody>
      </p:sp>
      <p:sp>
        <p:nvSpPr>
          <p:cNvPr id="5" name="Textfeld 4">
            <a:extLst>
              <a:ext uri="{FF2B5EF4-FFF2-40B4-BE49-F238E27FC236}">
                <a16:creationId xmlns:a16="http://schemas.microsoft.com/office/drawing/2014/main" id="{CBD459B4-246B-5E38-ABBB-28AD38B4FD7D}"/>
              </a:ext>
            </a:extLst>
          </p:cNvPr>
          <p:cNvSpPr txBox="1"/>
          <p:nvPr/>
        </p:nvSpPr>
        <p:spPr>
          <a:xfrm>
            <a:off x="1270550" y="1982879"/>
            <a:ext cx="8021684" cy="1569660"/>
          </a:xfrm>
          <a:prstGeom prst="rect">
            <a:avLst/>
          </a:prstGeom>
          <a:noFill/>
        </p:spPr>
        <p:txBody>
          <a:bodyPr wrap="square">
            <a:spAutoFit/>
          </a:bodyPr>
          <a:lstStyle/>
          <a:p>
            <a:r>
              <a:rPr lang="de-DE" sz="1600" b="1" dirty="0">
                <a:latin typeface="Arial" panose="020B0604020202020204" pitchFamily="34" charset="0"/>
                <a:cs typeface="Arial" panose="020B0604020202020204" pitchFamily="34" charset="0"/>
              </a:rPr>
              <a:t>Eignung der Ausbildungsstätte</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Werkstatt, Maschinen, IT-Systeme vorhanden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Typische Arbeitsprozesse des Berufs finden statt</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Sicherheits- und Arbeitsschutzstandards eingehalten</a:t>
            </a:r>
          </a:p>
          <a:p>
            <a:pPr marL="285750" indent="-285750">
              <a:buFont typeface="Arial" panose="020B0604020202020204" pitchFamily="34" charset="0"/>
              <a:buChar char="•"/>
            </a:pPr>
            <a:r>
              <a:rPr lang="de-DE" sz="1600" dirty="0"/>
              <a:t>Arbeitsmittel entsprechen dem Stand der Technik</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Verhältnis Ausbilder/innen zu Auszubildenden 1:3(5). Großbetriebe 1:16</a:t>
            </a:r>
          </a:p>
        </p:txBody>
      </p:sp>
      <p:sp>
        <p:nvSpPr>
          <p:cNvPr id="6" name="Textfeld 5">
            <a:extLst>
              <a:ext uri="{FF2B5EF4-FFF2-40B4-BE49-F238E27FC236}">
                <a16:creationId xmlns:a16="http://schemas.microsoft.com/office/drawing/2014/main" id="{CEA6B404-1901-41DD-10CD-D1EB684DC56D}"/>
              </a:ext>
            </a:extLst>
          </p:cNvPr>
          <p:cNvSpPr txBox="1"/>
          <p:nvPr/>
        </p:nvSpPr>
        <p:spPr>
          <a:xfrm>
            <a:off x="3070228" y="3900169"/>
            <a:ext cx="4520650" cy="1323439"/>
          </a:xfrm>
          <a:prstGeom prst="rect">
            <a:avLst/>
          </a:prstGeom>
          <a:noFill/>
        </p:spPr>
        <p:txBody>
          <a:bodyPr wrap="square">
            <a:spAutoFit/>
          </a:bodyPr>
          <a:lstStyle/>
          <a:p>
            <a:r>
              <a:rPr lang="de-DE" sz="1600" b="1" dirty="0">
                <a:latin typeface="Arial" panose="020B0604020202020204" pitchFamily="34" charset="0"/>
                <a:cs typeface="Arial" panose="020B0604020202020204" pitchFamily="34" charset="0"/>
              </a:rPr>
              <a:t>Fehlende Ausbildungsinhalte</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Überbetriebliche Lehrgänge (HWK/IHK)</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Partnerbetriebe (Verbundausbildung)</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Schulungszentren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Herstellerseminare</a:t>
            </a:r>
          </a:p>
        </p:txBody>
      </p:sp>
    </p:spTree>
    <p:extLst>
      <p:ext uri="{BB962C8B-B14F-4D97-AF65-F5344CB8AC3E}">
        <p14:creationId xmlns:p14="http://schemas.microsoft.com/office/powerpoint/2010/main" val="4249558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1F0EE-8136-50A7-F4FF-0C1B4AC140E6}"/>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6CE460E5-8043-6B51-63A0-CF8D50C6F87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D4325243-8DF7-F6C7-7A0A-97CDDA78BDC7}"/>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(§28 BBiG)</a:t>
            </a:r>
          </a:p>
        </p:txBody>
      </p:sp>
      <p:sp>
        <p:nvSpPr>
          <p:cNvPr id="3" name="Foliennummernplatzhalter 4">
            <a:extLst>
              <a:ext uri="{FF2B5EF4-FFF2-40B4-BE49-F238E27FC236}">
                <a16:creationId xmlns:a16="http://schemas.microsoft.com/office/drawing/2014/main" id="{FA9C076B-1878-54C0-734C-494D3AE10C80}"/>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12</a:t>
            </a:fld>
            <a:endParaRPr lang="de-DE" dirty="0"/>
          </a:p>
        </p:txBody>
      </p:sp>
      <p:sp>
        <p:nvSpPr>
          <p:cNvPr id="5" name="Textfeld 4">
            <a:extLst>
              <a:ext uri="{FF2B5EF4-FFF2-40B4-BE49-F238E27FC236}">
                <a16:creationId xmlns:a16="http://schemas.microsoft.com/office/drawing/2014/main" id="{AFB3ACED-D555-AC97-0CEB-524BF8D24468}"/>
              </a:ext>
            </a:extLst>
          </p:cNvPr>
          <p:cNvSpPr txBox="1"/>
          <p:nvPr/>
        </p:nvSpPr>
        <p:spPr>
          <a:xfrm>
            <a:off x="1328793" y="1977963"/>
            <a:ext cx="8021684" cy="1815882"/>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Persönliche und Fachliche Eignung</a:t>
            </a:r>
          </a:p>
          <a:p>
            <a:pPr marL="285750" indent="-285750">
              <a:buFont typeface="Wingdings" panose="05000000000000000000" pitchFamily="2" charset="2"/>
              <a:buChar char="è"/>
            </a:pPr>
            <a:r>
              <a:rPr lang="de-DE" sz="1400" dirty="0">
                <a:latin typeface="Arial" panose="020B0604020202020204" pitchFamily="34" charset="0"/>
                <a:cs typeface="Arial" panose="020B0604020202020204" pitchFamily="34" charset="0"/>
              </a:rPr>
              <a:t>Nichteignung nach § 29 -&gt; alle anderen sind persönlich geeignet</a:t>
            </a:r>
          </a:p>
          <a:p>
            <a:pPr marL="285750" indent="-285750">
              <a:buFont typeface="Wingdings" panose="05000000000000000000" pitchFamily="2" charset="2"/>
              <a:buChar char="è"/>
            </a:pPr>
            <a:r>
              <a:rPr lang="de-DE" sz="1400" b="1" dirty="0">
                <a:latin typeface="Arial" panose="020B0604020202020204" pitchFamily="34" charset="0"/>
                <a:cs typeface="Arial" panose="020B0604020202020204" pitchFamily="34" charset="0"/>
              </a:rPr>
              <a:t>Fachliche Eignung - nach §30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Meister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Fachwirt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Studium</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Gesellenbrief + Praxis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AEVO (</a:t>
            </a:r>
            <a:r>
              <a:rPr lang="de-DE" sz="1400" dirty="0" err="1">
                <a:latin typeface="Arial" panose="020B0604020202020204" pitchFamily="34" charset="0"/>
                <a:cs typeface="Arial" panose="020B0604020202020204" pitchFamily="34" charset="0"/>
              </a:rPr>
              <a:t>AdA</a:t>
            </a:r>
            <a:r>
              <a:rPr lang="de-DE" sz="1400" dirty="0">
                <a:latin typeface="Arial" panose="020B0604020202020204" pitchFamily="34" charset="0"/>
                <a:cs typeface="Arial" panose="020B0604020202020204" pitchFamily="34" charset="0"/>
              </a:rPr>
              <a:t>-Schein) nach §30 BBiG Abs 1</a:t>
            </a:r>
          </a:p>
        </p:txBody>
      </p:sp>
      <p:sp>
        <p:nvSpPr>
          <p:cNvPr id="4" name="Textfeld 3">
            <a:extLst>
              <a:ext uri="{FF2B5EF4-FFF2-40B4-BE49-F238E27FC236}">
                <a16:creationId xmlns:a16="http://schemas.microsoft.com/office/drawing/2014/main" id="{503C608A-CE3C-ED5A-F663-50F45BF892AD}"/>
              </a:ext>
            </a:extLst>
          </p:cNvPr>
          <p:cNvSpPr txBox="1"/>
          <p:nvPr/>
        </p:nvSpPr>
        <p:spPr>
          <a:xfrm>
            <a:off x="1328793" y="4331110"/>
            <a:ext cx="9001432" cy="954107"/>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AEVO – besteht aus 9 Paragraphen (https://www.gesetze-im-internet.de/ausbeignv_2009/)</a:t>
            </a:r>
          </a:p>
          <a:p>
            <a:r>
              <a:rPr lang="de-DE" sz="1400" dirty="0">
                <a:latin typeface="Arial" panose="020B0604020202020204" pitchFamily="34" charset="0"/>
                <a:cs typeface="Arial" panose="020B0604020202020204" pitchFamily="34" charset="0"/>
              </a:rPr>
              <a:t>§2 – Definition der Handlungsfelder</a:t>
            </a:r>
          </a:p>
          <a:p>
            <a:r>
              <a:rPr lang="de-DE" sz="1400" dirty="0">
                <a:latin typeface="Arial" panose="020B0604020202020204" pitchFamily="34" charset="0"/>
                <a:cs typeface="Arial" panose="020B0604020202020204" pitchFamily="34" charset="0"/>
              </a:rPr>
              <a:t>§3 – erweitertet Definition der Handlungsfelder</a:t>
            </a:r>
          </a:p>
          <a:p>
            <a:r>
              <a:rPr lang="de-DE" sz="1400" dirty="0">
                <a:latin typeface="Arial" panose="020B0604020202020204" pitchFamily="34" charset="0"/>
                <a:cs typeface="Arial" panose="020B0604020202020204" pitchFamily="34" charset="0"/>
              </a:rPr>
              <a:t>§4 – Nachweis und Prüfung</a:t>
            </a:r>
          </a:p>
        </p:txBody>
      </p:sp>
    </p:spTree>
    <p:extLst>
      <p:ext uri="{BB962C8B-B14F-4D97-AF65-F5344CB8AC3E}">
        <p14:creationId xmlns:p14="http://schemas.microsoft.com/office/powerpoint/2010/main" val="524748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D47F3-933F-ED77-7499-B2FE979C6CC3}"/>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1BD9C317-E8F5-0589-C071-C32852F7C791}"/>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A7A83E34-77C8-BCA8-0FFC-7A0CBD56A724}"/>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(§13 BBiG)</a:t>
            </a:r>
          </a:p>
        </p:txBody>
      </p:sp>
      <p:sp>
        <p:nvSpPr>
          <p:cNvPr id="3" name="Foliennummernplatzhalter 4">
            <a:extLst>
              <a:ext uri="{FF2B5EF4-FFF2-40B4-BE49-F238E27FC236}">
                <a16:creationId xmlns:a16="http://schemas.microsoft.com/office/drawing/2014/main" id="{E2D00927-4A3B-26A0-B433-5C121AC68686}"/>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13</a:t>
            </a:fld>
            <a:endParaRPr lang="de-DE" dirty="0"/>
          </a:p>
        </p:txBody>
      </p:sp>
      <p:sp>
        <p:nvSpPr>
          <p:cNvPr id="7" name="Textfeld 6">
            <a:extLst>
              <a:ext uri="{FF2B5EF4-FFF2-40B4-BE49-F238E27FC236}">
                <a16:creationId xmlns:a16="http://schemas.microsoft.com/office/drawing/2014/main" id="{617E0342-2B42-91AF-5188-C7CFFB346D34}"/>
              </a:ext>
            </a:extLst>
          </p:cNvPr>
          <p:cNvSpPr txBox="1"/>
          <p:nvPr/>
        </p:nvSpPr>
        <p:spPr>
          <a:xfrm>
            <a:off x="832264" y="2264990"/>
            <a:ext cx="10741742" cy="2031325"/>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1. die ihnen im Rahmen ihrer Berufsausbildung aufgetragenen Aufgaben sorgfältig auszuführen,</a:t>
            </a:r>
          </a:p>
          <a:p>
            <a:r>
              <a:rPr lang="de-DE" sz="1400" dirty="0">
                <a:latin typeface="Arial" panose="020B0604020202020204" pitchFamily="34" charset="0"/>
                <a:cs typeface="Arial" panose="020B0604020202020204" pitchFamily="34" charset="0"/>
              </a:rPr>
              <a:t>2. an Ausbildungsmaßnahmen teilzunehmen, für die sie nach § 15 freigestellt werden,</a:t>
            </a:r>
          </a:p>
          <a:p>
            <a:r>
              <a:rPr lang="de-DE" sz="1400" dirty="0">
                <a:latin typeface="Arial" panose="020B0604020202020204" pitchFamily="34" charset="0"/>
                <a:cs typeface="Arial" panose="020B0604020202020204" pitchFamily="34" charset="0"/>
              </a:rPr>
              <a:t>3. den Weisungen zu folgen, die ihnen im Rahmen der Berufsausbildung von Ausbildenden, von Ausbildern oder Ausbilderinnen oder von anderen weisungsberechtigten Personen erteilt werden,</a:t>
            </a:r>
          </a:p>
          <a:p>
            <a:r>
              <a:rPr lang="de-DE" sz="1400" dirty="0">
                <a:latin typeface="Arial" panose="020B0604020202020204" pitchFamily="34" charset="0"/>
                <a:cs typeface="Arial" panose="020B0604020202020204" pitchFamily="34" charset="0"/>
              </a:rPr>
              <a:t>4. die für die Ausbildungsstätte geltende Ordnung zu beachten,</a:t>
            </a:r>
          </a:p>
          <a:p>
            <a:r>
              <a:rPr lang="de-DE" sz="1400" dirty="0">
                <a:latin typeface="Arial" panose="020B0604020202020204" pitchFamily="34" charset="0"/>
                <a:cs typeface="Arial" panose="020B0604020202020204" pitchFamily="34" charset="0"/>
              </a:rPr>
              <a:t>5. Werkzeug, Maschinen und sonstige Einrichtungen pfleglich zu behandeln,</a:t>
            </a:r>
          </a:p>
          <a:p>
            <a:r>
              <a:rPr lang="de-DE" sz="1400" dirty="0">
                <a:latin typeface="Arial" panose="020B0604020202020204" pitchFamily="34" charset="0"/>
                <a:cs typeface="Arial" panose="020B0604020202020204" pitchFamily="34" charset="0"/>
              </a:rPr>
              <a:t>6. über Betriebs- und Geschäftsgeheimnisse Stillschweigen zu wahren,</a:t>
            </a:r>
          </a:p>
          <a:p>
            <a:r>
              <a:rPr lang="de-DE" sz="1400" dirty="0">
                <a:latin typeface="Arial" panose="020B0604020202020204" pitchFamily="34" charset="0"/>
                <a:cs typeface="Arial" panose="020B0604020202020204" pitchFamily="34" charset="0"/>
              </a:rPr>
              <a:t>7. einen schriftlichen oder elektronischen Ausbildungsnachweis zu führen,</a:t>
            </a:r>
          </a:p>
          <a:p>
            <a:r>
              <a:rPr lang="de-DE" sz="1400" dirty="0">
                <a:latin typeface="Arial" panose="020B0604020202020204" pitchFamily="34" charset="0"/>
                <a:cs typeface="Arial" panose="020B0604020202020204" pitchFamily="34" charset="0"/>
              </a:rPr>
              <a:t>8. den Empfang der Vertragsabfassung zu bestätigen.</a:t>
            </a:r>
          </a:p>
        </p:txBody>
      </p:sp>
    </p:spTree>
    <p:extLst>
      <p:ext uri="{BB962C8B-B14F-4D97-AF65-F5344CB8AC3E}">
        <p14:creationId xmlns:p14="http://schemas.microsoft.com/office/powerpoint/2010/main" val="3798332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CF68D-F815-D4E7-C02B-5E060C175EC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2A02C356-C577-6B11-7A60-69DFD32A4088}"/>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DD3B211F-0CCF-321D-F7AF-0A0369E1D367}"/>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(§15 BBiG)</a:t>
            </a:r>
          </a:p>
        </p:txBody>
      </p:sp>
      <p:sp>
        <p:nvSpPr>
          <p:cNvPr id="3" name="Foliennummernplatzhalter 4">
            <a:extLst>
              <a:ext uri="{FF2B5EF4-FFF2-40B4-BE49-F238E27FC236}">
                <a16:creationId xmlns:a16="http://schemas.microsoft.com/office/drawing/2014/main" id="{9937ED25-687A-7FD6-48D1-0D8FFAB909F4}"/>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14</a:t>
            </a:fld>
            <a:endParaRPr lang="de-DE" dirty="0"/>
          </a:p>
        </p:txBody>
      </p:sp>
      <p:sp>
        <p:nvSpPr>
          <p:cNvPr id="5" name="Textfeld 4">
            <a:extLst>
              <a:ext uri="{FF2B5EF4-FFF2-40B4-BE49-F238E27FC236}">
                <a16:creationId xmlns:a16="http://schemas.microsoft.com/office/drawing/2014/main" id="{0E967996-9015-2638-EE0B-90659C9BE988}"/>
              </a:ext>
            </a:extLst>
          </p:cNvPr>
          <p:cNvSpPr txBox="1"/>
          <p:nvPr/>
        </p:nvSpPr>
        <p:spPr>
          <a:xfrm>
            <a:off x="1108586" y="1992281"/>
            <a:ext cx="10245213" cy="523220"/>
          </a:xfrm>
          <a:prstGeom prst="rect">
            <a:avLst/>
          </a:prstGeom>
          <a:noFill/>
        </p:spPr>
        <p:txBody>
          <a:bodyPr wrap="square">
            <a:spAutoFit/>
          </a:bodyPr>
          <a:lstStyle/>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Wenn Schule vor 9:00 startet: vorher keine Beschäftigung (z. B. kein Frühdienst).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Wenn eine Schulwoche: ≥ 25 Stunden Unterricht – keine Beschäftigung - an = 5 Tagen</a:t>
            </a:r>
          </a:p>
        </p:txBody>
      </p:sp>
      <p:graphicFrame>
        <p:nvGraphicFramePr>
          <p:cNvPr id="6" name="Tabelle 5">
            <a:extLst>
              <a:ext uri="{FF2B5EF4-FFF2-40B4-BE49-F238E27FC236}">
                <a16:creationId xmlns:a16="http://schemas.microsoft.com/office/drawing/2014/main" id="{75970CF2-51BC-E7C7-E2AB-73F8FDD194A1}"/>
              </a:ext>
            </a:extLst>
          </p:cNvPr>
          <p:cNvGraphicFramePr>
            <a:graphicFrameLocks noGrp="1"/>
          </p:cNvGraphicFramePr>
          <p:nvPr>
            <p:extLst>
              <p:ext uri="{D42A27DB-BD31-4B8C-83A1-F6EECF244321}">
                <p14:modId xmlns:p14="http://schemas.microsoft.com/office/powerpoint/2010/main" val="1446015733"/>
              </p:ext>
            </p:extLst>
          </p:nvPr>
        </p:nvGraphicFramePr>
        <p:xfrm>
          <a:off x="1690452" y="3017835"/>
          <a:ext cx="5973793" cy="1524000"/>
        </p:xfrm>
        <a:graphic>
          <a:graphicData uri="http://schemas.openxmlformats.org/drawingml/2006/table">
            <a:tbl>
              <a:tblPr/>
              <a:tblGrid>
                <a:gridCol w="2061354">
                  <a:extLst>
                    <a:ext uri="{9D8B030D-6E8A-4147-A177-3AD203B41FA5}">
                      <a16:colId xmlns:a16="http://schemas.microsoft.com/office/drawing/2014/main" val="3970023937"/>
                    </a:ext>
                  </a:extLst>
                </a:gridCol>
                <a:gridCol w="3912439">
                  <a:extLst>
                    <a:ext uri="{9D8B030D-6E8A-4147-A177-3AD203B41FA5}">
                      <a16:colId xmlns:a16="http://schemas.microsoft.com/office/drawing/2014/main" val="3395505465"/>
                    </a:ext>
                  </a:extLst>
                </a:gridCol>
              </a:tblGrid>
              <a:tr h="0">
                <a:tc>
                  <a:txBody>
                    <a:bodyPr/>
                    <a:lstStyle/>
                    <a:p>
                      <a:pPr>
                        <a:buNone/>
                      </a:pPr>
                      <a:r>
                        <a:rPr lang="de-DE" sz="1400">
                          <a:latin typeface="Arial" panose="020B0604020202020204" pitchFamily="34" charset="0"/>
                          <a:cs typeface="Arial" panose="020B0604020202020204" pitchFamily="34" charset="0"/>
                        </a:rPr>
                        <a:t>Szenario</a:t>
                      </a:r>
                    </a:p>
                  </a:txBody>
                  <a:tcPr anchor="ctr">
                    <a:lnL>
                      <a:noFill/>
                    </a:lnL>
                    <a:lnR>
                      <a:noFill/>
                    </a:lnR>
                    <a:lnT>
                      <a:noFill/>
                    </a:lnT>
                    <a:lnB>
                      <a:noFill/>
                    </a:lnB>
                    <a:noFill/>
                  </a:tcPr>
                </a:tc>
                <a:tc>
                  <a:txBody>
                    <a:bodyPr/>
                    <a:lstStyle/>
                    <a:p>
                      <a:pPr>
                        <a:buNone/>
                      </a:pPr>
                      <a:r>
                        <a:rPr lang="de-DE" sz="1400">
                          <a:latin typeface="Arial" panose="020B0604020202020204" pitchFamily="34" charset="0"/>
                          <a:cs typeface="Arial" panose="020B0604020202020204" pitchFamily="34" charset="0"/>
                        </a:rPr>
                        <a:t>Rechtsfolge</a:t>
                      </a:r>
                    </a:p>
                  </a:txBody>
                  <a:tcPr anchor="ctr">
                    <a:lnL>
                      <a:noFill/>
                    </a:lnL>
                    <a:lnR>
                      <a:noFill/>
                    </a:lnR>
                    <a:lnT>
                      <a:noFill/>
                    </a:lnT>
                    <a:lnB>
                      <a:noFill/>
                    </a:lnB>
                    <a:noFill/>
                  </a:tcPr>
                </a:tc>
                <a:extLst>
                  <a:ext uri="{0D108BD9-81ED-4DB2-BD59-A6C34878D82A}">
                    <a16:rowId xmlns:a16="http://schemas.microsoft.com/office/drawing/2014/main" val="1702811195"/>
                  </a:ext>
                </a:extLst>
              </a:tr>
              <a:tr h="0">
                <a:tc>
                  <a:txBody>
                    <a:bodyPr/>
                    <a:lstStyle/>
                    <a:p>
                      <a:pPr>
                        <a:buNone/>
                      </a:pPr>
                      <a:r>
                        <a:rPr lang="de-DE" sz="1400" dirty="0">
                          <a:latin typeface="Arial" panose="020B0604020202020204" pitchFamily="34" charset="0"/>
                          <a:cs typeface="Arial" panose="020B0604020202020204" pitchFamily="34" charset="0"/>
                        </a:rPr>
                        <a:t>≥25 Std. an =5 Tage</a:t>
                      </a:r>
                    </a:p>
                  </a:txBody>
                  <a:tcPr anchor="ctr">
                    <a:lnL>
                      <a:noFill/>
                    </a:lnL>
                    <a:lnR>
                      <a:noFill/>
                    </a:lnR>
                    <a:lnT>
                      <a:noFill/>
                    </a:lnT>
                    <a:lnB>
                      <a:noFill/>
                    </a:lnB>
                    <a:noFill/>
                  </a:tcPr>
                </a:tc>
                <a:tc>
                  <a:txBody>
                    <a:bodyPr/>
                    <a:lstStyle/>
                    <a:p>
                      <a:pPr>
                        <a:buNone/>
                      </a:pPr>
                      <a:r>
                        <a:rPr lang="de-DE" sz="1400">
                          <a:latin typeface="Arial" panose="020B0604020202020204" pitchFamily="34" charset="0"/>
                          <a:cs typeface="Arial" panose="020B0604020202020204" pitchFamily="34" charset="0"/>
                        </a:rPr>
                        <a:t>Blockwoche → ganze Woche frei</a:t>
                      </a:r>
                    </a:p>
                  </a:txBody>
                  <a:tcPr anchor="ctr">
                    <a:lnL>
                      <a:noFill/>
                    </a:lnL>
                    <a:lnR>
                      <a:noFill/>
                    </a:lnR>
                    <a:lnT>
                      <a:noFill/>
                    </a:lnT>
                    <a:lnB>
                      <a:noFill/>
                    </a:lnB>
                    <a:noFill/>
                  </a:tcPr>
                </a:tc>
                <a:extLst>
                  <a:ext uri="{0D108BD9-81ED-4DB2-BD59-A6C34878D82A}">
                    <a16:rowId xmlns:a16="http://schemas.microsoft.com/office/drawing/2014/main" val="2364413640"/>
                  </a:ext>
                </a:extLst>
              </a:tr>
              <a:tr h="0">
                <a:tc>
                  <a:txBody>
                    <a:bodyPr/>
                    <a:lstStyle/>
                    <a:p>
                      <a:pPr>
                        <a:buNone/>
                      </a:pPr>
                      <a:r>
                        <a:rPr lang="de-DE" sz="1400" dirty="0">
                          <a:latin typeface="Arial" panose="020B0604020202020204" pitchFamily="34" charset="0"/>
                          <a:cs typeface="Arial" panose="020B0604020202020204" pitchFamily="34" charset="0"/>
                        </a:rPr>
                        <a:t>≥25 Std. an 4 Tage</a:t>
                      </a:r>
                    </a:p>
                  </a:txBody>
                  <a:tcPr anchor="ctr">
                    <a:lnL>
                      <a:noFill/>
                    </a:lnL>
                    <a:lnR>
                      <a:noFill/>
                    </a:lnR>
                    <a:lnT>
                      <a:noFill/>
                    </a:lnT>
                    <a:lnB>
                      <a:noFill/>
                    </a:lnB>
                    <a:noFill/>
                  </a:tcPr>
                </a:tc>
                <a:tc>
                  <a:txBody>
                    <a:bodyPr/>
                    <a:lstStyle/>
                    <a:p>
                      <a:pPr>
                        <a:buNone/>
                      </a:pPr>
                      <a:r>
                        <a:rPr lang="de-DE" sz="1400">
                          <a:latin typeface="Arial" panose="020B0604020202020204" pitchFamily="34" charset="0"/>
                          <a:cs typeface="Arial" panose="020B0604020202020204" pitchFamily="34" charset="0"/>
                        </a:rPr>
                        <a:t>Keine Blockwoche</a:t>
                      </a:r>
                    </a:p>
                  </a:txBody>
                  <a:tcPr anchor="ctr">
                    <a:lnL>
                      <a:noFill/>
                    </a:lnL>
                    <a:lnR>
                      <a:noFill/>
                    </a:lnR>
                    <a:lnT>
                      <a:noFill/>
                    </a:lnT>
                    <a:lnB>
                      <a:noFill/>
                    </a:lnB>
                    <a:noFill/>
                  </a:tcPr>
                </a:tc>
                <a:extLst>
                  <a:ext uri="{0D108BD9-81ED-4DB2-BD59-A6C34878D82A}">
                    <a16:rowId xmlns:a16="http://schemas.microsoft.com/office/drawing/2014/main" val="3612757068"/>
                  </a:ext>
                </a:extLst>
              </a:tr>
              <a:tr h="0">
                <a:tc>
                  <a:txBody>
                    <a:bodyPr/>
                    <a:lstStyle/>
                    <a:p>
                      <a:pPr>
                        <a:buNone/>
                      </a:pPr>
                      <a:r>
                        <a:rPr lang="de-DE" sz="1400" dirty="0">
                          <a:latin typeface="Arial" panose="020B0604020202020204" pitchFamily="34" charset="0"/>
                          <a:cs typeface="Arial" panose="020B0604020202020204" pitchFamily="34" charset="0"/>
                        </a:rPr>
                        <a:t>&gt;5 Std. an 1 Tag</a:t>
                      </a:r>
                    </a:p>
                  </a:txBody>
                  <a:tcPr anchor="ctr">
                    <a:lnL>
                      <a:noFill/>
                    </a:lnL>
                    <a:lnR>
                      <a:noFill/>
                    </a:lnR>
                    <a:lnT>
                      <a:noFill/>
                    </a:lnT>
                    <a:lnB>
                      <a:noFill/>
                    </a:lnB>
                    <a:noFill/>
                  </a:tcPr>
                </a:tc>
                <a:tc>
                  <a:txBody>
                    <a:bodyPr/>
                    <a:lstStyle/>
                    <a:p>
                      <a:pPr>
                        <a:buNone/>
                      </a:pPr>
                      <a:r>
                        <a:rPr lang="de-DE" sz="1400" dirty="0">
                          <a:latin typeface="Arial" panose="020B0604020202020204" pitchFamily="34" charset="0"/>
                          <a:cs typeface="Arial" panose="020B0604020202020204" pitchFamily="34" charset="0"/>
                        </a:rPr>
                        <a:t>1 Tag/Woche frei</a:t>
                      </a:r>
                    </a:p>
                  </a:txBody>
                  <a:tcPr anchor="ctr">
                    <a:lnL>
                      <a:noFill/>
                    </a:lnL>
                    <a:lnR>
                      <a:noFill/>
                    </a:lnR>
                    <a:lnT>
                      <a:noFill/>
                    </a:lnT>
                    <a:lnB>
                      <a:noFill/>
                    </a:lnB>
                    <a:noFill/>
                  </a:tcPr>
                </a:tc>
                <a:extLst>
                  <a:ext uri="{0D108BD9-81ED-4DB2-BD59-A6C34878D82A}">
                    <a16:rowId xmlns:a16="http://schemas.microsoft.com/office/drawing/2014/main" val="355986635"/>
                  </a:ext>
                </a:extLst>
              </a:tr>
              <a:tr h="0">
                <a:tc>
                  <a:txBody>
                    <a:bodyPr/>
                    <a:lstStyle/>
                    <a:p>
                      <a:pPr>
                        <a:buNone/>
                      </a:pPr>
                      <a:r>
                        <a:rPr lang="de-DE" sz="1400" dirty="0">
                          <a:latin typeface="Arial" panose="020B0604020202020204" pitchFamily="34" charset="0"/>
                          <a:cs typeface="Arial" panose="020B0604020202020204" pitchFamily="34" charset="0"/>
                        </a:rPr>
                        <a:t>&lt;5 Std.</a:t>
                      </a:r>
                    </a:p>
                  </a:txBody>
                  <a:tcPr anchor="ctr">
                    <a:lnL>
                      <a:noFill/>
                    </a:lnL>
                    <a:lnR>
                      <a:noFill/>
                    </a:lnR>
                    <a:lnT>
                      <a:noFill/>
                    </a:lnT>
                    <a:lnB>
                      <a:noFill/>
                    </a:lnB>
                    <a:noFill/>
                  </a:tcPr>
                </a:tc>
                <a:tc>
                  <a:txBody>
                    <a:bodyPr/>
                    <a:lstStyle/>
                    <a:p>
                      <a:pPr>
                        <a:buNone/>
                      </a:pPr>
                      <a:r>
                        <a:rPr lang="de-DE" sz="1400" dirty="0">
                          <a:latin typeface="Arial" panose="020B0604020202020204" pitchFamily="34" charset="0"/>
                          <a:cs typeface="Arial" panose="020B0604020202020204" pitchFamily="34" charset="0"/>
                        </a:rPr>
                        <a:t>Nur Unterrichtszeit zählt</a:t>
                      </a:r>
                    </a:p>
                  </a:txBody>
                  <a:tcPr anchor="ctr">
                    <a:lnL>
                      <a:noFill/>
                    </a:lnL>
                    <a:lnR>
                      <a:noFill/>
                    </a:lnR>
                    <a:lnT>
                      <a:noFill/>
                    </a:lnT>
                    <a:lnB>
                      <a:noFill/>
                    </a:lnB>
                    <a:noFill/>
                  </a:tcPr>
                </a:tc>
                <a:extLst>
                  <a:ext uri="{0D108BD9-81ED-4DB2-BD59-A6C34878D82A}">
                    <a16:rowId xmlns:a16="http://schemas.microsoft.com/office/drawing/2014/main" val="3012355284"/>
                  </a:ext>
                </a:extLst>
              </a:tr>
            </a:tbl>
          </a:graphicData>
        </a:graphic>
      </p:graphicFrame>
    </p:spTree>
    <p:extLst>
      <p:ext uri="{BB962C8B-B14F-4D97-AF65-F5344CB8AC3E}">
        <p14:creationId xmlns:p14="http://schemas.microsoft.com/office/powerpoint/2010/main" val="3429193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F8E1B-A13C-82E1-174E-4DC6F3602521}"/>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83BEA155-C7A4-4296-A580-61E0B6C9DBB1}"/>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22027463-CD9D-623B-2B76-88AB02ED614C}"/>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(§15 BBiG)</a:t>
            </a:r>
          </a:p>
        </p:txBody>
      </p:sp>
      <p:sp>
        <p:nvSpPr>
          <p:cNvPr id="3" name="Foliennummernplatzhalter 4">
            <a:extLst>
              <a:ext uri="{FF2B5EF4-FFF2-40B4-BE49-F238E27FC236}">
                <a16:creationId xmlns:a16="http://schemas.microsoft.com/office/drawing/2014/main" id="{43C6849B-4595-EA10-A1DC-E1B5C0FAF901}"/>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15</a:t>
            </a:fld>
            <a:endParaRPr lang="de-DE" dirty="0"/>
          </a:p>
        </p:txBody>
      </p:sp>
      <p:sp>
        <p:nvSpPr>
          <p:cNvPr id="7" name="Textfeld 6">
            <a:extLst>
              <a:ext uri="{FF2B5EF4-FFF2-40B4-BE49-F238E27FC236}">
                <a16:creationId xmlns:a16="http://schemas.microsoft.com/office/drawing/2014/main" id="{64AD1612-4290-E355-1710-88E35E010439}"/>
              </a:ext>
            </a:extLst>
          </p:cNvPr>
          <p:cNvSpPr txBox="1"/>
          <p:nvPr/>
        </p:nvSpPr>
        <p:spPr>
          <a:xfrm>
            <a:off x="2222091" y="2093790"/>
            <a:ext cx="7964129" cy="2800767"/>
          </a:xfrm>
          <a:prstGeom prst="rect">
            <a:avLst/>
          </a:prstGeom>
          <a:noFill/>
        </p:spPr>
        <p:txBody>
          <a:bodyPr wrap="square">
            <a:spAutoFit/>
          </a:bodyPr>
          <a:lstStyle/>
          <a:p>
            <a:r>
              <a:rPr lang="de-DE" sz="1600" dirty="0">
                <a:latin typeface="Arial" panose="020B0604020202020204" pitchFamily="34" charset="0"/>
                <a:cs typeface="Arial" panose="020B0604020202020204" pitchFamily="34" charset="0"/>
              </a:rPr>
              <a:t>Angerechnet werden: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Unterrichtszeit </a:t>
            </a:r>
          </a:p>
          <a:p>
            <a:r>
              <a:rPr lang="de-DE" sz="1600" dirty="0">
                <a:latin typeface="Arial" panose="020B0604020202020204" pitchFamily="34" charset="0"/>
                <a:cs typeface="Arial" panose="020B0604020202020204" pitchFamily="34" charset="0"/>
              </a:rPr>
              <a:t>inkl. Pausen</a:t>
            </a:r>
          </a:p>
          <a:p>
            <a:r>
              <a:rPr lang="de-DE" sz="1600" dirty="0">
                <a:latin typeface="Arial" panose="020B0604020202020204" pitchFamily="34" charset="0"/>
                <a:cs typeface="Arial" panose="020B0604020202020204" pitchFamily="34" charset="0"/>
              </a:rPr>
              <a:t>inkl. Wege Schule ↔ Betrieb</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Lange Berufsschultage </a:t>
            </a:r>
          </a:p>
          <a:p>
            <a:r>
              <a:rPr lang="de-DE" sz="1600" dirty="0">
                <a:latin typeface="Arial" panose="020B0604020202020204" pitchFamily="34" charset="0"/>
                <a:cs typeface="Arial" panose="020B0604020202020204" pitchFamily="34" charset="0"/>
              </a:rPr>
              <a:t>mit durchschnittlicher Tagesarbeitszeit(z. B. 8 Std.)</a:t>
            </a:r>
          </a:p>
          <a:p>
            <a:r>
              <a:rPr lang="de-DE" sz="1600" dirty="0">
                <a:latin typeface="Arial" panose="020B0604020202020204" pitchFamily="34" charset="0"/>
                <a:cs typeface="Arial" panose="020B0604020202020204" pitchFamily="34" charset="0"/>
              </a:rPr>
              <a:t>Blockwochen mit durchschnittlicher Wochenarbeitszeit(z. B. 40 Std.)</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Prüfungen / Maßnahmen</a:t>
            </a:r>
          </a:p>
          <a:p>
            <a:r>
              <a:rPr lang="de-DE" sz="1600" dirty="0">
                <a:latin typeface="Arial" panose="020B0604020202020204" pitchFamily="34" charset="0"/>
                <a:cs typeface="Arial" panose="020B0604020202020204" pitchFamily="34" charset="0"/>
              </a:rPr>
              <a:t>inkl. Wege + Pausen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Tag vor Abschlussprüfung</a:t>
            </a:r>
          </a:p>
          <a:p>
            <a:r>
              <a:rPr lang="de-DE" sz="1600" dirty="0">
                <a:latin typeface="Arial" panose="020B0604020202020204" pitchFamily="34" charset="0"/>
                <a:cs typeface="Arial" panose="020B0604020202020204" pitchFamily="34" charset="0"/>
              </a:rPr>
              <a:t>voller Arbeitstag angerechnet</a:t>
            </a:r>
          </a:p>
        </p:txBody>
      </p:sp>
    </p:spTree>
    <p:extLst>
      <p:ext uri="{BB962C8B-B14F-4D97-AF65-F5344CB8AC3E}">
        <p14:creationId xmlns:p14="http://schemas.microsoft.com/office/powerpoint/2010/main" val="2148577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881BF-B417-E7CE-D058-BA465D3FD073}"/>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5E6579DE-3852-51D0-1810-B906229E6C69}"/>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E44D5B2E-1936-496F-95D3-2A5A9FB11CC8}"/>
              </a:ext>
            </a:extLst>
          </p:cNvPr>
          <p:cNvSpPr txBox="1"/>
          <p:nvPr/>
        </p:nvSpPr>
        <p:spPr>
          <a:xfrm>
            <a:off x="1043657" y="843748"/>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p:txBody>
      </p:sp>
      <p:sp>
        <p:nvSpPr>
          <p:cNvPr id="3" name="Foliennummernplatzhalter 4">
            <a:extLst>
              <a:ext uri="{FF2B5EF4-FFF2-40B4-BE49-F238E27FC236}">
                <a16:creationId xmlns:a16="http://schemas.microsoft.com/office/drawing/2014/main" id="{969CA7FA-E2FF-991F-5889-56F9116B8707}"/>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16</a:t>
            </a:fld>
            <a:endParaRPr lang="de-DE" dirty="0"/>
          </a:p>
        </p:txBody>
      </p:sp>
      <p:sp>
        <p:nvSpPr>
          <p:cNvPr id="7" name="Textfeld 6">
            <a:extLst>
              <a:ext uri="{FF2B5EF4-FFF2-40B4-BE49-F238E27FC236}">
                <a16:creationId xmlns:a16="http://schemas.microsoft.com/office/drawing/2014/main" id="{56777E5A-967C-B619-03DE-4B9EC5242486}"/>
              </a:ext>
            </a:extLst>
          </p:cNvPr>
          <p:cNvSpPr txBox="1"/>
          <p:nvPr/>
        </p:nvSpPr>
        <p:spPr>
          <a:xfrm>
            <a:off x="1451696" y="1631675"/>
            <a:ext cx="7964129" cy="3108543"/>
          </a:xfrm>
          <a:prstGeom prst="rect">
            <a:avLst/>
          </a:prstGeom>
          <a:noFill/>
        </p:spPr>
        <p:txBody>
          <a:bodyPr wrap="square">
            <a:spAutoFit/>
          </a:bodyPr>
          <a:lstStyle/>
          <a:p>
            <a:r>
              <a:rPr lang="de-DE" sz="1400" b="1" u="sng" dirty="0">
                <a:latin typeface="Arial" panose="020B0604020202020204" pitchFamily="34" charset="0"/>
                <a:cs typeface="Arial" panose="020B0604020202020204" pitchFamily="34" charset="0"/>
              </a:rPr>
              <a:t>Vorteile und Nutzen betrieblicher Ausbildung darstellen und begründen</a:t>
            </a:r>
          </a:p>
          <a:p>
            <a:endParaRPr lang="de-DE" sz="1400" b="1" u="sng"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Fachkräftesicherung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Eigener Nachwuchs statt externer Rekrutierungsrisiken</a:t>
            </a:r>
          </a:p>
          <a:p>
            <a:r>
              <a:rPr lang="de-DE" sz="1400" b="1" dirty="0">
                <a:latin typeface="Arial" panose="020B0604020202020204" pitchFamily="34" charset="0"/>
                <a:cs typeface="Arial" panose="020B0604020202020204" pitchFamily="34" charset="0"/>
              </a:rPr>
              <a:t>Passgenaue Qualifikation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Ausbildung exakt auf Betriebsprozesse ausgerichtet</a:t>
            </a:r>
          </a:p>
          <a:p>
            <a:r>
              <a:rPr lang="de-DE" sz="1400" b="1" dirty="0">
                <a:latin typeface="Arial" panose="020B0604020202020204" pitchFamily="34" charset="0"/>
                <a:cs typeface="Arial" panose="020B0604020202020204" pitchFamily="34" charset="0"/>
              </a:rPr>
              <a:t>Produktivitätsbeitrag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Azubis arbeiten ab fortgeschrittenem Stadium mit</a:t>
            </a:r>
          </a:p>
          <a:p>
            <a:r>
              <a:rPr lang="de-DE" sz="1400" b="1" dirty="0">
                <a:latin typeface="Arial" panose="020B0604020202020204" pitchFamily="34" charset="0"/>
                <a:cs typeface="Arial" panose="020B0604020202020204" pitchFamily="34" charset="0"/>
              </a:rPr>
              <a:t>Kosten-Nutzen-Relation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Ausbildungskosten vs. Rekrutierungs-/Einarbeitungskosten</a:t>
            </a:r>
          </a:p>
          <a:p>
            <a:r>
              <a:rPr lang="de-DE" sz="1400" b="1" dirty="0" err="1">
                <a:latin typeface="Arial" panose="020B0604020202020204" pitchFamily="34" charset="0"/>
                <a:cs typeface="Arial" panose="020B0604020202020204" pitchFamily="34" charset="0"/>
              </a:rPr>
              <a:t>Employer</a:t>
            </a:r>
            <a:r>
              <a:rPr lang="de-DE" sz="1400" b="1" dirty="0">
                <a:latin typeface="Arial" panose="020B0604020202020204" pitchFamily="34" charset="0"/>
                <a:cs typeface="Arial" panose="020B0604020202020204" pitchFamily="34" charset="0"/>
              </a:rPr>
              <a:t> Branding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Attraktivität als Ausbildungsbetrieb</a:t>
            </a:r>
          </a:p>
          <a:p>
            <a:r>
              <a:rPr lang="de-DE" sz="1400" b="1" dirty="0">
                <a:latin typeface="Arial" panose="020B0604020202020204" pitchFamily="34" charset="0"/>
                <a:cs typeface="Arial" panose="020B0604020202020204" pitchFamily="34" charset="0"/>
              </a:rPr>
              <a:t>Wissenssicherung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Demografie bedingte Abgänge kompensieren</a:t>
            </a:r>
          </a:p>
        </p:txBody>
      </p:sp>
    </p:spTree>
    <p:extLst>
      <p:ext uri="{BB962C8B-B14F-4D97-AF65-F5344CB8AC3E}">
        <p14:creationId xmlns:p14="http://schemas.microsoft.com/office/powerpoint/2010/main" val="2431848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EBECF-8E65-3DFC-9CC5-C71C4B0AC053}"/>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7976E658-10B8-40DE-9F02-BADBB1FC175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FEB091A1-DB19-C79F-6F81-5941D74A7DE0}"/>
              </a:ext>
            </a:extLst>
          </p:cNvPr>
          <p:cNvSpPr txBox="1"/>
          <p:nvPr/>
        </p:nvSpPr>
        <p:spPr>
          <a:xfrm>
            <a:off x="1043657" y="843748"/>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p:txBody>
      </p:sp>
      <p:sp>
        <p:nvSpPr>
          <p:cNvPr id="3" name="Foliennummernplatzhalter 4">
            <a:extLst>
              <a:ext uri="{FF2B5EF4-FFF2-40B4-BE49-F238E27FC236}">
                <a16:creationId xmlns:a16="http://schemas.microsoft.com/office/drawing/2014/main" id="{CCE1E254-D1C7-DF61-08D7-76D58B8DC0FC}"/>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17</a:t>
            </a:fld>
            <a:endParaRPr lang="de-DE" dirty="0"/>
          </a:p>
        </p:txBody>
      </p:sp>
      <p:sp>
        <p:nvSpPr>
          <p:cNvPr id="7" name="Textfeld 6">
            <a:extLst>
              <a:ext uri="{FF2B5EF4-FFF2-40B4-BE49-F238E27FC236}">
                <a16:creationId xmlns:a16="http://schemas.microsoft.com/office/drawing/2014/main" id="{32E91432-3057-9B29-486D-358B80272EA9}"/>
              </a:ext>
            </a:extLst>
          </p:cNvPr>
          <p:cNvSpPr txBox="1"/>
          <p:nvPr/>
        </p:nvSpPr>
        <p:spPr>
          <a:xfrm>
            <a:off x="2149785" y="1754578"/>
            <a:ext cx="7938111" cy="4401205"/>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Mitwirkung bei Planung des Ausbildungsbedarfs unter Rahmenbedingungen</a:t>
            </a: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Quantitativ</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Wie viele Azubis pro Jahr?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In welchen Berufen?</a:t>
            </a:r>
          </a:p>
          <a:p>
            <a:r>
              <a:rPr lang="de-DE" sz="1400" b="1" dirty="0">
                <a:latin typeface="Arial" panose="020B0604020202020204" pitchFamily="34" charset="0"/>
                <a:cs typeface="Arial" panose="020B0604020202020204" pitchFamily="34" charset="0"/>
              </a:rPr>
              <a:t>Grundlagen: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Personalbedarfsplanung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Altersstruktur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Fluktuation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Unternehmenswachstum</a:t>
            </a:r>
          </a:p>
          <a:p>
            <a:r>
              <a:rPr lang="de-DE" sz="1400" b="1" dirty="0">
                <a:latin typeface="Arial" panose="020B0604020202020204" pitchFamily="34" charset="0"/>
                <a:cs typeface="Arial" panose="020B0604020202020204" pitchFamily="34" charset="0"/>
              </a:rPr>
              <a:t>Qualitativ</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Welche Fachrichtungen?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Zusatzqualifikationen?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Duale Studiengänge?</a:t>
            </a:r>
          </a:p>
          <a:p>
            <a:r>
              <a:rPr lang="de-DE" sz="1400" b="1" dirty="0">
                <a:latin typeface="Arial" panose="020B0604020202020204" pitchFamily="34" charset="0"/>
                <a:cs typeface="Arial" panose="020B0604020202020204" pitchFamily="34" charset="0"/>
              </a:rPr>
              <a:t>Rahmenbedingungen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Rechtlich – BBiG, </a:t>
            </a:r>
            <a:r>
              <a:rPr lang="de-DE" sz="1400" dirty="0" err="1">
                <a:latin typeface="Arial" panose="020B0604020202020204" pitchFamily="34" charset="0"/>
                <a:cs typeface="Arial" panose="020B0604020202020204" pitchFamily="34" charset="0"/>
              </a:rPr>
              <a:t>JArbSchG</a:t>
            </a:r>
            <a:r>
              <a:rPr lang="de-DE" sz="1400" dirty="0">
                <a:latin typeface="Arial" panose="020B0604020202020204" pitchFamily="34" charset="0"/>
                <a:cs typeface="Arial" panose="020B0604020202020204" pitchFamily="34" charset="0"/>
              </a:rPr>
              <a:t>, ArbZG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Tariflich – Vergütung, Arbeitszeiten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Betrieblich – Ausbilderkapazität, Maschinen, Abteilungen</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Praxis: Ausbilder liefert Daten → HR/Geschäftsleitung entscheidet.</a:t>
            </a:r>
          </a:p>
        </p:txBody>
      </p:sp>
    </p:spTree>
    <p:extLst>
      <p:ext uri="{BB962C8B-B14F-4D97-AF65-F5344CB8AC3E}">
        <p14:creationId xmlns:p14="http://schemas.microsoft.com/office/powerpoint/2010/main" val="4292011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00934-2B06-D9B8-07F9-9E92D1B05F35}"/>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29F5A80C-D77A-0E9B-C2D8-896628D2208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E36454FB-8E6C-73FE-719C-7E26415D5153}"/>
              </a:ext>
            </a:extLst>
          </p:cNvPr>
          <p:cNvSpPr txBox="1"/>
          <p:nvPr/>
        </p:nvSpPr>
        <p:spPr>
          <a:xfrm>
            <a:off x="1043657" y="843748"/>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p:txBody>
      </p:sp>
      <p:sp>
        <p:nvSpPr>
          <p:cNvPr id="3" name="Foliennummernplatzhalter 4">
            <a:extLst>
              <a:ext uri="{FF2B5EF4-FFF2-40B4-BE49-F238E27FC236}">
                <a16:creationId xmlns:a16="http://schemas.microsoft.com/office/drawing/2014/main" id="{F5EA21B5-D880-8BFF-9AF8-625E561BFE79}"/>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18</a:t>
            </a:fld>
            <a:endParaRPr lang="de-DE" dirty="0"/>
          </a:p>
        </p:txBody>
      </p:sp>
      <p:sp>
        <p:nvSpPr>
          <p:cNvPr id="7" name="Textfeld 6">
            <a:extLst>
              <a:ext uri="{FF2B5EF4-FFF2-40B4-BE49-F238E27FC236}">
                <a16:creationId xmlns:a16="http://schemas.microsoft.com/office/drawing/2014/main" id="{FE635ECD-511D-3CE7-2DDD-B2F3FFDA9443}"/>
              </a:ext>
            </a:extLst>
          </p:cNvPr>
          <p:cNvSpPr txBox="1"/>
          <p:nvPr/>
        </p:nvSpPr>
        <p:spPr>
          <a:xfrm>
            <a:off x="1075365" y="1571698"/>
            <a:ext cx="10209855" cy="2462213"/>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Strukturen des Berufsbildungssystems &amp; Schnittstellen darstellen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Betrieb (Praxis)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Berufsschule (Theorie)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Überbetriebliche Ausbildung (Ergänzung)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Kammern (IHK/HWK) – Prüfungen, Eintragung</a:t>
            </a:r>
          </a:p>
          <a:p>
            <a:r>
              <a:rPr lang="de-DE" sz="1400" b="1" dirty="0">
                <a:latin typeface="Arial" panose="020B0604020202020204" pitchFamily="34" charset="0"/>
                <a:cs typeface="Arial" panose="020B0604020202020204" pitchFamily="34" charset="0"/>
              </a:rPr>
              <a:t>Schnittstellen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Betrieb ↔ Berufsschule(Leistungsstand, Fehlzeiten)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Betrieb ↔ Kammer(Vertrag, Prüfungen)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Betrieb ↔ ÜLU / Bildungsträger(Lehrgänge)</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Wer ist wofür zuständig? Wo melde ich Prüfungen an? Wer genehmigt Verkürzung/Verlängerung?</a:t>
            </a:r>
          </a:p>
        </p:txBody>
      </p:sp>
    </p:spTree>
    <p:extLst>
      <p:ext uri="{BB962C8B-B14F-4D97-AF65-F5344CB8AC3E}">
        <p14:creationId xmlns:p14="http://schemas.microsoft.com/office/powerpoint/2010/main" val="4236914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DBD88-75C6-FB53-8C03-EF3C8C001405}"/>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87658108-2BCE-253A-DE1E-F551B5E0346D}"/>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DAA0A455-23B2-B7E6-3078-74EC34CEABDE}"/>
              </a:ext>
            </a:extLst>
          </p:cNvPr>
          <p:cNvSpPr txBox="1"/>
          <p:nvPr/>
        </p:nvSpPr>
        <p:spPr>
          <a:xfrm>
            <a:off x="1043657" y="843748"/>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p:txBody>
      </p:sp>
      <p:sp>
        <p:nvSpPr>
          <p:cNvPr id="3" name="Foliennummernplatzhalter 4">
            <a:extLst>
              <a:ext uri="{FF2B5EF4-FFF2-40B4-BE49-F238E27FC236}">
                <a16:creationId xmlns:a16="http://schemas.microsoft.com/office/drawing/2014/main" id="{E9DA97D9-3161-09FA-FE95-D0CF4E1766C2}"/>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19</a:t>
            </a:fld>
            <a:endParaRPr lang="de-DE" dirty="0"/>
          </a:p>
        </p:txBody>
      </p:sp>
      <p:sp>
        <p:nvSpPr>
          <p:cNvPr id="7" name="Textfeld 6">
            <a:extLst>
              <a:ext uri="{FF2B5EF4-FFF2-40B4-BE49-F238E27FC236}">
                <a16:creationId xmlns:a16="http://schemas.microsoft.com/office/drawing/2014/main" id="{09F932E0-5834-6A95-C896-B3339FAA4879}"/>
              </a:ext>
            </a:extLst>
          </p:cNvPr>
          <p:cNvSpPr txBox="1"/>
          <p:nvPr/>
        </p:nvSpPr>
        <p:spPr>
          <a:xfrm>
            <a:off x="2549835" y="1423108"/>
            <a:ext cx="4513905" cy="3539430"/>
          </a:xfrm>
          <a:prstGeom prst="rect">
            <a:avLst/>
          </a:prstGeom>
          <a:noFill/>
        </p:spPr>
        <p:txBody>
          <a:bodyPr wrap="square">
            <a:spAutoFit/>
          </a:bodyPr>
          <a:lstStyle/>
          <a:p>
            <a:r>
              <a:rPr lang="de-DE" sz="1400" b="1" dirty="0"/>
              <a:t>Ausbildungsberufe auswählen und begründen</a:t>
            </a:r>
            <a:endParaRPr lang="de-DE" sz="1400" b="1" dirty="0">
              <a:latin typeface="Arial" panose="020B0604020202020204" pitchFamily="34" charset="0"/>
              <a:cs typeface="Arial" panose="020B0604020202020204" pitchFamily="34" charset="0"/>
            </a:endParaRP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Nicht „welcher Beruf existiert“, sondern:</a:t>
            </a:r>
          </a:p>
          <a:p>
            <a:r>
              <a:rPr lang="de-DE" sz="1400" dirty="0">
                <a:latin typeface="Arial" panose="020B0604020202020204" pitchFamily="34" charset="0"/>
                <a:cs typeface="Arial" panose="020B0604020202020204" pitchFamily="34" charset="0"/>
              </a:rPr>
              <a:t>Welcher passt zum Betrieb?</a:t>
            </a:r>
          </a:p>
          <a:p>
            <a:r>
              <a:rPr lang="de-DE" sz="1400" b="1" dirty="0">
                <a:latin typeface="Arial" panose="020B0604020202020204" pitchFamily="34" charset="0"/>
                <a:cs typeface="Arial" panose="020B0604020202020204" pitchFamily="34" charset="0"/>
              </a:rPr>
              <a:t>Prüfkriterien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Tätigkeitsprofil im Unternehmen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Ausbildungsrahmenplan deckungsgleich?</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Zukunftsfähigkeit des Berufs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Spezialisierungsbedarf</a:t>
            </a: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Beispiel:</a:t>
            </a:r>
          </a:p>
          <a:p>
            <a:r>
              <a:rPr lang="de-DE" sz="1400" b="1" dirty="0">
                <a:latin typeface="Arial" panose="020B0604020202020204" pitchFamily="34" charset="0"/>
                <a:cs typeface="Arial" panose="020B0604020202020204" pitchFamily="34" charset="0"/>
              </a:rPr>
              <a:t>IT-Systemhaus:</a:t>
            </a:r>
          </a:p>
          <a:p>
            <a:r>
              <a:rPr lang="de-DE" sz="1400" dirty="0">
                <a:latin typeface="Arial" panose="020B0604020202020204" pitchFamily="34" charset="0"/>
                <a:cs typeface="Arial" panose="020B0604020202020204" pitchFamily="34" charset="0"/>
              </a:rPr>
              <a:t>Fachinformatiker SI → passend</a:t>
            </a:r>
          </a:p>
          <a:p>
            <a:r>
              <a:rPr lang="de-DE" sz="1400" dirty="0">
                <a:latin typeface="Arial" panose="020B0604020202020204" pitchFamily="34" charset="0"/>
                <a:cs typeface="Arial" panose="020B0604020202020204" pitchFamily="34" charset="0"/>
              </a:rPr>
              <a:t>Kaufmann/-frau Büromanagement → ergänzend</a:t>
            </a:r>
          </a:p>
          <a:p>
            <a:r>
              <a:rPr lang="de-DE" sz="1400" dirty="0">
                <a:solidFill>
                  <a:srgbClr val="FF0000"/>
                </a:solidFill>
                <a:latin typeface="Arial" panose="020B0604020202020204" pitchFamily="34" charset="0"/>
                <a:cs typeface="Arial" panose="020B0604020202020204" pitchFamily="34" charset="0"/>
              </a:rPr>
              <a:t>Elektroniker Betriebstechnik → unpassend</a:t>
            </a:r>
          </a:p>
          <a:p>
            <a:r>
              <a:rPr lang="de-DE" sz="1400" dirty="0">
                <a:latin typeface="Arial" panose="020B0604020202020204" pitchFamily="34" charset="0"/>
                <a:cs typeface="Arial" panose="020B0604020202020204" pitchFamily="34" charset="0"/>
              </a:rPr>
              <a:t>Begründung muss fachlich + wirtschaftlich sein.</a:t>
            </a:r>
          </a:p>
        </p:txBody>
      </p:sp>
    </p:spTree>
    <p:extLst>
      <p:ext uri="{BB962C8B-B14F-4D97-AF65-F5344CB8AC3E}">
        <p14:creationId xmlns:p14="http://schemas.microsoft.com/office/powerpoint/2010/main" val="197327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AAD6B-E417-37E8-E98B-9873EE9BD6AB}"/>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06D9C8C2-BE38-7773-E023-A1CC29A45594}"/>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Handlungsfeld 1</a:t>
            </a:r>
          </a:p>
        </p:txBody>
      </p:sp>
      <p:sp>
        <p:nvSpPr>
          <p:cNvPr id="2" name="Textfeld 1">
            <a:extLst>
              <a:ext uri="{FF2B5EF4-FFF2-40B4-BE49-F238E27FC236}">
                <a16:creationId xmlns:a16="http://schemas.microsoft.com/office/drawing/2014/main" id="{D0EAFEEB-BCB5-63B0-26D6-4C7BB0F8F280}"/>
              </a:ext>
            </a:extLst>
          </p:cNvPr>
          <p:cNvSpPr txBox="1"/>
          <p:nvPr/>
        </p:nvSpPr>
        <p:spPr>
          <a:xfrm>
            <a:off x="1043657" y="1463180"/>
            <a:ext cx="10104685" cy="1938992"/>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➡️Vorteile/Nutzen betrieblicher Ausbildung, aber auch Nachteile</a:t>
            </a:r>
          </a:p>
          <a:p>
            <a:r>
              <a:rPr lang="de-DE" sz="2000" dirty="0">
                <a:latin typeface="Arial" panose="020B0604020202020204" pitchFamily="34" charset="0"/>
                <a:cs typeface="Arial" panose="020B0604020202020204" pitchFamily="34" charset="0"/>
              </a:rPr>
              <a:t>➡️ Rechtliche Rahmenbedingungen (BBiG, </a:t>
            </a:r>
            <a:r>
              <a:rPr lang="de-DE" sz="2000" dirty="0" err="1">
                <a:latin typeface="Arial" panose="020B0604020202020204" pitchFamily="34" charset="0"/>
                <a:cs typeface="Arial" panose="020B0604020202020204" pitchFamily="34" charset="0"/>
              </a:rPr>
              <a:t>JArbSchG</a:t>
            </a:r>
            <a:r>
              <a:rPr lang="de-DE" sz="2000" dirty="0">
                <a:latin typeface="Arial" panose="020B0604020202020204" pitchFamily="34" charset="0"/>
                <a:cs typeface="Arial" panose="020B0604020202020204" pitchFamily="34" charset="0"/>
              </a:rPr>
              <a:t>, BetrVG etc.)</a:t>
            </a:r>
          </a:p>
          <a:p>
            <a:r>
              <a:rPr lang="de-DE" sz="2000" dirty="0">
                <a:latin typeface="Arial" panose="020B0604020202020204" pitchFamily="34" charset="0"/>
                <a:cs typeface="Arial" panose="020B0604020202020204" pitchFamily="34" charset="0"/>
              </a:rPr>
              <a:t>➡️ Eignung von Betrieb &amp; Ausbilder</a:t>
            </a:r>
          </a:p>
          <a:p>
            <a:r>
              <a:rPr lang="de-DE" sz="2000" dirty="0">
                <a:latin typeface="Arial" panose="020B0604020202020204" pitchFamily="34" charset="0"/>
                <a:cs typeface="Arial" panose="020B0604020202020204" pitchFamily="34" charset="0"/>
              </a:rPr>
              <a:t>➡️ Mitwirkung bei Personalplanung</a:t>
            </a:r>
          </a:p>
          <a:p>
            <a:r>
              <a:rPr lang="de-DE" sz="2000" dirty="0">
                <a:latin typeface="Arial" panose="020B0604020202020204" pitchFamily="34" charset="0"/>
                <a:cs typeface="Arial" panose="020B0604020202020204" pitchFamily="34" charset="0"/>
              </a:rPr>
              <a:t>➡️ Ausbildungsberufe auswählen</a:t>
            </a:r>
          </a:p>
        </p:txBody>
      </p:sp>
      <p:sp>
        <p:nvSpPr>
          <p:cNvPr id="3" name="Foliennummernplatzhalter 4">
            <a:extLst>
              <a:ext uri="{FF2B5EF4-FFF2-40B4-BE49-F238E27FC236}">
                <a16:creationId xmlns:a16="http://schemas.microsoft.com/office/drawing/2014/main" id="{D1875678-5CFF-E09E-0D13-AAED44CCA8B0}"/>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a:t>
            </a:fld>
            <a:endParaRPr lang="de-DE" dirty="0"/>
          </a:p>
        </p:txBody>
      </p:sp>
    </p:spTree>
    <p:extLst>
      <p:ext uri="{BB962C8B-B14F-4D97-AF65-F5344CB8AC3E}">
        <p14:creationId xmlns:p14="http://schemas.microsoft.com/office/powerpoint/2010/main" val="2764446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9B7EF-C47A-B1BB-C4CB-2DC80A0771B0}"/>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4F462189-79F4-FC35-CB8B-837490C5A09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629EBD1C-432A-83FD-A6C4-50213C1132D1}"/>
              </a:ext>
            </a:extLst>
          </p:cNvPr>
          <p:cNvSpPr txBox="1"/>
          <p:nvPr/>
        </p:nvSpPr>
        <p:spPr>
          <a:xfrm>
            <a:off x="1043657" y="843748"/>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p:txBody>
      </p:sp>
      <p:sp>
        <p:nvSpPr>
          <p:cNvPr id="3" name="Foliennummernplatzhalter 4">
            <a:extLst>
              <a:ext uri="{FF2B5EF4-FFF2-40B4-BE49-F238E27FC236}">
                <a16:creationId xmlns:a16="http://schemas.microsoft.com/office/drawing/2014/main" id="{B3E3F3A1-CEF7-78BE-DA58-05BF9E74F1D8}"/>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20</a:t>
            </a:fld>
            <a:endParaRPr lang="de-DE" dirty="0"/>
          </a:p>
        </p:txBody>
      </p:sp>
      <p:sp>
        <p:nvSpPr>
          <p:cNvPr id="7" name="Textfeld 6">
            <a:extLst>
              <a:ext uri="{FF2B5EF4-FFF2-40B4-BE49-F238E27FC236}">
                <a16:creationId xmlns:a16="http://schemas.microsoft.com/office/drawing/2014/main" id="{51E5E2CE-4A7E-752D-D1C6-CD175C21AB93}"/>
              </a:ext>
            </a:extLst>
          </p:cNvPr>
          <p:cNvSpPr txBox="1"/>
          <p:nvPr/>
        </p:nvSpPr>
        <p:spPr>
          <a:xfrm>
            <a:off x="2899766" y="1346908"/>
            <a:ext cx="4952055" cy="3539430"/>
          </a:xfrm>
          <a:prstGeom prst="rect">
            <a:avLst/>
          </a:prstGeom>
          <a:noFill/>
        </p:spPr>
        <p:txBody>
          <a:bodyPr wrap="square">
            <a:spAutoFit/>
          </a:bodyPr>
          <a:lstStyle/>
          <a:p>
            <a:r>
              <a:rPr lang="de-DE" sz="1400" b="1" dirty="0"/>
              <a:t>Gemeint sind Maßnahmen vor oder parallel zur Ausbildung.</a:t>
            </a:r>
          </a:p>
          <a:p>
            <a:r>
              <a:rPr lang="de-DE" sz="1400" b="1" dirty="0"/>
              <a:t>Beispiele</a:t>
            </a:r>
          </a:p>
          <a:p>
            <a:pPr marL="285750" indent="-285750">
              <a:buFont typeface="Arial" panose="020B0604020202020204" pitchFamily="34" charset="0"/>
              <a:buChar char="•"/>
            </a:pPr>
            <a:r>
              <a:rPr lang="de-DE" sz="1400" dirty="0"/>
              <a:t>Einstiegsqualifizierung (EQ)</a:t>
            </a:r>
          </a:p>
          <a:p>
            <a:pPr marL="285750" indent="-285750">
              <a:buFont typeface="Arial" panose="020B0604020202020204" pitchFamily="34" charset="0"/>
              <a:buChar char="•"/>
            </a:pPr>
            <a:r>
              <a:rPr lang="de-DE" sz="1400" dirty="0"/>
              <a:t>Berufsgrundbildungsjahr (BGJ)</a:t>
            </a:r>
          </a:p>
          <a:p>
            <a:pPr marL="285750" indent="-285750">
              <a:buFont typeface="Arial" panose="020B0604020202020204" pitchFamily="34" charset="0"/>
              <a:buChar char="•"/>
            </a:pPr>
            <a:r>
              <a:rPr lang="de-DE" sz="1400" dirty="0"/>
              <a:t>Berufsvorbereitungsjahr (BVJ)</a:t>
            </a:r>
          </a:p>
          <a:p>
            <a:pPr marL="285750" indent="-285750">
              <a:buFont typeface="Arial" panose="020B0604020202020204" pitchFamily="34" charset="0"/>
              <a:buChar char="•"/>
            </a:pPr>
            <a:r>
              <a:rPr lang="de-DE" sz="1400" dirty="0"/>
              <a:t>Praktika</a:t>
            </a:r>
          </a:p>
          <a:p>
            <a:pPr marL="285750" indent="-285750">
              <a:buFont typeface="Arial" panose="020B0604020202020204" pitchFamily="34" charset="0"/>
              <a:buChar char="•"/>
            </a:pPr>
            <a:r>
              <a:rPr lang="de-DE" sz="1400" dirty="0"/>
              <a:t>Sprachförderung</a:t>
            </a:r>
          </a:p>
          <a:p>
            <a:r>
              <a:rPr lang="de-DE" sz="1400" b="1" dirty="0"/>
              <a:t>Zweck</a:t>
            </a:r>
          </a:p>
          <a:p>
            <a:pPr marL="285750" indent="-285750">
              <a:buFont typeface="Arial" panose="020B0604020202020204" pitchFamily="34" charset="0"/>
              <a:buChar char="•"/>
            </a:pPr>
            <a:r>
              <a:rPr lang="de-DE" sz="1400" dirty="0"/>
              <a:t>Ausbildungsreife herstellen</a:t>
            </a:r>
          </a:p>
          <a:p>
            <a:pPr marL="285750" indent="-285750">
              <a:buFont typeface="Arial" panose="020B0604020202020204" pitchFamily="34" charset="0"/>
              <a:buChar char="•"/>
            </a:pPr>
            <a:r>
              <a:rPr lang="de-DE" sz="1400" dirty="0"/>
              <a:t>Defizite abbauen</a:t>
            </a:r>
          </a:p>
          <a:p>
            <a:pPr marL="285750" indent="-285750">
              <a:buFont typeface="Arial" panose="020B0604020202020204" pitchFamily="34" charset="0"/>
              <a:buChar char="•"/>
            </a:pPr>
            <a:r>
              <a:rPr lang="de-DE" sz="1400" dirty="0"/>
              <a:t>Bewerber testen</a:t>
            </a:r>
          </a:p>
          <a:p>
            <a:endParaRPr lang="de-DE" sz="1400" dirty="0"/>
          </a:p>
          <a:p>
            <a:r>
              <a:rPr lang="de-DE" sz="1400" b="1" dirty="0"/>
              <a:t>Ausbilder bewertet:</a:t>
            </a:r>
          </a:p>
          <a:p>
            <a:pPr marL="285750" indent="-285750">
              <a:buFont typeface="Arial" panose="020B0604020202020204" pitchFamily="34" charset="0"/>
              <a:buChar char="•"/>
            </a:pPr>
            <a:r>
              <a:rPr lang="de-DE" sz="1400" dirty="0"/>
              <a:t>Bringt Maßnahme verwertbare Kompetenzen?</a:t>
            </a:r>
          </a:p>
          <a:p>
            <a:pPr marL="285750" indent="-285750">
              <a:buFont typeface="Arial" panose="020B0604020202020204" pitchFamily="34" charset="0"/>
              <a:buChar char="•"/>
            </a:pPr>
            <a:r>
              <a:rPr lang="de-DE" sz="1400" dirty="0"/>
              <a:t>Verkürzt sie Einarbeitung?</a:t>
            </a:r>
          </a:p>
          <a:p>
            <a:pPr marL="285750" indent="-285750">
              <a:buFont typeface="Arial" panose="020B0604020202020204" pitchFamily="34" charset="0"/>
              <a:buChar char="•"/>
            </a:pPr>
            <a:r>
              <a:rPr lang="de-DE" sz="1400" dirty="0"/>
              <a:t>Stabilisiert sie Ausbildungsverlauf?</a:t>
            </a:r>
            <a:endParaRPr lang="de-DE"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0484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298BA-3D69-DE15-AE9B-86C1EA9C19F1}"/>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144F68F5-9616-B718-12A3-30B52A8C7CCD}"/>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A0797D74-1B3F-34CA-1CDA-6E1281FF014D}"/>
              </a:ext>
            </a:extLst>
          </p:cNvPr>
          <p:cNvSpPr txBox="1"/>
          <p:nvPr/>
        </p:nvSpPr>
        <p:spPr>
          <a:xfrm>
            <a:off x="1043657" y="843748"/>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p:txBody>
      </p:sp>
      <p:sp>
        <p:nvSpPr>
          <p:cNvPr id="3" name="Foliennummernplatzhalter 4">
            <a:extLst>
              <a:ext uri="{FF2B5EF4-FFF2-40B4-BE49-F238E27FC236}">
                <a16:creationId xmlns:a16="http://schemas.microsoft.com/office/drawing/2014/main" id="{6CD2671D-6795-FF99-8883-81E0A665DE71}"/>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21</a:t>
            </a:fld>
            <a:endParaRPr lang="de-DE" dirty="0"/>
          </a:p>
        </p:txBody>
      </p:sp>
      <p:sp>
        <p:nvSpPr>
          <p:cNvPr id="7" name="Textfeld 6">
            <a:extLst>
              <a:ext uri="{FF2B5EF4-FFF2-40B4-BE49-F238E27FC236}">
                <a16:creationId xmlns:a16="http://schemas.microsoft.com/office/drawing/2014/main" id="{A2BFFC83-51AE-FFEA-1808-88F4A63D4DC1}"/>
              </a:ext>
            </a:extLst>
          </p:cNvPr>
          <p:cNvSpPr txBox="1"/>
          <p:nvPr/>
        </p:nvSpPr>
        <p:spPr>
          <a:xfrm>
            <a:off x="2899766" y="1346908"/>
            <a:ext cx="4952055" cy="954107"/>
          </a:xfrm>
          <a:prstGeom prst="rect">
            <a:avLst/>
          </a:prstGeom>
          <a:noFill/>
        </p:spPr>
        <p:txBody>
          <a:bodyPr wrap="square">
            <a:spAutoFit/>
          </a:bodyPr>
          <a:lstStyle/>
          <a:p>
            <a:r>
              <a:rPr lang="de-DE" sz="1400" b="1" dirty="0" err="1"/>
              <a:t>Ausbildungsverordung</a:t>
            </a:r>
            <a:endParaRPr lang="de-DE" sz="1400" b="1" dirty="0"/>
          </a:p>
          <a:p>
            <a:pPr marL="285750" indent="-285750">
              <a:buFont typeface="Arial" panose="020B0604020202020204" pitchFamily="34" charset="0"/>
              <a:buChar char="•"/>
            </a:pPr>
            <a:r>
              <a:rPr lang="de-DE" sz="1400" dirty="0"/>
              <a:t>Inhalte erfassen</a:t>
            </a:r>
          </a:p>
          <a:p>
            <a:pPr marL="285750" indent="-285750">
              <a:buFont typeface="Arial" panose="020B0604020202020204" pitchFamily="34" charset="0"/>
              <a:buChar char="•"/>
            </a:pPr>
            <a:r>
              <a:rPr lang="de-DE" sz="1400" dirty="0"/>
              <a:t>Prüfungsgewichtung erfassen</a:t>
            </a:r>
          </a:p>
          <a:p>
            <a:pPr marL="285750" indent="-285750">
              <a:buFont typeface="Arial" panose="020B0604020202020204" pitchFamily="34" charset="0"/>
              <a:buChar char="•"/>
            </a:pPr>
            <a:r>
              <a:rPr lang="de-DE" sz="1400" dirty="0"/>
              <a:t>Ablauf der Prüfung erfassen</a:t>
            </a:r>
          </a:p>
        </p:txBody>
      </p:sp>
    </p:spTree>
    <p:extLst>
      <p:ext uri="{BB962C8B-B14F-4D97-AF65-F5344CB8AC3E}">
        <p14:creationId xmlns:p14="http://schemas.microsoft.com/office/powerpoint/2010/main" val="1989605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262CB-8B09-367D-87D5-3434AB4FA7B4}"/>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17A7E09C-3E93-14DD-AB1F-C4860C548717}"/>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vorbereiten</a:t>
            </a:r>
          </a:p>
        </p:txBody>
      </p:sp>
      <p:sp>
        <p:nvSpPr>
          <p:cNvPr id="2" name="Textfeld 1">
            <a:extLst>
              <a:ext uri="{FF2B5EF4-FFF2-40B4-BE49-F238E27FC236}">
                <a16:creationId xmlns:a16="http://schemas.microsoft.com/office/drawing/2014/main" id="{FD1F90B2-A532-AFEC-937F-1B9D189271D4}"/>
              </a:ext>
            </a:extLst>
          </p:cNvPr>
          <p:cNvSpPr txBox="1"/>
          <p:nvPr/>
        </p:nvSpPr>
        <p:spPr>
          <a:xfrm>
            <a:off x="1137063" y="1030560"/>
            <a:ext cx="10104685" cy="1323439"/>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Betrieblicher Ausbildungsplan</a:t>
            </a:r>
          </a:p>
          <a:p>
            <a:r>
              <a:rPr lang="de-DE" sz="2000" dirty="0">
                <a:latin typeface="Arial" panose="020B0604020202020204" pitchFamily="34" charset="0"/>
                <a:cs typeface="Arial" panose="020B0604020202020204" pitchFamily="34" charset="0"/>
              </a:rPr>
              <a:t>Der betriebliche Ausbildungsplan wird nach der Ausbildungsordnung geplant und vorbereitet. </a:t>
            </a:r>
          </a:p>
        </p:txBody>
      </p:sp>
      <p:sp>
        <p:nvSpPr>
          <p:cNvPr id="3" name="Foliennummernplatzhalter 4">
            <a:extLst>
              <a:ext uri="{FF2B5EF4-FFF2-40B4-BE49-F238E27FC236}">
                <a16:creationId xmlns:a16="http://schemas.microsoft.com/office/drawing/2014/main" id="{02082C63-5BFD-DDB9-B163-3180D7339EEF}"/>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22</a:t>
            </a:fld>
            <a:endParaRPr lang="de-DE" dirty="0"/>
          </a:p>
        </p:txBody>
      </p:sp>
      <p:sp>
        <p:nvSpPr>
          <p:cNvPr id="4" name="Textfeld 3">
            <a:extLst>
              <a:ext uri="{FF2B5EF4-FFF2-40B4-BE49-F238E27FC236}">
                <a16:creationId xmlns:a16="http://schemas.microsoft.com/office/drawing/2014/main" id="{D6A39F29-2588-397A-E7A7-D57173F77A4D}"/>
              </a:ext>
            </a:extLst>
          </p:cNvPr>
          <p:cNvSpPr txBox="1"/>
          <p:nvPr/>
        </p:nvSpPr>
        <p:spPr>
          <a:xfrm>
            <a:off x="1137063" y="2615118"/>
            <a:ext cx="8587781" cy="584775"/>
          </a:xfrm>
          <a:prstGeom prst="rect">
            <a:avLst/>
          </a:prstGeom>
          <a:noFill/>
        </p:spPr>
        <p:txBody>
          <a:bodyPr wrap="square" rtlCol="0">
            <a:spAutoFit/>
          </a:bodyPr>
          <a:lstStyle/>
          <a:p>
            <a:r>
              <a:rPr lang="de-DE" sz="1600" dirty="0">
                <a:latin typeface="Arial" panose="020B0604020202020204" pitchFamily="34" charset="0"/>
                <a:cs typeface="Arial" panose="020B0604020202020204" pitchFamily="34" charset="0"/>
              </a:rPr>
              <a:t>Ausbildungsordnung – Kaufleute für Büromanagement</a:t>
            </a:r>
          </a:p>
          <a:p>
            <a:r>
              <a:rPr lang="de-DE" sz="1600" dirty="0">
                <a:latin typeface="Arial" panose="020B0604020202020204" pitchFamily="34" charset="0"/>
                <a:cs typeface="Arial" panose="020B0604020202020204" pitchFamily="34" charset="0"/>
              </a:rPr>
              <a:t>https://www.gesetze-im-internet.de/b_romkfausbv_2025/BJNR03E0A0025.html</a:t>
            </a:r>
          </a:p>
        </p:txBody>
      </p:sp>
      <p:sp>
        <p:nvSpPr>
          <p:cNvPr id="5" name="Textfeld 4">
            <a:extLst>
              <a:ext uri="{FF2B5EF4-FFF2-40B4-BE49-F238E27FC236}">
                <a16:creationId xmlns:a16="http://schemas.microsoft.com/office/drawing/2014/main" id="{7FBF2192-6187-2C4F-3626-57F638EB6FB1}"/>
              </a:ext>
            </a:extLst>
          </p:cNvPr>
          <p:cNvSpPr txBox="1"/>
          <p:nvPr/>
        </p:nvSpPr>
        <p:spPr>
          <a:xfrm>
            <a:off x="1137063" y="4225019"/>
            <a:ext cx="9806241" cy="830997"/>
          </a:xfrm>
          <a:prstGeom prst="rect">
            <a:avLst/>
          </a:prstGeom>
          <a:noFill/>
        </p:spPr>
        <p:txBody>
          <a:bodyPr wrap="square" rtlCol="0">
            <a:spAutoFit/>
          </a:bodyPr>
          <a:lstStyle/>
          <a:p>
            <a:r>
              <a:rPr lang="de-DE" sz="1600" dirty="0">
                <a:latin typeface="Arial" panose="020B0604020202020204" pitchFamily="34" charset="0"/>
                <a:cs typeface="Arial" panose="020B0604020202020204" pitchFamily="34" charset="0"/>
              </a:rPr>
              <a:t>Rahmenlehrplan Schule Büromanagement</a:t>
            </a:r>
          </a:p>
          <a:p>
            <a:r>
              <a:rPr lang="de-DE" sz="1600" dirty="0">
                <a:latin typeface="Arial" panose="020B0604020202020204" pitchFamily="34" charset="0"/>
                <a:cs typeface="Arial" panose="020B0604020202020204" pitchFamily="34" charset="0"/>
              </a:rPr>
              <a:t>https://www.kmk.org/fileadmin/Dateien/pdf/Bildung/BeruflicheBildung/rlp/Kaufleute_Bueromanagement_13-09-27_idFv_25-03-20-mitEL.pdf</a:t>
            </a:r>
          </a:p>
        </p:txBody>
      </p:sp>
    </p:spTree>
    <p:extLst>
      <p:ext uri="{BB962C8B-B14F-4D97-AF65-F5344CB8AC3E}">
        <p14:creationId xmlns:p14="http://schemas.microsoft.com/office/powerpoint/2010/main" val="33502952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5C8E0-D829-F3A3-DC72-4F448A622FC0}"/>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08F87EB-38E2-7248-C05A-EEF6B834EA4C}"/>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vorbereiten</a:t>
            </a:r>
          </a:p>
        </p:txBody>
      </p:sp>
      <p:sp>
        <p:nvSpPr>
          <p:cNvPr id="2" name="Textfeld 1">
            <a:extLst>
              <a:ext uri="{FF2B5EF4-FFF2-40B4-BE49-F238E27FC236}">
                <a16:creationId xmlns:a16="http://schemas.microsoft.com/office/drawing/2014/main" id="{0DACB5C1-191E-25EA-0369-EF9B146A79AC}"/>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Betrieblicher Ausbildungsplan</a:t>
            </a:r>
          </a:p>
        </p:txBody>
      </p:sp>
      <p:sp>
        <p:nvSpPr>
          <p:cNvPr id="3" name="Foliennummernplatzhalter 4">
            <a:extLst>
              <a:ext uri="{FF2B5EF4-FFF2-40B4-BE49-F238E27FC236}">
                <a16:creationId xmlns:a16="http://schemas.microsoft.com/office/drawing/2014/main" id="{C013C9AA-87C1-710B-80C0-98B07F0CCD6A}"/>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23</a:t>
            </a:fld>
            <a:endParaRPr lang="de-DE" dirty="0"/>
          </a:p>
        </p:txBody>
      </p:sp>
      <p:graphicFrame>
        <p:nvGraphicFramePr>
          <p:cNvPr id="6" name="Tabelle 5">
            <a:extLst>
              <a:ext uri="{FF2B5EF4-FFF2-40B4-BE49-F238E27FC236}">
                <a16:creationId xmlns:a16="http://schemas.microsoft.com/office/drawing/2014/main" id="{3A1E0520-D89A-64A6-0A8A-4D44278E8ADD}"/>
              </a:ext>
            </a:extLst>
          </p:cNvPr>
          <p:cNvGraphicFramePr>
            <a:graphicFrameLocks noGrp="1"/>
          </p:cNvGraphicFramePr>
          <p:nvPr/>
        </p:nvGraphicFramePr>
        <p:xfrm>
          <a:off x="523381" y="2204352"/>
          <a:ext cx="10154143" cy="1344151"/>
        </p:xfrm>
        <a:graphic>
          <a:graphicData uri="http://schemas.openxmlformats.org/drawingml/2006/table">
            <a:tbl>
              <a:tblPr firstRow="1" bandRow="1">
                <a:tableStyleId>{5C22544A-7EE6-4342-B048-85BDC9FD1C3A}</a:tableStyleId>
              </a:tblPr>
              <a:tblGrid>
                <a:gridCol w="3479074">
                  <a:extLst>
                    <a:ext uri="{9D8B030D-6E8A-4147-A177-3AD203B41FA5}">
                      <a16:colId xmlns:a16="http://schemas.microsoft.com/office/drawing/2014/main" val="4272386480"/>
                    </a:ext>
                  </a:extLst>
                </a:gridCol>
                <a:gridCol w="1295883">
                  <a:extLst>
                    <a:ext uri="{9D8B030D-6E8A-4147-A177-3AD203B41FA5}">
                      <a16:colId xmlns:a16="http://schemas.microsoft.com/office/drawing/2014/main" val="983879564"/>
                    </a:ext>
                  </a:extLst>
                </a:gridCol>
                <a:gridCol w="1645953">
                  <a:extLst>
                    <a:ext uri="{9D8B030D-6E8A-4147-A177-3AD203B41FA5}">
                      <a16:colId xmlns:a16="http://schemas.microsoft.com/office/drawing/2014/main" val="4263705875"/>
                    </a:ext>
                  </a:extLst>
                </a:gridCol>
                <a:gridCol w="1702404">
                  <a:extLst>
                    <a:ext uri="{9D8B030D-6E8A-4147-A177-3AD203B41FA5}">
                      <a16:colId xmlns:a16="http://schemas.microsoft.com/office/drawing/2014/main" val="1109879138"/>
                    </a:ext>
                  </a:extLst>
                </a:gridCol>
                <a:gridCol w="2030829">
                  <a:extLst>
                    <a:ext uri="{9D8B030D-6E8A-4147-A177-3AD203B41FA5}">
                      <a16:colId xmlns:a16="http://schemas.microsoft.com/office/drawing/2014/main" val="3694886396"/>
                    </a:ext>
                  </a:extLst>
                </a:gridCol>
              </a:tblGrid>
              <a:tr h="352241">
                <a:tc>
                  <a:txBody>
                    <a:bodyPr/>
                    <a:lstStyle/>
                    <a:p>
                      <a:r>
                        <a:rPr lang="de-DE" sz="1600" dirty="0">
                          <a:latin typeface="Arial" panose="020B0604020202020204" pitchFamily="34" charset="0"/>
                          <a:cs typeface="Arial" panose="020B0604020202020204" pitchFamily="34" charset="0"/>
                        </a:rPr>
                        <a:t>Thema</a:t>
                      </a:r>
                    </a:p>
                  </a:txBody>
                  <a:tcPr/>
                </a:tc>
                <a:tc>
                  <a:txBody>
                    <a:bodyPr/>
                    <a:lstStyle/>
                    <a:p>
                      <a:r>
                        <a:rPr lang="de-DE" sz="1600" dirty="0">
                          <a:latin typeface="Arial" panose="020B0604020202020204" pitchFamily="34" charset="0"/>
                          <a:cs typeface="Arial" panose="020B0604020202020204" pitchFamily="34" charset="0"/>
                        </a:rPr>
                        <a:t>Von</a:t>
                      </a:r>
                    </a:p>
                  </a:txBody>
                  <a:tcPr/>
                </a:tc>
                <a:tc>
                  <a:txBody>
                    <a:bodyPr/>
                    <a:lstStyle/>
                    <a:p>
                      <a:r>
                        <a:rPr lang="de-DE" sz="1600" dirty="0">
                          <a:latin typeface="Arial" panose="020B0604020202020204" pitchFamily="34" charset="0"/>
                          <a:cs typeface="Arial" panose="020B0604020202020204" pitchFamily="34" charset="0"/>
                        </a:rPr>
                        <a:t>bis</a:t>
                      </a:r>
                    </a:p>
                  </a:txBody>
                  <a:tcPr/>
                </a:tc>
                <a:tc>
                  <a:txBody>
                    <a:bodyPr/>
                    <a:lstStyle/>
                    <a:p>
                      <a:r>
                        <a:rPr lang="de-DE" sz="1600" dirty="0">
                          <a:latin typeface="Arial" panose="020B0604020202020204" pitchFamily="34" charset="0"/>
                          <a:cs typeface="Arial" panose="020B0604020202020204" pitchFamily="34" charset="0"/>
                        </a:rPr>
                        <a:t>wer</a:t>
                      </a:r>
                    </a:p>
                  </a:txBody>
                  <a:tcPr/>
                </a:tc>
                <a:tc>
                  <a:txBody>
                    <a:bodyPr/>
                    <a:lstStyle/>
                    <a:p>
                      <a:r>
                        <a:rPr lang="de-DE" sz="1600" dirty="0">
                          <a:latin typeface="Arial" panose="020B0604020202020204" pitchFamily="34" charset="0"/>
                          <a:cs typeface="Arial" panose="020B0604020202020204" pitchFamily="34" charset="0"/>
                        </a:rPr>
                        <a:t>wo</a:t>
                      </a:r>
                    </a:p>
                  </a:txBody>
                  <a:tcPr/>
                </a:tc>
                <a:extLst>
                  <a:ext uri="{0D108BD9-81ED-4DB2-BD59-A6C34878D82A}">
                    <a16:rowId xmlns:a16="http://schemas.microsoft.com/office/drawing/2014/main" val="3687476291"/>
                  </a:ext>
                </a:extLst>
              </a:tr>
              <a:tr h="495955">
                <a:tc>
                  <a:txBody>
                    <a:bodyPr/>
                    <a:lstStyle/>
                    <a:p>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03140732"/>
                  </a:ext>
                </a:extLst>
              </a:tr>
              <a:tr h="495955">
                <a:tc>
                  <a:txBody>
                    <a:bodyPr/>
                    <a:lstStyle/>
                    <a:p>
                      <a:endParaRPr lang="de-DE" sz="1600">
                        <a:latin typeface="Arial" panose="020B0604020202020204" pitchFamily="34" charset="0"/>
                        <a:cs typeface="Arial" panose="020B0604020202020204" pitchFamily="34" charset="0"/>
                      </a:endParaRPr>
                    </a:p>
                  </a:txBody>
                  <a:tcPr/>
                </a:tc>
                <a:tc>
                  <a:txBody>
                    <a:bodyPr/>
                    <a:lstStyle/>
                    <a:p>
                      <a:endParaRPr lang="de-DE" sz="1600">
                        <a:latin typeface="Arial" panose="020B0604020202020204" pitchFamily="34" charset="0"/>
                        <a:cs typeface="Arial" panose="020B0604020202020204" pitchFamily="34" charset="0"/>
                      </a:endParaRPr>
                    </a:p>
                  </a:txBody>
                  <a:tcPr/>
                </a:tc>
                <a:tc>
                  <a:txBody>
                    <a:bodyPr/>
                    <a:lstStyle/>
                    <a:p>
                      <a:endParaRPr lang="de-DE" sz="1600">
                        <a:latin typeface="Arial" panose="020B0604020202020204" pitchFamily="34" charset="0"/>
                        <a:cs typeface="Arial" panose="020B0604020202020204" pitchFamily="34" charset="0"/>
                      </a:endParaRPr>
                    </a:p>
                  </a:txBody>
                  <a:tcPr/>
                </a:tc>
                <a:tc>
                  <a:txBody>
                    <a:bodyPr/>
                    <a:lstStyle/>
                    <a:p>
                      <a:endParaRPr lang="de-DE" sz="1600">
                        <a:latin typeface="Arial" panose="020B0604020202020204" pitchFamily="34" charset="0"/>
                        <a:cs typeface="Arial" panose="020B0604020202020204" pitchFamily="34" charset="0"/>
                      </a:endParaRPr>
                    </a:p>
                  </a:txBody>
                  <a:tcPr/>
                </a:tc>
                <a:tc>
                  <a:txBody>
                    <a:bodyPr/>
                    <a:lstStyle/>
                    <a:p>
                      <a:endParaRPr lang="de-DE"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16622563"/>
                  </a:ext>
                </a:extLst>
              </a:tr>
            </a:tbl>
          </a:graphicData>
        </a:graphic>
      </p:graphicFrame>
      <p:sp>
        <p:nvSpPr>
          <p:cNvPr id="7" name="Textfeld 6">
            <a:extLst>
              <a:ext uri="{FF2B5EF4-FFF2-40B4-BE49-F238E27FC236}">
                <a16:creationId xmlns:a16="http://schemas.microsoft.com/office/drawing/2014/main" id="{D9C7C345-87CB-BA2B-5514-DC64E0055C86}"/>
              </a:ext>
            </a:extLst>
          </p:cNvPr>
          <p:cNvSpPr txBox="1"/>
          <p:nvPr/>
        </p:nvSpPr>
        <p:spPr>
          <a:xfrm>
            <a:off x="4041058" y="4222955"/>
            <a:ext cx="4305281" cy="369332"/>
          </a:xfrm>
          <a:prstGeom prst="rect">
            <a:avLst/>
          </a:prstGeom>
          <a:noFill/>
        </p:spPr>
        <p:txBody>
          <a:bodyPr wrap="none" rtlCol="0">
            <a:spAutoFit/>
          </a:bodyPr>
          <a:lstStyle/>
          <a:p>
            <a:r>
              <a:rPr lang="de-DE" strike="sngStrike" dirty="0"/>
              <a:t>abteilungsorientiert</a:t>
            </a:r>
            <a:r>
              <a:rPr lang="de-DE" dirty="0"/>
              <a:t> vs. </a:t>
            </a:r>
            <a:r>
              <a:rPr lang="de-DE" b="1" dirty="0"/>
              <a:t>prozessorientiert</a:t>
            </a:r>
          </a:p>
        </p:txBody>
      </p:sp>
    </p:spTree>
    <p:extLst>
      <p:ext uri="{BB962C8B-B14F-4D97-AF65-F5344CB8AC3E}">
        <p14:creationId xmlns:p14="http://schemas.microsoft.com/office/powerpoint/2010/main" val="3010808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4B45B-E090-7C9C-7193-7744487A04A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9AD48927-E978-950B-AE8F-8A9895C6CA9C}"/>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vorbereiten</a:t>
            </a:r>
          </a:p>
        </p:txBody>
      </p:sp>
      <p:sp>
        <p:nvSpPr>
          <p:cNvPr id="2" name="Textfeld 1">
            <a:extLst>
              <a:ext uri="{FF2B5EF4-FFF2-40B4-BE49-F238E27FC236}">
                <a16:creationId xmlns:a16="http://schemas.microsoft.com/office/drawing/2014/main" id="{F7086679-B7AB-A3B0-EFCA-03582B061A8A}"/>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Betrieblicher Ausbildungsplan</a:t>
            </a:r>
          </a:p>
        </p:txBody>
      </p:sp>
      <p:sp>
        <p:nvSpPr>
          <p:cNvPr id="3" name="Foliennummernplatzhalter 4">
            <a:extLst>
              <a:ext uri="{FF2B5EF4-FFF2-40B4-BE49-F238E27FC236}">
                <a16:creationId xmlns:a16="http://schemas.microsoft.com/office/drawing/2014/main" id="{488FA361-2E9C-02B7-052E-A55433DA208A}"/>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24</a:t>
            </a:fld>
            <a:endParaRPr lang="de-DE" dirty="0"/>
          </a:p>
        </p:txBody>
      </p:sp>
      <p:sp>
        <p:nvSpPr>
          <p:cNvPr id="5" name="Textfeld 4">
            <a:extLst>
              <a:ext uri="{FF2B5EF4-FFF2-40B4-BE49-F238E27FC236}">
                <a16:creationId xmlns:a16="http://schemas.microsoft.com/office/drawing/2014/main" id="{8879F4C8-7C9D-0982-D5B7-C764984A3FE2}"/>
              </a:ext>
            </a:extLst>
          </p:cNvPr>
          <p:cNvSpPr txBox="1"/>
          <p:nvPr/>
        </p:nvSpPr>
        <p:spPr>
          <a:xfrm>
            <a:off x="1137063" y="1878063"/>
            <a:ext cx="9653587" cy="738664"/>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„Grundlage meines betrieblichen Ausbildungsplans ist die Ausbildungsordnung in Verbindung mit dem schulischen Rahmenlehrplan. Die zeitliche Gliederung habe ich so aufgebaut, dass der Auszubildende zunächst ein Gesamtverständnis für betriebliche Wertschöpfungsprozesse entwickelt.</a:t>
            </a:r>
          </a:p>
        </p:txBody>
      </p:sp>
      <p:sp>
        <p:nvSpPr>
          <p:cNvPr id="10" name="Textfeld 9">
            <a:extLst>
              <a:ext uri="{FF2B5EF4-FFF2-40B4-BE49-F238E27FC236}">
                <a16:creationId xmlns:a16="http://schemas.microsoft.com/office/drawing/2014/main" id="{FE0DA51B-FA11-FD66-D49C-2F6A8599A936}"/>
              </a:ext>
            </a:extLst>
          </p:cNvPr>
          <p:cNvSpPr txBox="1"/>
          <p:nvPr/>
        </p:nvSpPr>
        <p:spPr>
          <a:xfrm>
            <a:off x="1167191" y="2756344"/>
            <a:ext cx="9077325" cy="738664"/>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Die Ausbildung beginnt im Wareneingang und Lager. Dort lernt der Auszubildende Materialflüsse, Prüfprozesse sowie logistische Grundstrukturen kennen. Dieses Prozessverständnis ist Voraussetzung, um nachgelagerte Beschaffungs- und Dispositionsentscheidungen nachvollziehen zu können.</a:t>
            </a:r>
          </a:p>
        </p:txBody>
      </p:sp>
      <p:sp>
        <p:nvSpPr>
          <p:cNvPr id="12" name="Textfeld 11">
            <a:extLst>
              <a:ext uri="{FF2B5EF4-FFF2-40B4-BE49-F238E27FC236}">
                <a16:creationId xmlns:a16="http://schemas.microsoft.com/office/drawing/2014/main" id="{3263D416-E161-7A4D-BFEB-E109E83FBB49}"/>
              </a:ext>
            </a:extLst>
          </p:cNvPr>
          <p:cNvSpPr txBox="1"/>
          <p:nvPr/>
        </p:nvSpPr>
        <p:spPr>
          <a:xfrm>
            <a:off x="1167190" y="3634625"/>
            <a:ext cx="9419847" cy="738664"/>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Anschließend erfolgt der Einsatz im Einkauf. Auf Basis der zuvor kennengelernten Lager- und Bedarfsstrukturen kann der Auszubildende nun Angebotsvergleiche, Bestellabwicklungen und Lieferantenkommunikation praxisbezogen einordnen</a:t>
            </a:r>
          </a:p>
        </p:txBody>
      </p:sp>
      <p:sp>
        <p:nvSpPr>
          <p:cNvPr id="14" name="Textfeld 13">
            <a:extLst>
              <a:ext uri="{FF2B5EF4-FFF2-40B4-BE49-F238E27FC236}">
                <a16:creationId xmlns:a16="http://schemas.microsoft.com/office/drawing/2014/main" id="{95C6E5C2-7567-7416-E12B-DB8A7E4B5716}"/>
              </a:ext>
            </a:extLst>
          </p:cNvPr>
          <p:cNvSpPr txBox="1"/>
          <p:nvPr/>
        </p:nvSpPr>
        <p:spPr>
          <a:xfrm>
            <a:off x="4291013" y="4576387"/>
            <a:ext cx="4171950" cy="307777"/>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Begründung + Prozesslogik + Lernprogression.</a:t>
            </a:r>
          </a:p>
        </p:txBody>
      </p:sp>
    </p:spTree>
    <p:extLst>
      <p:ext uri="{BB962C8B-B14F-4D97-AF65-F5344CB8AC3E}">
        <p14:creationId xmlns:p14="http://schemas.microsoft.com/office/powerpoint/2010/main" val="2405968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4B45B-E090-7C9C-7193-7744487A04A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9AD48927-E978-950B-AE8F-8A9895C6CA9C}"/>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vorbereiten</a:t>
            </a:r>
          </a:p>
        </p:txBody>
      </p:sp>
      <p:sp>
        <p:nvSpPr>
          <p:cNvPr id="2" name="Textfeld 1">
            <a:extLst>
              <a:ext uri="{FF2B5EF4-FFF2-40B4-BE49-F238E27FC236}">
                <a16:creationId xmlns:a16="http://schemas.microsoft.com/office/drawing/2014/main" id="{F7086679-B7AB-A3B0-EFCA-03582B061A8A}"/>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Betrieblicher Ausbildungsplan</a:t>
            </a:r>
          </a:p>
        </p:txBody>
      </p:sp>
      <p:sp>
        <p:nvSpPr>
          <p:cNvPr id="3" name="Foliennummernplatzhalter 4">
            <a:extLst>
              <a:ext uri="{FF2B5EF4-FFF2-40B4-BE49-F238E27FC236}">
                <a16:creationId xmlns:a16="http://schemas.microsoft.com/office/drawing/2014/main" id="{488FA361-2E9C-02B7-052E-A55433DA208A}"/>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25</a:t>
            </a:fld>
            <a:endParaRPr lang="de-DE" dirty="0"/>
          </a:p>
        </p:txBody>
      </p:sp>
      <p:sp>
        <p:nvSpPr>
          <p:cNvPr id="5" name="Textfeld 4">
            <a:extLst>
              <a:ext uri="{FF2B5EF4-FFF2-40B4-BE49-F238E27FC236}">
                <a16:creationId xmlns:a16="http://schemas.microsoft.com/office/drawing/2014/main" id="{8879F4C8-7C9D-0982-D5B7-C764984A3FE2}"/>
              </a:ext>
            </a:extLst>
          </p:cNvPr>
          <p:cNvSpPr txBox="1"/>
          <p:nvPr/>
        </p:nvSpPr>
        <p:spPr>
          <a:xfrm>
            <a:off x="1137063" y="1878063"/>
            <a:ext cx="9653587" cy="738664"/>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„Grundlage meines betrieblichen Ausbildungsplans ist die Ausbildungsordnung in Verbindung mit dem schulischen Rahmenlehrplan. Die zeitliche Gliederung habe ich so aufgebaut, dass der Auszubildende zunächst ein Gesamtverständnis für betriebliche Wertschöpfungsprozesse entwickelt.</a:t>
            </a:r>
          </a:p>
        </p:txBody>
      </p:sp>
      <p:sp>
        <p:nvSpPr>
          <p:cNvPr id="10" name="Textfeld 9">
            <a:extLst>
              <a:ext uri="{FF2B5EF4-FFF2-40B4-BE49-F238E27FC236}">
                <a16:creationId xmlns:a16="http://schemas.microsoft.com/office/drawing/2014/main" id="{FE0DA51B-FA11-FD66-D49C-2F6A8599A936}"/>
              </a:ext>
            </a:extLst>
          </p:cNvPr>
          <p:cNvSpPr txBox="1"/>
          <p:nvPr/>
        </p:nvSpPr>
        <p:spPr>
          <a:xfrm>
            <a:off x="1167191" y="2756344"/>
            <a:ext cx="9077325" cy="738664"/>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Die Ausbildung beginnt im Wareneingang und Lager. Dort lernt der Auszubildende Materialflüsse, Prüfprozesse sowie logistische Grundstrukturen kennen. Dieses Prozessverständnis ist Voraussetzung, um nachgelagerte Beschaffungs- und Dispositionsentscheidungen nachvollziehen zu können.</a:t>
            </a:r>
          </a:p>
        </p:txBody>
      </p:sp>
      <p:sp>
        <p:nvSpPr>
          <p:cNvPr id="12" name="Textfeld 11">
            <a:extLst>
              <a:ext uri="{FF2B5EF4-FFF2-40B4-BE49-F238E27FC236}">
                <a16:creationId xmlns:a16="http://schemas.microsoft.com/office/drawing/2014/main" id="{3263D416-E161-7A4D-BFEB-E109E83FBB49}"/>
              </a:ext>
            </a:extLst>
          </p:cNvPr>
          <p:cNvSpPr txBox="1"/>
          <p:nvPr/>
        </p:nvSpPr>
        <p:spPr>
          <a:xfrm>
            <a:off x="1167190" y="3634625"/>
            <a:ext cx="9419847" cy="738664"/>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Anschließend erfolgt der Einsatz im Einkauf. Auf Basis der zuvor kennengelernten Lager- und Bedarfsstrukturen kann der Auszubildende nun Angebotsvergleiche, Bestellabwicklungen und Lieferantenkommunikation praxisbezogen einordnen</a:t>
            </a:r>
          </a:p>
        </p:txBody>
      </p:sp>
      <p:sp>
        <p:nvSpPr>
          <p:cNvPr id="14" name="Textfeld 13">
            <a:extLst>
              <a:ext uri="{FF2B5EF4-FFF2-40B4-BE49-F238E27FC236}">
                <a16:creationId xmlns:a16="http://schemas.microsoft.com/office/drawing/2014/main" id="{95C6E5C2-7567-7416-E12B-DB8A7E4B5716}"/>
              </a:ext>
            </a:extLst>
          </p:cNvPr>
          <p:cNvSpPr txBox="1"/>
          <p:nvPr/>
        </p:nvSpPr>
        <p:spPr>
          <a:xfrm>
            <a:off x="4291013" y="4576387"/>
            <a:ext cx="4171950" cy="307777"/>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Begründung + Prozesslogik + Lernprogression.</a:t>
            </a:r>
          </a:p>
        </p:txBody>
      </p:sp>
    </p:spTree>
    <p:extLst>
      <p:ext uri="{BB962C8B-B14F-4D97-AF65-F5344CB8AC3E}">
        <p14:creationId xmlns:p14="http://schemas.microsoft.com/office/powerpoint/2010/main" val="2642688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51582-5A51-7437-7042-5A7193A76245}"/>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5D7AEC9C-7248-3F14-68A1-36FAE5BF605B}"/>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Auszubildende finden</a:t>
            </a:r>
          </a:p>
        </p:txBody>
      </p:sp>
      <p:sp>
        <p:nvSpPr>
          <p:cNvPr id="2" name="Textfeld 1">
            <a:extLst>
              <a:ext uri="{FF2B5EF4-FFF2-40B4-BE49-F238E27FC236}">
                <a16:creationId xmlns:a16="http://schemas.microsoft.com/office/drawing/2014/main" id="{480A6016-46DD-5B22-3CCA-17FAF758E432}"/>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97D9035F-23B6-3B2E-B0D2-A0808263F973}"/>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26</a:t>
            </a:fld>
            <a:endParaRPr lang="de-DE" dirty="0"/>
          </a:p>
        </p:txBody>
      </p:sp>
      <p:sp>
        <p:nvSpPr>
          <p:cNvPr id="6" name="Textfeld 5">
            <a:extLst>
              <a:ext uri="{FF2B5EF4-FFF2-40B4-BE49-F238E27FC236}">
                <a16:creationId xmlns:a16="http://schemas.microsoft.com/office/drawing/2014/main" id="{8BC79EFF-B951-FB78-60A0-73B68AB71A6A}"/>
              </a:ext>
            </a:extLst>
          </p:cNvPr>
          <p:cNvSpPr txBox="1"/>
          <p:nvPr/>
        </p:nvSpPr>
        <p:spPr>
          <a:xfrm>
            <a:off x="1662112" y="1999565"/>
            <a:ext cx="6748464" cy="2308324"/>
          </a:xfrm>
          <a:prstGeom prst="rect">
            <a:avLst/>
          </a:prstGeom>
          <a:noFill/>
        </p:spPr>
        <p:txBody>
          <a:bodyPr wrap="square">
            <a:spAutoFit/>
          </a:bodyPr>
          <a:lstStyle/>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Quantitativer Bedarf (Nachwuchs, Altersstruktur, Fluktuation)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Qualitativer Bedarf (welche Berufe / Fachrichtungen)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Zeitpunkt des Bedarfs (Einstellungsjahr)</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Begründung (AEVO-typisch):</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Fachkräftesicherung</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Demografischer Wandel</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Wissenstransfer im Betrieb</a:t>
            </a:r>
          </a:p>
        </p:txBody>
      </p:sp>
    </p:spTree>
    <p:extLst>
      <p:ext uri="{BB962C8B-B14F-4D97-AF65-F5344CB8AC3E}">
        <p14:creationId xmlns:p14="http://schemas.microsoft.com/office/powerpoint/2010/main" val="4003135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BAADB-85DF-B65F-B78A-2E600F992FB5}"/>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01DE2729-9584-C4C4-A8FF-E536D68EAC84}"/>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Auszubildende finden</a:t>
            </a:r>
          </a:p>
        </p:txBody>
      </p:sp>
      <p:sp>
        <p:nvSpPr>
          <p:cNvPr id="2" name="Textfeld 1">
            <a:extLst>
              <a:ext uri="{FF2B5EF4-FFF2-40B4-BE49-F238E27FC236}">
                <a16:creationId xmlns:a16="http://schemas.microsoft.com/office/drawing/2014/main" id="{F0C13964-88DC-8195-8414-ED12C8E671AF}"/>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5E1EF0D4-1E94-DF42-93A0-BD3573EBC670}"/>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27</a:t>
            </a:fld>
            <a:endParaRPr lang="de-DE" dirty="0"/>
          </a:p>
        </p:txBody>
      </p:sp>
      <p:sp>
        <p:nvSpPr>
          <p:cNvPr id="5" name="Textfeld 4">
            <a:extLst>
              <a:ext uri="{FF2B5EF4-FFF2-40B4-BE49-F238E27FC236}">
                <a16:creationId xmlns:a16="http://schemas.microsoft.com/office/drawing/2014/main" id="{96636928-9B5C-2706-9BD5-C2509956B725}"/>
              </a:ext>
            </a:extLst>
          </p:cNvPr>
          <p:cNvSpPr txBox="1"/>
          <p:nvPr/>
        </p:nvSpPr>
        <p:spPr>
          <a:xfrm>
            <a:off x="1137063" y="2124285"/>
            <a:ext cx="6096000" cy="954107"/>
          </a:xfrm>
          <a:prstGeom prst="rect">
            <a:avLst/>
          </a:prstGeom>
          <a:noFill/>
        </p:spPr>
        <p:txBody>
          <a:bodyPr wrap="square">
            <a:spAutoFit/>
          </a:bodyPr>
          <a:lstStyle/>
          <a:p>
            <a:pPr marL="342900" indent="-342900">
              <a:buAutoNum type="arabicPeriod"/>
            </a:pPr>
            <a:r>
              <a:rPr lang="de-DE" sz="1400" dirty="0">
                <a:solidFill>
                  <a:srgbClr val="FF0000"/>
                </a:solidFill>
                <a:latin typeface="Arial" panose="020B0604020202020204" pitchFamily="34" charset="0"/>
                <a:cs typeface="Arial" panose="020B0604020202020204" pitchFamily="34" charset="0"/>
              </a:rPr>
              <a:t>Klassische Kanäle</a:t>
            </a:r>
          </a:p>
          <a:p>
            <a:pPr marL="285750" indent="-285750">
              <a:buFont typeface="Arial" panose="020B0604020202020204" pitchFamily="34" charset="0"/>
              <a:buChar char="•"/>
            </a:pPr>
            <a:r>
              <a:rPr lang="de-DE" sz="1400" dirty="0">
                <a:solidFill>
                  <a:srgbClr val="FF0000"/>
                </a:solidFill>
                <a:latin typeface="Arial" panose="020B0604020202020204" pitchFamily="34" charset="0"/>
                <a:cs typeface="Arial" panose="020B0604020202020204" pitchFamily="34" charset="0"/>
              </a:rPr>
              <a:t>Karriereseite des Unternehmens</a:t>
            </a:r>
          </a:p>
          <a:p>
            <a:pPr marL="285750" indent="-285750">
              <a:buFont typeface="Arial" panose="020B0604020202020204" pitchFamily="34" charset="0"/>
              <a:buChar char="•"/>
            </a:pPr>
            <a:r>
              <a:rPr lang="de-DE" sz="1400" dirty="0">
                <a:solidFill>
                  <a:srgbClr val="FF0000"/>
                </a:solidFill>
                <a:latin typeface="Arial" panose="020B0604020202020204" pitchFamily="34" charset="0"/>
                <a:cs typeface="Arial" panose="020B0604020202020204" pitchFamily="34" charset="0"/>
              </a:rPr>
              <a:t>Jobbörsen (z. B. Ausbildung.de, StepStone, Indeed)</a:t>
            </a:r>
          </a:p>
          <a:p>
            <a:pPr marL="285750" indent="-285750">
              <a:buFont typeface="Arial" panose="020B0604020202020204" pitchFamily="34" charset="0"/>
              <a:buChar char="•"/>
            </a:pPr>
            <a:r>
              <a:rPr lang="de-DE" sz="1400" dirty="0">
                <a:solidFill>
                  <a:srgbClr val="FF0000"/>
                </a:solidFill>
                <a:latin typeface="Arial" panose="020B0604020202020204" pitchFamily="34" charset="0"/>
                <a:cs typeface="Arial" panose="020B0604020202020204" pitchFamily="34" charset="0"/>
              </a:rPr>
              <a:t>Agentur für Arbeit / Jobcenter IHK / HWK Lehrstellenbörsen</a:t>
            </a:r>
          </a:p>
        </p:txBody>
      </p:sp>
      <p:sp>
        <p:nvSpPr>
          <p:cNvPr id="9" name="Textfeld 8">
            <a:extLst>
              <a:ext uri="{FF2B5EF4-FFF2-40B4-BE49-F238E27FC236}">
                <a16:creationId xmlns:a16="http://schemas.microsoft.com/office/drawing/2014/main" id="{3EF10636-1FD6-B05B-E550-846F1DF6FA4B}"/>
              </a:ext>
            </a:extLst>
          </p:cNvPr>
          <p:cNvSpPr txBox="1"/>
          <p:nvPr/>
        </p:nvSpPr>
        <p:spPr>
          <a:xfrm>
            <a:off x="1137063" y="3579584"/>
            <a:ext cx="4185063" cy="1600438"/>
          </a:xfrm>
          <a:prstGeom prst="rect">
            <a:avLst/>
          </a:prstGeom>
          <a:noFill/>
        </p:spPr>
        <p:txBody>
          <a:bodyPr wrap="square">
            <a:spAutoFit/>
          </a:bodyPr>
          <a:lstStyle/>
          <a:p>
            <a:r>
              <a:rPr lang="de-DE" sz="1400" dirty="0">
                <a:solidFill>
                  <a:srgbClr val="92D050"/>
                </a:solidFill>
                <a:latin typeface="Arial" panose="020B0604020202020204" pitchFamily="34" charset="0"/>
                <a:cs typeface="Arial" panose="020B0604020202020204" pitchFamily="34" charset="0"/>
              </a:rPr>
              <a:t>2. Schulnahe Kanäle (sehr wichtig!)</a:t>
            </a:r>
          </a:p>
          <a:p>
            <a:pPr marL="285750" indent="-285750">
              <a:buFont typeface="Arial" panose="020B0604020202020204" pitchFamily="34" charset="0"/>
              <a:buChar char="•"/>
            </a:pPr>
            <a:r>
              <a:rPr lang="de-DE" sz="1400" dirty="0">
                <a:solidFill>
                  <a:srgbClr val="92D050"/>
                </a:solidFill>
                <a:latin typeface="Arial" panose="020B0604020202020204" pitchFamily="34" charset="0"/>
                <a:cs typeface="Arial" panose="020B0604020202020204" pitchFamily="34" charset="0"/>
              </a:rPr>
              <a:t>Kooperationen mit Schulen</a:t>
            </a:r>
          </a:p>
          <a:p>
            <a:pPr marL="285750" indent="-285750">
              <a:buFont typeface="Arial" panose="020B0604020202020204" pitchFamily="34" charset="0"/>
              <a:buChar char="•"/>
            </a:pPr>
            <a:r>
              <a:rPr lang="de-DE" sz="1400" dirty="0">
                <a:solidFill>
                  <a:srgbClr val="92D050"/>
                </a:solidFill>
                <a:latin typeface="Arial" panose="020B0604020202020204" pitchFamily="34" charset="0"/>
                <a:cs typeface="Arial" panose="020B0604020202020204" pitchFamily="34" charset="0"/>
              </a:rPr>
              <a:t>Ausbildungsmessen / Berufsmessen</a:t>
            </a:r>
          </a:p>
          <a:p>
            <a:pPr marL="285750" indent="-285750">
              <a:buFont typeface="Arial" panose="020B0604020202020204" pitchFamily="34" charset="0"/>
              <a:buChar char="•"/>
            </a:pPr>
            <a:r>
              <a:rPr lang="de-DE" sz="1400" dirty="0">
                <a:solidFill>
                  <a:srgbClr val="92D050"/>
                </a:solidFill>
                <a:latin typeface="Arial" panose="020B0604020202020204" pitchFamily="34" charset="0"/>
                <a:cs typeface="Arial" panose="020B0604020202020204" pitchFamily="34" charset="0"/>
              </a:rPr>
              <a:t>Praktika / Schülerpraktika</a:t>
            </a:r>
          </a:p>
          <a:p>
            <a:pPr marL="285750" indent="-285750">
              <a:buFont typeface="Arial" panose="020B0604020202020204" pitchFamily="34" charset="0"/>
              <a:buChar char="•"/>
            </a:pPr>
            <a:r>
              <a:rPr lang="de-DE" sz="1400" dirty="0">
                <a:solidFill>
                  <a:srgbClr val="92D050"/>
                </a:solidFill>
                <a:latin typeface="Arial" panose="020B0604020202020204" pitchFamily="34" charset="0"/>
                <a:cs typeface="Arial" panose="020B0604020202020204" pitchFamily="34" charset="0"/>
              </a:rPr>
              <a:t>Bewerbertrainings / Schulbesuche</a:t>
            </a:r>
          </a:p>
          <a:p>
            <a:pPr marL="285750" indent="-285750">
              <a:buFont typeface="Arial" panose="020B0604020202020204" pitchFamily="34" charset="0"/>
              <a:buChar char="•"/>
            </a:pPr>
            <a:r>
              <a:rPr lang="de-DE" sz="1400" dirty="0">
                <a:solidFill>
                  <a:srgbClr val="92D050"/>
                </a:solidFill>
                <a:latin typeface="Arial" panose="020B0604020202020204" pitchFamily="34" charset="0"/>
                <a:cs typeface="Arial" panose="020B0604020202020204" pitchFamily="34" charset="0"/>
              </a:rPr>
              <a:t>Mitarbeiter werben Mitarbeiter</a:t>
            </a:r>
          </a:p>
          <a:p>
            <a:r>
              <a:rPr lang="de-DE" sz="1400" dirty="0">
                <a:solidFill>
                  <a:srgbClr val="92D050"/>
                </a:solidFill>
                <a:latin typeface="Arial" panose="020B0604020202020204" pitchFamily="34" charset="0"/>
                <a:cs typeface="Arial" panose="020B0604020202020204" pitchFamily="34" charset="0"/>
              </a:rPr>
              <a:t>👉 höchste Trefferquote bei Azubis</a:t>
            </a:r>
          </a:p>
        </p:txBody>
      </p:sp>
      <p:sp>
        <p:nvSpPr>
          <p:cNvPr id="11" name="Textfeld 10">
            <a:extLst>
              <a:ext uri="{FF2B5EF4-FFF2-40B4-BE49-F238E27FC236}">
                <a16:creationId xmlns:a16="http://schemas.microsoft.com/office/drawing/2014/main" id="{1A02F2FF-0DC4-EE25-6D0E-9EAB0C5D1CCA}"/>
              </a:ext>
            </a:extLst>
          </p:cNvPr>
          <p:cNvSpPr txBox="1"/>
          <p:nvPr/>
        </p:nvSpPr>
        <p:spPr>
          <a:xfrm>
            <a:off x="5973570" y="3624263"/>
            <a:ext cx="4943475" cy="1169551"/>
          </a:xfrm>
          <a:prstGeom prst="rect">
            <a:avLst/>
          </a:prstGeom>
          <a:noFill/>
        </p:spPr>
        <p:txBody>
          <a:bodyPr wrap="square">
            <a:spAutoFit/>
          </a:bodyPr>
          <a:lstStyle/>
          <a:p>
            <a:r>
              <a:rPr lang="de-DE" sz="1400" dirty="0">
                <a:solidFill>
                  <a:srgbClr val="00B050"/>
                </a:solidFill>
                <a:latin typeface="Arial" panose="020B0604020202020204" pitchFamily="34" charset="0"/>
                <a:cs typeface="Arial" panose="020B0604020202020204" pitchFamily="34" charset="0"/>
              </a:rPr>
              <a:t>3. Digitale &amp; </a:t>
            </a:r>
            <a:r>
              <a:rPr lang="de-DE" sz="1400" dirty="0" err="1">
                <a:solidFill>
                  <a:srgbClr val="00B050"/>
                </a:solidFill>
                <a:latin typeface="Arial" panose="020B0604020202020204" pitchFamily="34" charset="0"/>
                <a:cs typeface="Arial" panose="020B0604020202020204" pitchFamily="34" charset="0"/>
              </a:rPr>
              <a:t>Social</a:t>
            </a:r>
            <a:r>
              <a:rPr lang="de-DE" sz="1400" dirty="0">
                <a:solidFill>
                  <a:srgbClr val="00B050"/>
                </a:solidFill>
                <a:latin typeface="Arial" panose="020B0604020202020204" pitchFamily="34" charset="0"/>
                <a:cs typeface="Arial" panose="020B0604020202020204" pitchFamily="34" charset="0"/>
              </a:rPr>
              <a:t> Media</a:t>
            </a:r>
          </a:p>
          <a:p>
            <a:pPr marL="285750" indent="-285750">
              <a:buFont typeface="Arial" panose="020B0604020202020204" pitchFamily="34" charset="0"/>
              <a:buChar char="•"/>
            </a:pPr>
            <a:r>
              <a:rPr lang="de-DE" sz="1400" dirty="0">
                <a:solidFill>
                  <a:srgbClr val="00B050"/>
                </a:solidFill>
                <a:latin typeface="Arial" panose="020B0604020202020204" pitchFamily="34" charset="0"/>
                <a:cs typeface="Arial" panose="020B0604020202020204" pitchFamily="34" charset="0"/>
              </a:rPr>
              <a:t>Instagram / TikTok / Snapchat</a:t>
            </a:r>
          </a:p>
          <a:p>
            <a:pPr marL="285750" indent="-285750">
              <a:buFont typeface="Arial" panose="020B0604020202020204" pitchFamily="34" charset="0"/>
              <a:buChar char="•"/>
            </a:pPr>
            <a:r>
              <a:rPr lang="de-DE" sz="1400" dirty="0">
                <a:solidFill>
                  <a:srgbClr val="00B050"/>
                </a:solidFill>
                <a:latin typeface="Arial" panose="020B0604020202020204" pitchFamily="34" charset="0"/>
                <a:cs typeface="Arial" panose="020B0604020202020204" pitchFamily="34" charset="0"/>
              </a:rPr>
              <a:t>YouTube (Einblicke, Azubi-Vlogs)</a:t>
            </a:r>
          </a:p>
          <a:p>
            <a:pPr marL="285750" indent="-285750">
              <a:buFont typeface="Arial" panose="020B0604020202020204" pitchFamily="34" charset="0"/>
              <a:buChar char="•"/>
            </a:pPr>
            <a:r>
              <a:rPr lang="de-DE" sz="1400" dirty="0">
                <a:solidFill>
                  <a:srgbClr val="00B050"/>
                </a:solidFill>
                <a:latin typeface="Arial" panose="020B0604020202020204" pitchFamily="34" charset="0"/>
                <a:cs typeface="Arial" panose="020B0604020202020204" pitchFamily="34" charset="0"/>
              </a:rPr>
              <a:t>WhatsApp-Kontakt / Chatbewerbung</a:t>
            </a:r>
          </a:p>
          <a:p>
            <a:pPr marL="285750" indent="-285750">
              <a:buFont typeface="Arial" panose="020B0604020202020204" pitchFamily="34" charset="0"/>
              <a:buChar char="•"/>
            </a:pPr>
            <a:r>
              <a:rPr lang="de-DE" sz="1400" dirty="0">
                <a:solidFill>
                  <a:srgbClr val="00B050"/>
                </a:solidFill>
                <a:latin typeface="Arial" panose="020B0604020202020204" pitchFamily="34" charset="0"/>
                <a:cs typeface="Arial" panose="020B0604020202020204" pitchFamily="34" charset="0"/>
              </a:rPr>
              <a:t>Karrierenetzwerke (eingeschränkt relevant bei Azubis)</a:t>
            </a:r>
          </a:p>
        </p:txBody>
      </p:sp>
    </p:spTree>
    <p:extLst>
      <p:ext uri="{BB962C8B-B14F-4D97-AF65-F5344CB8AC3E}">
        <p14:creationId xmlns:p14="http://schemas.microsoft.com/office/powerpoint/2010/main" val="23694950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B4986-A411-DC7A-61BD-A4827F4B30D5}"/>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E98B0B73-51D7-FF91-5EB4-19348F2BA614}"/>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Auszubildende finden</a:t>
            </a:r>
          </a:p>
        </p:txBody>
      </p:sp>
      <p:sp>
        <p:nvSpPr>
          <p:cNvPr id="2" name="Textfeld 1">
            <a:extLst>
              <a:ext uri="{FF2B5EF4-FFF2-40B4-BE49-F238E27FC236}">
                <a16:creationId xmlns:a16="http://schemas.microsoft.com/office/drawing/2014/main" id="{DD0D4346-93B7-3E4A-8CB7-36FCB1DBD7D1}"/>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80165EC8-8D41-8B9E-6DB0-EC538D06C7BF}"/>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28</a:t>
            </a:fld>
            <a:endParaRPr lang="de-DE" dirty="0"/>
          </a:p>
        </p:txBody>
      </p:sp>
      <p:sp>
        <p:nvSpPr>
          <p:cNvPr id="6" name="Textfeld 5">
            <a:extLst>
              <a:ext uri="{FF2B5EF4-FFF2-40B4-BE49-F238E27FC236}">
                <a16:creationId xmlns:a16="http://schemas.microsoft.com/office/drawing/2014/main" id="{FF0CE41A-0D0B-CBD0-5286-24933C72C1CC}"/>
              </a:ext>
            </a:extLst>
          </p:cNvPr>
          <p:cNvSpPr txBox="1"/>
          <p:nvPr/>
        </p:nvSpPr>
        <p:spPr>
          <a:xfrm>
            <a:off x="1662112" y="1999565"/>
            <a:ext cx="6748464" cy="1477328"/>
          </a:xfrm>
          <a:prstGeom prst="rect">
            <a:avLst/>
          </a:prstGeom>
          <a:noFill/>
        </p:spPr>
        <p:txBody>
          <a:bodyPr wrap="square">
            <a:spAutoFit/>
          </a:bodyPr>
          <a:lstStyle/>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Schulabschluss</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Noten (z. B. Mathe, Deutsch, Technik)</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Soft Skills (Teamfähigkeit, Zuverlässigkeit)</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Interessen / Motivation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ggf. gesundheitliche Eignung</a:t>
            </a:r>
          </a:p>
        </p:txBody>
      </p:sp>
      <p:sp>
        <p:nvSpPr>
          <p:cNvPr id="5" name="Textfeld 4">
            <a:extLst>
              <a:ext uri="{FF2B5EF4-FFF2-40B4-BE49-F238E27FC236}">
                <a16:creationId xmlns:a16="http://schemas.microsoft.com/office/drawing/2014/main" id="{E94799C7-C5BA-F3B1-4510-45594E8AEC26}"/>
              </a:ext>
            </a:extLst>
          </p:cNvPr>
          <p:cNvSpPr txBox="1"/>
          <p:nvPr/>
        </p:nvSpPr>
        <p:spPr>
          <a:xfrm>
            <a:off x="3071813" y="4077385"/>
            <a:ext cx="3757613" cy="646331"/>
          </a:xfrm>
          <a:prstGeom prst="rect">
            <a:avLst/>
          </a:prstGeom>
          <a:noFill/>
        </p:spPr>
        <p:txBody>
          <a:bodyPr wrap="square">
            <a:spAutoFit/>
          </a:bodyPr>
          <a:lstStyle/>
          <a:p>
            <a:r>
              <a:rPr lang="de-DE" dirty="0"/>
              <a:t>Vergleichbarkeit der Bewerbungen</a:t>
            </a:r>
          </a:p>
          <a:p>
            <a:r>
              <a:rPr lang="de-DE" dirty="0"/>
              <a:t>Objektivierung der Auswahl</a:t>
            </a:r>
          </a:p>
        </p:txBody>
      </p:sp>
    </p:spTree>
    <p:extLst>
      <p:ext uri="{BB962C8B-B14F-4D97-AF65-F5344CB8AC3E}">
        <p14:creationId xmlns:p14="http://schemas.microsoft.com/office/powerpoint/2010/main" val="18023228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17564-0B06-7C85-77FE-1DE89F453FD8}"/>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1CF2A91B-DC8F-FE23-2856-75178B32526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Auszubildende finden</a:t>
            </a:r>
          </a:p>
        </p:txBody>
      </p:sp>
      <p:sp>
        <p:nvSpPr>
          <p:cNvPr id="2" name="Textfeld 1">
            <a:extLst>
              <a:ext uri="{FF2B5EF4-FFF2-40B4-BE49-F238E27FC236}">
                <a16:creationId xmlns:a16="http://schemas.microsoft.com/office/drawing/2014/main" id="{1D0387D2-E731-A604-4E2F-594FA2A52470}"/>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F1689AC0-7DBF-71E7-CD44-AF833C396988}"/>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29</a:t>
            </a:fld>
            <a:endParaRPr lang="de-DE" dirty="0"/>
          </a:p>
        </p:txBody>
      </p:sp>
      <p:sp>
        <p:nvSpPr>
          <p:cNvPr id="6" name="Textfeld 5">
            <a:extLst>
              <a:ext uri="{FF2B5EF4-FFF2-40B4-BE49-F238E27FC236}">
                <a16:creationId xmlns:a16="http://schemas.microsoft.com/office/drawing/2014/main" id="{EE0C1F2B-A1C7-7F90-3D7E-797952C3C322}"/>
              </a:ext>
            </a:extLst>
          </p:cNvPr>
          <p:cNvSpPr txBox="1"/>
          <p:nvPr/>
        </p:nvSpPr>
        <p:spPr>
          <a:xfrm>
            <a:off x="1137063" y="2304365"/>
            <a:ext cx="6748464" cy="2677656"/>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Was wird bewertet: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Formales Bildungsniveau (Hauptschule, Realschule, (Fach-)Abitur)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Schulform (z. B. Berufsfachschule, Wirtschaftsschule)Abschlussjahr (Aktualität)Interpretation: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Indikator für theoretische Lernfähigkeit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Durchhaltevermögen / Abschlussfähigkeit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Grundkompetenzen (Lesen, Schreiben, Rechnen)</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AEVO-Einordnung: Kein alleinentscheidendes Kriterium</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Muss berufsbezogen gewichtet werden→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Beispiel: Für kaufmännische Berufe stärker relevant als für handwerkliche Praxisberufe</a:t>
            </a:r>
          </a:p>
        </p:txBody>
      </p:sp>
    </p:spTree>
    <p:extLst>
      <p:ext uri="{BB962C8B-B14F-4D97-AF65-F5344CB8AC3E}">
        <p14:creationId xmlns:p14="http://schemas.microsoft.com/office/powerpoint/2010/main" val="1405954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A37AE-CA26-6DDB-CC0C-B657CEDB1501}"/>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66D648D9-03A2-59FC-B9BC-09053CC3ABD8}"/>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Handlungsfeld 2</a:t>
            </a:r>
          </a:p>
        </p:txBody>
      </p:sp>
      <p:sp>
        <p:nvSpPr>
          <p:cNvPr id="2" name="Textfeld 1">
            <a:extLst>
              <a:ext uri="{FF2B5EF4-FFF2-40B4-BE49-F238E27FC236}">
                <a16:creationId xmlns:a16="http://schemas.microsoft.com/office/drawing/2014/main" id="{38660C8D-17AB-F087-80AB-FFE11F444103}"/>
              </a:ext>
            </a:extLst>
          </p:cNvPr>
          <p:cNvSpPr txBox="1"/>
          <p:nvPr/>
        </p:nvSpPr>
        <p:spPr>
          <a:xfrm>
            <a:off x="1043657" y="1463180"/>
            <a:ext cx="10104685" cy="1938992"/>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 – Ausbildung vorbereiten &amp; bei Einstellung mitwirken</a:t>
            </a:r>
          </a:p>
          <a:p>
            <a:r>
              <a:rPr lang="de-DE" sz="2000" dirty="0">
                <a:latin typeface="Arial" panose="020B0604020202020204" pitchFamily="34" charset="0"/>
                <a:cs typeface="Arial" panose="020B0604020202020204" pitchFamily="34" charset="0"/>
              </a:rPr>
              <a:t>➡️ Betrieblicher Ausbildungsplan</a:t>
            </a:r>
          </a:p>
          <a:p>
            <a:r>
              <a:rPr lang="de-DE" sz="2000" dirty="0">
                <a:latin typeface="Arial" panose="020B0604020202020204" pitchFamily="34" charset="0"/>
                <a:cs typeface="Arial" panose="020B0604020202020204" pitchFamily="34" charset="0"/>
              </a:rPr>
              <a:t>➡️ Ausbildungsordnung lesen/interpretieren</a:t>
            </a:r>
          </a:p>
          <a:p>
            <a:r>
              <a:rPr lang="de-DE" sz="2000" dirty="0">
                <a:latin typeface="Arial" panose="020B0604020202020204" pitchFamily="34" charset="0"/>
                <a:cs typeface="Arial" panose="020B0604020202020204" pitchFamily="34" charset="0"/>
              </a:rPr>
              <a:t>➡️ Lernorte koordinieren</a:t>
            </a:r>
          </a:p>
          <a:p>
            <a:r>
              <a:rPr lang="de-DE" sz="2000" dirty="0">
                <a:latin typeface="Arial" panose="020B0604020202020204" pitchFamily="34" charset="0"/>
                <a:cs typeface="Arial" panose="020B0604020202020204" pitchFamily="34" charset="0"/>
              </a:rPr>
              <a:t>➡️ Auswahlverfahren (Interviews, Tests)</a:t>
            </a:r>
          </a:p>
          <a:p>
            <a:r>
              <a:rPr lang="de-DE" sz="2000" dirty="0">
                <a:latin typeface="Arial" panose="020B0604020202020204" pitchFamily="34" charset="0"/>
                <a:cs typeface="Arial" panose="020B0604020202020204" pitchFamily="34" charset="0"/>
              </a:rPr>
              <a:t>➡️ Ausbildungsvertrag</a:t>
            </a:r>
          </a:p>
        </p:txBody>
      </p:sp>
      <p:sp>
        <p:nvSpPr>
          <p:cNvPr id="3" name="Foliennummernplatzhalter 4">
            <a:extLst>
              <a:ext uri="{FF2B5EF4-FFF2-40B4-BE49-F238E27FC236}">
                <a16:creationId xmlns:a16="http://schemas.microsoft.com/office/drawing/2014/main" id="{B105F749-E350-CCE5-90E7-0E68DACEBC59}"/>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a:t>
            </a:fld>
            <a:endParaRPr lang="de-DE" dirty="0"/>
          </a:p>
        </p:txBody>
      </p:sp>
    </p:spTree>
    <p:extLst>
      <p:ext uri="{BB962C8B-B14F-4D97-AF65-F5344CB8AC3E}">
        <p14:creationId xmlns:p14="http://schemas.microsoft.com/office/powerpoint/2010/main" val="38911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A252D-D057-39C9-B022-542A57CFC4E7}"/>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B446C925-A9FB-CE13-AEFF-3EC8C42B4BE8}"/>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Auszubildende finden</a:t>
            </a:r>
          </a:p>
        </p:txBody>
      </p:sp>
      <p:sp>
        <p:nvSpPr>
          <p:cNvPr id="2" name="Textfeld 1">
            <a:extLst>
              <a:ext uri="{FF2B5EF4-FFF2-40B4-BE49-F238E27FC236}">
                <a16:creationId xmlns:a16="http://schemas.microsoft.com/office/drawing/2014/main" id="{13EB2BF2-7662-DD35-27B8-79FD92A5A713}"/>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F95CB74D-1C7B-2CB3-41C0-4DD0C8FC0D35}"/>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30</a:t>
            </a:fld>
            <a:endParaRPr lang="de-DE" dirty="0"/>
          </a:p>
        </p:txBody>
      </p:sp>
      <p:sp>
        <p:nvSpPr>
          <p:cNvPr id="7" name="Textfeld 6">
            <a:extLst>
              <a:ext uri="{FF2B5EF4-FFF2-40B4-BE49-F238E27FC236}">
                <a16:creationId xmlns:a16="http://schemas.microsoft.com/office/drawing/2014/main" id="{98C00001-056B-9664-FE1A-38281BE11FE7}"/>
              </a:ext>
            </a:extLst>
          </p:cNvPr>
          <p:cNvSpPr txBox="1"/>
          <p:nvPr/>
        </p:nvSpPr>
        <p:spPr>
          <a:xfrm>
            <a:off x="2976562" y="2293459"/>
            <a:ext cx="3767138" cy="3046988"/>
          </a:xfrm>
          <a:prstGeom prst="rect">
            <a:avLst/>
          </a:prstGeom>
          <a:noFill/>
        </p:spPr>
        <p:txBody>
          <a:bodyPr wrap="square">
            <a:spAutoFit/>
          </a:bodyPr>
          <a:lstStyle/>
          <a:p>
            <a:r>
              <a:rPr lang="de-DE" sz="1600" b="1" dirty="0">
                <a:latin typeface="Arial" panose="020B0604020202020204" pitchFamily="34" charset="0"/>
                <a:cs typeface="Arial" panose="020B0604020202020204" pitchFamily="34" charset="0"/>
              </a:rPr>
              <a:t>Vorabauswahl</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Onlinetests</a:t>
            </a:r>
          </a:p>
          <a:p>
            <a:endParaRPr lang="de-DE" sz="1600" b="1"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Praxisbezug:</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Probearbeiten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Assessment-Center</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Gruppenaufgaben</a:t>
            </a:r>
          </a:p>
          <a:p>
            <a:endParaRPr lang="de-DE" sz="1600"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Gesprächsführung</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Strukturiertes Interview</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Leitfragen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Motivation / Berufswahl prüfen</a:t>
            </a:r>
          </a:p>
        </p:txBody>
      </p:sp>
    </p:spTree>
    <p:extLst>
      <p:ext uri="{BB962C8B-B14F-4D97-AF65-F5344CB8AC3E}">
        <p14:creationId xmlns:p14="http://schemas.microsoft.com/office/powerpoint/2010/main" val="41127893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2BA6C-F710-6101-057A-E502F2FD9CA0}"/>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5CA651E9-4D67-7760-9B81-36C1FF69C0EC}"/>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Auszubildende finden</a:t>
            </a:r>
          </a:p>
        </p:txBody>
      </p:sp>
      <p:sp>
        <p:nvSpPr>
          <p:cNvPr id="2" name="Textfeld 1">
            <a:extLst>
              <a:ext uri="{FF2B5EF4-FFF2-40B4-BE49-F238E27FC236}">
                <a16:creationId xmlns:a16="http://schemas.microsoft.com/office/drawing/2014/main" id="{3FD14B31-39CC-8556-9DD6-B9DBB8653905}"/>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73479B56-8500-875A-7092-20725E51D983}"/>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31</a:t>
            </a:fld>
            <a:endParaRPr lang="de-DE" dirty="0"/>
          </a:p>
        </p:txBody>
      </p:sp>
      <p:sp>
        <p:nvSpPr>
          <p:cNvPr id="6" name="Textfeld 5">
            <a:extLst>
              <a:ext uri="{FF2B5EF4-FFF2-40B4-BE49-F238E27FC236}">
                <a16:creationId xmlns:a16="http://schemas.microsoft.com/office/drawing/2014/main" id="{1C60668E-E502-957D-CDBD-618FF9A090D7}"/>
              </a:ext>
            </a:extLst>
          </p:cNvPr>
          <p:cNvSpPr txBox="1"/>
          <p:nvPr/>
        </p:nvSpPr>
        <p:spPr>
          <a:xfrm>
            <a:off x="1641888" y="2180540"/>
            <a:ext cx="5454237" cy="2677656"/>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Interessen / Motivation</a:t>
            </a:r>
          </a:p>
          <a:p>
            <a:r>
              <a:rPr lang="de-DE" sz="1400" dirty="0">
                <a:latin typeface="Arial" panose="020B0604020202020204" pitchFamily="34" charset="0"/>
                <a:cs typeface="Arial" panose="020B0604020202020204" pitchFamily="34" charset="0"/>
              </a:rPr>
              <a:t>Ausbildung = 2–3,5 Jahre Bindung</a:t>
            </a:r>
          </a:p>
          <a:p>
            <a:r>
              <a:rPr lang="de-DE" sz="1400" dirty="0">
                <a:latin typeface="Arial" panose="020B0604020202020204" pitchFamily="34" charset="0"/>
                <a:cs typeface="Arial" panose="020B0604020202020204" pitchFamily="34" charset="0"/>
              </a:rPr>
              <a:t>Abbruchrisiko sinkt bei </a:t>
            </a:r>
            <a:r>
              <a:rPr lang="de-DE" sz="1400" b="1" dirty="0">
                <a:latin typeface="Arial" panose="020B0604020202020204" pitchFamily="34" charset="0"/>
                <a:cs typeface="Arial" panose="020B0604020202020204" pitchFamily="34" charset="0"/>
              </a:rPr>
              <a:t>intrinsischer</a:t>
            </a:r>
            <a:r>
              <a:rPr lang="de-DE" sz="1400" dirty="0">
                <a:latin typeface="Arial" panose="020B0604020202020204" pitchFamily="34" charset="0"/>
                <a:cs typeface="Arial" panose="020B0604020202020204" pitchFamily="34" charset="0"/>
              </a:rPr>
              <a:t> Motivation</a:t>
            </a: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Bewertungsindikatoren: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Begründung der Berufswahl</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Vorpraktika / Hobbys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Branchenkenntnis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Eigeninitiative (z. B. Bewerbungsqualität)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„Warum dieser Beruf?“</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„Was wissen Sie über den Betrieb?“„</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Welche Tätigkeiten interessieren Sie besonders?“</a:t>
            </a:r>
          </a:p>
        </p:txBody>
      </p:sp>
    </p:spTree>
    <p:extLst>
      <p:ext uri="{BB962C8B-B14F-4D97-AF65-F5344CB8AC3E}">
        <p14:creationId xmlns:p14="http://schemas.microsoft.com/office/powerpoint/2010/main" val="3368648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C355D-8AE5-327F-E005-DE5FEF768CA4}"/>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2F33ED5-1680-0649-A6BA-807B5CE8C58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Auszubildende finden</a:t>
            </a:r>
          </a:p>
        </p:txBody>
      </p:sp>
      <p:sp>
        <p:nvSpPr>
          <p:cNvPr id="2" name="Textfeld 1">
            <a:extLst>
              <a:ext uri="{FF2B5EF4-FFF2-40B4-BE49-F238E27FC236}">
                <a16:creationId xmlns:a16="http://schemas.microsoft.com/office/drawing/2014/main" id="{5330C3E3-30DC-54CA-A185-8AB50FAC704B}"/>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1FD6A975-5796-6B39-7509-EAD8B990D305}"/>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32</a:t>
            </a:fld>
            <a:endParaRPr lang="de-DE" dirty="0"/>
          </a:p>
        </p:txBody>
      </p:sp>
      <p:graphicFrame>
        <p:nvGraphicFramePr>
          <p:cNvPr id="4" name="Tabelle 3">
            <a:extLst>
              <a:ext uri="{FF2B5EF4-FFF2-40B4-BE49-F238E27FC236}">
                <a16:creationId xmlns:a16="http://schemas.microsoft.com/office/drawing/2014/main" id="{C0BC581B-A087-21F1-657F-0FE2BCA98AA0}"/>
              </a:ext>
            </a:extLst>
          </p:cNvPr>
          <p:cNvGraphicFramePr>
            <a:graphicFrameLocks noGrp="1"/>
          </p:cNvGraphicFramePr>
          <p:nvPr>
            <p:extLst>
              <p:ext uri="{D42A27DB-BD31-4B8C-83A1-F6EECF244321}">
                <p14:modId xmlns:p14="http://schemas.microsoft.com/office/powerpoint/2010/main" val="3861273704"/>
              </p:ext>
            </p:extLst>
          </p:nvPr>
        </p:nvGraphicFramePr>
        <p:xfrm>
          <a:off x="2200275" y="3132614"/>
          <a:ext cx="4052888" cy="2194560"/>
        </p:xfrm>
        <a:graphic>
          <a:graphicData uri="http://schemas.openxmlformats.org/drawingml/2006/table">
            <a:tbl>
              <a:tblPr/>
              <a:tblGrid>
                <a:gridCol w="2439776">
                  <a:extLst>
                    <a:ext uri="{9D8B030D-6E8A-4147-A177-3AD203B41FA5}">
                      <a16:colId xmlns:a16="http://schemas.microsoft.com/office/drawing/2014/main" val="4240435583"/>
                    </a:ext>
                  </a:extLst>
                </a:gridCol>
                <a:gridCol w="1613112">
                  <a:extLst>
                    <a:ext uri="{9D8B030D-6E8A-4147-A177-3AD203B41FA5}">
                      <a16:colId xmlns:a16="http://schemas.microsoft.com/office/drawing/2014/main" val="2378659736"/>
                    </a:ext>
                  </a:extLst>
                </a:gridCol>
              </a:tblGrid>
              <a:tr h="0">
                <a:tc>
                  <a:txBody>
                    <a:bodyPr/>
                    <a:lstStyle/>
                    <a:p>
                      <a:pPr>
                        <a:buNone/>
                      </a:pPr>
                      <a:r>
                        <a:rPr lang="de-DE"/>
                        <a:t>Kriterium</a:t>
                      </a:r>
                    </a:p>
                  </a:txBody>
                  <a:tcPr anchor="ctr">
                    <a:lnL>
                      <a:noFill/>
                    </a:lnL>
                    <a:lnR>
                      <a:noFill/>
                    </a:lnR>
                    <a:lnT>
                      <a:noFill/>
                    </a:lnT>
                    <a:lnB>
                      <a:noFill/>
                    </a:lnB>
                    <a:noFill/>
                  </a:tcPr>
                </a:tc>
                <a:tc>
                  <a:txBody>
                    <a:bodyPr/>
                    <a:lstStyle/>
                    <a:p>
                      <a:pPr>
                        <a:buNone/>
                      </a:pPr>
                      <a:r>
                        <a:rPr lang="de-DE"/>
                        <a:t>Punkte</a:t>
                      </a:r>
                    </a:p>
                  </a:txBody>
                  <a:tcPr anchor="ctr">
                    <a:lnL>
                      <a:noFill/>
                    </a:lnL>
                    <a:lnR>
                      <a:noFill/>
                    </a:lnR>
                    <a:lnT>
                      <a:noFill/>
                    </a:lnT>
                    <a:lnB>
                      <a:noFill/>
                    </a:lnB>
                    <a:noFill/>
                  </a:tcPr>
                </a:tc>
                <a:extLst>
                  <a:ext uri="{0D108BD9-81ED-4DB2-BD59-A6C34878D82A}">
                    <a16:rowId xmlns:a16="http://schemas.microsoft.com/office/drawing/2014/main" val="1688035471"/>
                  </a:ext>
                </a:extLst>
              </a:tr>
              <a:tr h="0">
                <a:tc>
                  <a:txBody>
                    <a:bodyPr/>
                    <a:lstStyle/>
                    <a:p>
                      <a:pPr>
                        <a:buNone/>
                      </a:pPr>
                      <a:r>
                        <a:rPr lang="de-DE" dirty="0"/>
                        <a:t>Schulabschluss</a:t>
                      </a:r>
                    </a:p>
                  </a:txBody>
                  <a:tcPr anchor="ctr">
                    <a:lnL>
                      <a:noFill/>
                    </a:lnL>
                    <a:lnR>
                      <a:noFill/>
                    </a:lnR>
                    <a:lnT>
                      <a:noFill/>
                    </a:lnT>
                    <a:lnB>
                      <a:noFill/>
                    </a:lnB>
                    <a:noFill/>
                  </a:tcPr>
                </a:tc>
                <a:tc>
                  <a:txBody>
                    <a:bodyPr/>
                    <a:lstStyle/>
                    <a:p>
                      <a:pPr>
                        <a:buNone/>
                      </a:pPr>
                      <a:r>
                        <a:rPr lang="de-DE" dirty="0"/>
                        <a:t>0–10</a:t>
                      </a:r>
                    </a:p>
                  </a:txBody>
                  <a:tcPr anchor="ctr">
                    <a:lnL>
                      <a:noFill/>
                    </a:lnL>
                    <a:lnR>
                      <a:noFill/>
                    </a:lnR>
                    <a:lnT>
                      <a:noFill/>
                    </a:lnT>
                    <a:lnB>
                      <a:noFill/>
                    </a:lnB>
                    <a:noFill/>
                  </a:tcPr>
                </a:tc>
                <a:extLst>
                  <a:ext uri="{0D108BD9-81ED-4DB2-BD59-A6C34878D82A}">
                    <a16:rowId xmlns:a16="http://schemas.microsoft.com/office/drawing/2014/main" val="2593457741"/>
                  </a:ext>
                </a:extLst>
              </a:tr>
              <a:tr h="0">
                <a:tc>
                  <a:txBody>
                    <a:bodyPr/>
                    <a:lstStyle/>
                    <a:p>
                      <a:pPr>
                        <a:buNone/>
                      </a:pPr>
                      <a:r>
                        <a:rPr lang="de-DE" dirty="0"/>
                        <a:t>Noten</a:t>
                      </a:r>
                    </a:p>
                  </a:txBody>
                  <a:tcPr anchor="ctr">
                    <a:lnL>
                      <a:noFill/>
                    </a:lnL>
                    <a:lnR>
                      <a:noFill/>
                    </a:lnR>
                    <a:lnT>
                      <a:noFill/>
                    </a:lnT>
                    <a:lnB>
                      <a:noFill/>
                    </a:lnB>
                    <a:noFill/>
                  </a:tcPr>
                </a:tc>
                <a:tc>
                  <a:txBody>
                    <a:bodyPr/>
                    <a:lstStyle/>
                    <a:p>
                      <a:pPr>
                        <a:buNone/>
                      </a:pPr>
                      <a:r>
                        <a:rPr lang="de-DE" dirty="0"/>
                        <a:t>0–10</a:t>
                      </a:r>
                    </a:p>
                  </a:txBody>
                  <a:tcPr anchor="ctr">
                    <a:lnL>
                      <a:noFill/>
                    </a:lnL>
                    <a:lnR>
                      <a:noFill/>
                    </a:lnR>
                    <a:lnT>
                      <a:noFill/>
                    </a:lnT>
                    <a:lnB>
                      <a:noFill/>
                    </a:lnB>
                    <a:noFill/>
                  </a:tcPr>
                </a:tc>
                <a:extLst>
                  <a:ext uri="{0D108BD9-81ED-4DB2-BD59-A6C34878D82A}">
                    <a16:rowId xmlns:a16="http://schemas.microsoft.com/office/drawing/2014/main" val="1270592752"/>
                  </a:ext>
                </a:extLst>
              </a:tr>
              <a:tr h="0">
                <a:tc>
                  <a:txBody>
                    <a:bodyPr/>
                    <a:lstStyle/>
                    <a:p>
                      <a:pPr>
                        <a:buNone/>
                      </a:pPr>
                      <a:r>
                        <a:rPr lang="de-DE"/>
                        <a:t>Soft Skills</a:t>
                      </a:r>
                    </a:p>
                  </a:txBody>
                  <a:tcPr anchor="ctr">
                    <a:lnL>
                      <a:noFill/>
                    </a:lnL>
                    <a:lnR>
                      <a:noFill/>
                    </a:lnR>
                    <a:lnT>
                      <a:noFill/>
                    </a:lnT>
                    <a:lnB>
                      <a:noFill/>
                    </a:lnB>
                    <a:noFill/>
                  </a:tcPr>
                </a:tc>
                <a:tc>
                  <a:txBody>
                    <a:bodyPr/>
                    <a:lstStyle/>
                    <a:p>
                      <a:pPr>
                        <a:buNone/>
                      </a:pPr>
                      <a:r>
                        <a:rPr lang="de-DE" dirty="0"/>
                        <a:t>0–10</a:t>
                      </a:r>
                    </a:p>
                  </a:txBody>
                  <a:tcPr anchor="ctr">
                    <a:lnL>
                      <a:noFill/>
                    </a:lnL>
                    <a:lnR>
                      <a:noFill/>
                    </a:lnR>
                    <a:lnT>
                      <a:noFill/>
                    </a:lnT>
                    <a:lnB>
                      <a:noFill/>
                    </a:lnB>
                    <a:noFill/>
                  </a:tcPr>
                </a:tc>
                <a:extLst>
                  <a:ext uri="{0D108BD9-81ED-4DB2-BD59-A6C34878D82A}">
                    <a16:rowId xmlns:a16="http://schemas.microsoft.com/office/drawing/2014/main" val="2766759937"/>
                  </a:ext>
                </a:extLst>
              </a:tr>
              <a:tr h="0">
                <a:tc>
                  <a:txBody>
                    <a:bodyPr/>
                    <a:lstStyle/>
                    <a:p>
                      <a:pPr>
                        <a:buNone/>
                      </a:pPr>
                      <a:r>
                        <a:rPr lang="de-DE"/>
                        <a:t>Motivation</a:t>
                      </a:r>
                    </a:p>
                  </a:txBody>
                  <a:tcPr anchor="ctr">
                    <a:lnL>
                      <a:noFill/>
                    </a:lnL>
                    <a:lnR>
                      <a:noFill/>
                    </a:lnR>
                    <a:lnT>
                      <a:noFill/>
                    </a:lnT>
                    <a:lnB>
                      <a:noFill/>
                    </a:lnB>
                    <a:noFill/>
                  </a:tcPr>
                </a:tc>
                <a:tc>
                  <a:txBody>
                    <a:bodyPr/>
                    <a:lstStyle/>
                    <a:p>
                      <a:pPr>
                        <a:buNone/>
                      </a:pPr>
                      <a:r>
                        <a:rPr lang="de-DE" dirty="0"/>
                        <a:t>0–10</a:t>
                      </a:r>
                    </a:p>
                  </a:txBody>
                  <a:tcPr anchor="ctr">
                    <a:lnL>
                      <a:noFill/>
                    </a:lnL>
                    <a:lnR>
                      <a:noFill/>
                    </a:lnR>
                    <a:lnT>
                      <a:noFill/>
                    </a:lnT>
                    <a:lnB>
                      <a:noFill/>
                    </a:lnB>
                    <a:noFill/>
                  </a:tcPr>
                </a:tc>
                <a:extLst>
                  <a:ext uri="{0D108BD9-81ED-4DB2-BD59-A6C34878D82A}">
                    <a16:rowId xmlns:a16="http://schemas.microsoft.com/office/drawing/2014/main" val="2860677706"/>
                  </a:ext>
                </a:extLst>
              </a:tr>
              <a:tr h="0">
                <a:tc>
                  <a:txBody>
                    <a:bodyPr/>
                    <a:lstStyle/>
                    <a:p>
                      <a:pPr>
                        <a:buNone/>
                      </a:pPr>
                      <a:r>
                        <a:rPr lang="de-DE" dirty="0"/>
                        <a:t>Praxiserfahrung</a:t>
                      </a:r>
                    </a:p>
                  </a:txBody>
                  <a:tcPr anchor="ctr">
                    <a:lnL>
                      <a:noFill/>
                    </a:lnL>
                    <a:lnR>
                      <a:noFill/>
                    </a:lnR>
                    <a:lnT>
                      <a:noFill/>
                    </a:lnT>
                    <a:lnB>
                      <a:noFill/>
                    </a:lnB>
                    <a:noFill/>
                  </a:tcPr>
                </a:tc>
                <a:tc>
                  <a:txBody>
                    <a:bodyPr/>
                    <a:lstStyle/>
                    <a:p>
                      <a:pPr>
                        <a:buNone/>
                      </a:pPr>
                      <a:r>
                        <a:rPr lang="de-DE" dirty="0"/>
                        <a:t>0–10</a:t>
                      </a:r>
                    </a:p>
                  </a:txBody>
                  <a:tcPr anchor="ctr">
                    <a:lnL>
                      <a:noFill/>
                    </a:lnL>
                    <a:lnR>
                      <a:noFill/>
                    </a:lnR>
                    <a:lnT>
                      <a:noFill/>
                    </a:lnT>
                    <a:lnB>
                      <a:noFill/>
                    </a:lnB>
                    <a:noFill/>
                  </a:tcPr>
                </a:tc>
                <a:extLst>
                  <a:ext uri="{0D108BD9-81ED-4DB2-BD59-A6C34878D82A}">
                    <a16:rowId xmlns:a16="http://schemas.microsoft.com/office/drawing/2014/main" val="3506741021"/>
                  </a:ext>
                </a:extLst>
              </a:tr>
            </a:tbl>
          </a:graphicData>
        </a:graphic>
      </p:graphicFrame>
      <p:sp>
        <p:nvSpPr>
          <p:cNvPr id="5" name="Textfeld 4">
            <a:extLst>
              <a:ext uri="{FF2B5EF4-FFF2-40B4-BE49-F238E27FC236}">
                <a16:creationId xmlns:a16="http://schemas.microsoft.com/office/drawing/2014/main" id="{E92270F8-CA26-3AD9-B4F0-66AE1AFEB369}"/>
              </a:ext>
            </a:extLst>
          </p:cNvPr>
          <p:cNvSpPr txBox="1"/>
          <p:nvPr/>
        </p:nvSpPr>
        <p:spPr>
          <a:xfrm>
            <a:off x="2033588" y="2409825"/>
            <a:ext cx="4776629" cy="369332"/>
          </a:xfrm>
          <a:prstGeom prst="rect">
            <a:avLst/>
          </a:prstGeom>
          <a:noFill/>
        </p:spPr>
        <p:txBody>
          <a:bodyPr wrap="none" rtlCol="0">
            <a:spAutoFit/>
          </a:bodyPr>
          <a:lstStyle/>
          <a:p>
            <a:r>
              <a:rPr lang="de-DE" dirty="0"/>
              <a:t>Beispiel für eine skalierbare Bewertungsmatrix</a:t>
            </a:r>
          </a:p>
        </p:txBody>
      </p:sp>
    </p:spTree>
    <p:extLst>
      <p:ext uri="{BB962C8B-B14F-4D97-AF65-F5344CB8AC3E}">
        <p14:creationId xmlns:p14="http://schemas.microsoft.com/office/powerpoint/2010/main" val="1125288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0134B-3356-A18B-4703-7F90D1BE5F3B}"/>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581A7D33-5E92-BC5E-F123-48A8D92406B4}"/>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Ausbildungsvertrag</a:t>
            </a:r>
          </a:p>
        </p:txBody>
      </p:sp>
      <p:sp>
        <p:nvSpPr>
          <p:cNvPr id="2" name="Textfeld 1">
            <a:extLst>
              <a:ext uri="{FF2B5EF4-FFF2-40B4-BE49-F238E27FC236}">
                <a16:creationId xmlns:a16="http://schemas.microsoft.com/office/drawing/2014/main" id="{020F17CC-E465-CE6D-C2DA-4DFF69135DEF}"/>
              </a:ext>
            </a:extLst>
          </p:cNvPr>
          <p:cNvSpPr txBox="1"/>
          <p:nvPr/>
        </p:nvSpPr>
        <p:spPr>
          <a:xfrm>
            <a:off x="1137063" y="103056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2</a:t>
            </a:r>
          </a:p>
          <a:p>
            <a:r>
              <a:rPr lang="de-DE" sz="2000" dirty="0">
                <a:latin typeface="Arial" panose="020B0604020202020204" pitchFamily="34" charset="0"/>
                <a:cs typeface="Arial" panose="020B0604020202020204" pitchFamily="34" charset="0"/>
              </a:rPr>
              <a:t>➡️ Personalbeschaffung - Auszubildende</a:t>
            </a:r>
          </a:p>
        </p:txBody>
      </p:sp>
      <p:sp>
        <p:nvSpPr>
          <p:cNvPr id="3" name="Foliennummernplatzhalter 4">
            <a:extLst>
              <a:ext uri="{FF2B5EF4-FFF2-40B4-BE49-F238E27FC236}">
                <a16:creationId xmlns:a16="http://schemas.microsoft.com/office/drawing/2014/main" id="{404D9F2B-93F3-F070-2FD3-A3A01A9A6706}"/>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33</a:t>
            </a:fld>
            <a:endParaRPr lang="de-DE" dirty="0"/>
          </a:p>
        </p:txBody>
      </p:sp>
      <p:sp>
        <p:nvSpPr>
          <p:cNvPr id="5" name="Textfeld 4">
            <a:extLst>
              <a:ext uri="{FF2B5EF4-FFF2-40B4-BE49-F238E27FC236}">
                <a16:creationId xmlns:a16="http://schemas.microsoft.com/office/drawing/2014/main" id="{B6921381-BB35-514C-68FB-59AED2EB9CC3}"/>
              </a:ext>
            </a:extLst>
          </p:cNvPr>
          <p:cNvSpPr txBox="1"/>
          <p:nvPr/>
        </p:nvSpPr>
        <p:spPr>
          <a:xfrm>
            <a:off x="762000" y="2052638"/>
            <a:ext cx="10372725" cy="3539430"/>
          </a:xfrm>
          <a:prstGeom prst="rect">
            <a:avLst/>
          </a:prstGeom>
          <a:noFill/>
        </p:spPr>
        <p:txBody>
          <a:bodyPr wrap="square" rtlCol="0">
            <a:spAutoFit/>
          </a:bodyPr>
          <a:lstStyle/>
          <a:p>
            <a:r>
              <a:rPr lang="de-DE" sz="1600" dirty="0">
                <a:latin typeface="Arial" panose="020B0604020202020204" pitchFamily="34" charset="0"/>
                <a:cs typeface="Arial" panose="020B0604020202020204" pitchFamily="34" charset="0"/>
              </a:rPr>
              <a:t>Was muss in dem </a:t>
            </a:r>
            <a:r>
              <a:rPr lang="de-DE" sz="1600" b="1" dirty="0">
                <a:latin typeface="Arial" panose="020B0604020202020204" pitchFamily="34" charset="0"/>
                <a:cs typeface="Arial" panose="020B0604020202020204" pitchFamily="34" charset="0"/>
              </a:rPr>
              <a:t>Ausbildungsvertrag festgehalten </a:t>
            </a:r>
            <a:r>
              <a:rPr lang="de-DE" sz="1600" dirty="0">
                <a:latin typeface="Arial" panose="020B0604020202020204" pitchFamily="34" charset="0"/>
                <a:cs typeface="Arial" panose="020B0604020202020204" pitchFamily="34" charset="0"/>
              </a:rPr>
              <a:t>werden? Inhalte finden sich in §10 / §11 BBiG</a:t>
            </a:r>
          </a:p>
          <a:p>
            <a:r>
              <a:rPr lang="de-DE" sz="1600" b="1" dirty="0">
                <a:latin typeface="Arial" panose="020B0604020202020204" pitchFamily="34" charset="0"/>
                <a:cs typeface="Arial" panose="020B0604020202020204" pitchFamily="34" charset="0"/>
              </a:rPr>
              <a:t>Welche Form </a:t>
            </a:r>
            <a:r>
              <a:rPr lang="de-DE" sz="1600" dirty="0">
                <a:latin typeface="Arial" panose="020B0604020202020204" pitchFamily="34" charset="0"/>
                <a:cs typeface="Arial" panose="020B0604020202020204" pitchFamily="34" charset="0"/>
              </a:rPr>
              <a:t>muss der Ausbildungsvertrag haben? - § 11 BBiG Abs 2: In Textform, speicherbar, </a:t>
            </a:r>
            <a:r>
              <a:rPr lang="de-DE" sz="1600" b="1" dirty="0">
                <a:latin typeface="Arial" panose="020B0604020202020204" pitchFamily="34" charset="0"/>
                <a:cs typeface="Arial" panose="020B0604020202020204" pitchFamily="34" charset="0"/>
              </a:rPr>
              <a:t>Empfangsbestätigung</a:t>
            </a:r>
            <a:r>
              <a:rPr lang="de-DE" sz="1600" dirty="0">
                <a:latin typeface="Arial" panose="020B0604020202020204" pitchFamily="34" charset="0"/>
                <a:cs typeface="Arial" panose="020B0604020202020204" pitchFamily="34" charset="0"/>
              </a:rPr>
              <a:t> durch den Auszubildenden – nach § 13 BBiG</a:t>
            </a:r>
          </a:p>
          <a:p>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Wie wird sichergestellt, dass alle Beteiligten den Vertrag erhalten haben? -&gt; nach § 13 BBiG – Empfangsbestätigung des Auszubildenden</a:t>
            </a:r>
          </a:p>
          <a:p>
            <a:endParaRPr lang="de-DE" sz="1600" dirty="0">
              <a:latin typeface="Arial" panose="020B0604020202020204" pitchFamily="34" charset="0"/>
              <a:cs typeface="Arial" panose="020B0604020202020204" pitchFamily="34" charset="0"/>
            </a:endParaRPr>
          </a:p>
          <a:p>
            <a:r>
              <a:rPr lang="de-DE" sz="1600" b="1" dirty="0">
                <a:latin typeface="Arial" panose="020B0604020202020204" pitchFamily="34" charset="0"/>
                <a:cs typeface="Arial" panose="020B0604020202020204" pitchFamily="34" charset="0"/>
              </a:rPr>
              <a:t>Gehalt - §17 BBiG </a:t>
            </a:r>
            <a:r>
              <a:rPr lang="de-DE" sz="1600" dirty="0">
                <a:latin typeface="Arial" panose="020B0604020202020204" pitchFamily="34" charset="0"/>
                <a:cs typeface="Arial" panose="020B0604020202020204" pitchFamily="34" charset="0"/>
              </a:rPr>
              <a:t>– Mindestvergütung – 724,00 € Stand 2026</a:t>
            </a:r>
          </a:p>
          <a:p>
            <a:r>
              <a:rPr lang="de-DE" sz="1600" b="1" dirty="0">
                <a:latin typeface="Arial" panose="020B0604020202020204" pitchFamily="34" charset="0"/>
                <a:cs typeface="Arial" panose="020B0604020202020204" pitchFamily="34" charset="0"/>
              </a:rPr>
              <a:t>Probezeit §20 BBiG </a:t>
            </a:r>
            <a:r>
              <a:rPr lang="de-DE" sz="1600" dirty="0">
                <a:latin typeface="Arial" panose="020B0604020202020204" pitchFamily="34" charset="0"/>
                <a:cs typeface="Arial" panose="020B0604020202020204" pitchFamily="34" charset="0"/>
              </a:rPr>
              <a:t>– Probezeit mindestens 1 Monat – max. 4 Monate</a:t>
            </a:r>
          </a:p>
          <a:p>
            <a:r>
              <a:rPr lang="de-DE" sz="1600" b="1" dirty="0">
                <a:latin typeface="Arial" panose="020B0604020202020204" pitchFamily="34" charset="0"/>
                <a:cs typeface="Arial" panose="020B0604020202020204" pitchFamily="34" charset="0"/>
              </a:rPr>
              <a:t>Kündigung §22 BBiG </a:t>
            </a:r>
            <a:r>
              <a:rPr lang="de-DE" sz="1600" dirty="0">
                <a:latin typeface="Arial" panose="020B0604020202020204" pitchFamily="34" charset="0"/>
                <a:cs typeface="Arial" panose="020B0604020202020204" pitchFamily="34" charset="0"/>
              </a:rPr>
              <a:t>– innerhalb der Probezeit jederzeit ohne Einhalt einer Frist von beiden Seiten. Danach kann der Betrieb aus wichtigem Grund kündigen. Auszubildende innerhalb von 4 Wochen-Frist bei Aufgabe der Berufsausbildung oder andere Berufstätigkeit</a:t>
            </a:r>
          </a:p>
          <a:p>
            <a:r>
              <a:rPr lang="de-DE" sz="1600" b="1" dirty="0">
                <a:latin typeface="Arial" panose="020B0604020202020204" pitchFamily="34" charset="0"/>
                <a:cs typeface="Arial" panose="020B0604020202020204" pitchFamily="34" charset="0"/>
              </a:rPr>
              <a:t>Arbeitszeit</a:t>
            </a:r>
            <a:r>
              <a:rPr lang="de-DE" sz="1600" dirty="0">
                <a:latin typeface="Arial" panose="020B0604020202020204" pitchFamily="34" charset="0"/>
                <a:cs typeface="Arial" panose="020B0604020202020204" pitchFamily="34" charset="0"/>
              </a:rPr>
              <a:t> – bei Volljährigen Arbeitszeitgesetz – bei Jugendlichen Jugendarbeitsschutzgesetz §8 </a:t>
            </a:r>
          </a:p>
          <a:p>
            <a:r>
              <a:rPr lang="de-DE" sz="1600" b="1" dirty="0">
                <a:latin typeface="Arial" panose="020B0604020202020204" pitchFamily="34" charset="0"/>
                <a:cs typeface="Arial" panose="020B0604020202020204" pitchFamily="34" charset="0"/>
              </a:rPr>
              <a:t>Urlaub</a:t>
            </a:r>
            <a:r>
              <a:rPr lang="de-DE" sz="1600" dirty="0">
                <a:latin typeface="Arial" panose="020B0604020202020204" pitchFamily="34" charset="0"/>
                <a:cs typeface="Arial" panose="020B0604020202020204" pitchFamily="34" charset="0"/>
              </a:rPr>
              <a:t> – bei Volljährigen Bundesurlaubsgesetz – bei Jugendlichen Jugendarbeitsschutzgesetz §19</a:t>
            </a:r>
          </a:p>
        </p:txBody>
      </p:sp>
    </p:spTree>
    <p:extLst>
      <p:ext uri="{BB962C8B-B14F-4D97-AF65-F5344CB8AC3E}">
        <p14:creationId xmlns:p14="http://schemas.microsoft.com/office/powerpoint/2010/main" val="33220883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3A2C3-A44A-4AD2-1FB0-F1C2CEE9EC76}"/>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AD29890C-7543-627C-F324-95E6035D5250}"/>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0D77AE04-9A04-FA88-2766-28BE6A7ACCD6}"/>
              </a:ext>
            </a:extLst>
          </p:cNvPr>
          <p:cNvSpPr txBox="1"/>
          <p:nvPr/>
        </p:nvSpPr>
        <p:spPr>
          <a:xfrm>
            <a:off x="1043657" y="1463180"/>
            <a:ext cx="10104685" cy="2246769"/>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Ausbildung durchführen</a:t>
            </a:r>
          </a:p>
          <a:p>
            <a:r>
              <a:rPr lang="de-DE" sz="2000" dirty="0">
                <a:latin typeface="Arial" panose="020B0604020202020204" pitchFamily="34" charset="0"/>
                <a:cs typeface="Arial" panose="020B0604020202020204" pitchFamily="34" charset="0"/>
              </a:rPr>
              <a:t>➡️ Lernmethoden (4-Stufen, Leittext, Projekt, Rollenspiel)</a:t>
            </a:r>
          </a:p>
          <a:p>
            <a:r>
              <a:rPr lang="de-DE" sz="2000" dirty="0">
                <a:latin typeface="Arial" panose="020B0604020202020204" pitchFamily="34" charset="0"/>
                <a:cs typeface="Arial" panose="020B0604020202020204" pitchFamily="34" charset="0"/>
              </a:rPr>
              <a:t>➡️ Motivation &amp; Kommunikation</a:t>
            </a:r>
          </a:p>
          <a:p>
            <a:r>
              <a:rPr lang="de-DE" sz="2000" dirty="0">
                <a:latin typeface="Arial" panose="020B0604020202020204" pitchFamily="34" charset="0"/>
                <a:cs typeface="Arial" panose="020B0604020202020204" pitchFamily="34" charset="0"/>
              </a:rPr>
              <a:t>➡️ Feedbackgespräche</a:t>
            </a:r>
          </a:p>
          <a:p>
            <a:r>
              <a:rPr lang="de-DE" sz="2000" dirty="0">
                <a:latin typeface="Arial" panose="020B0604020202020204" pitchFamily="34" charset="0"/>
                <a:cs typeface="Arial" panose="020B0604020202020204" pitchFamily="34" charset="0"/>
              </a:rPr>
              <a:t>➡️ Beurteilungen</a:t>
            </a:r>
          </a:p>
          <a:p>
            <a:r>
              <a:rPr lang="de-DE" sz="2000" dirty="0">
                <a:latin typeface="Arial" panose="020B0604020202020204" pitchFamily="34" charset="0"/>
                <a:cs typeface="Arial" panose="020B0604020202020204" pitchFamily="34" charset="0"/>
              </a:rPr>
              <a:t>➡️ Umgang mit Konflikten / Lernschwierigkeiten</a:t>
            </a:r>
          </a:p>
          <a:p>
            <a:r>
              <a:rPr lang="de-DE" sz="2000" dirty="0">
                <a:latin typeface="Arial" panose="020B0604020202020204" pitchFamily="34" charset="0"/>
                <a:cs typeface="Arial" panose="020B0604020202020204" pitchFamily="34" charset="0"/>
              </a:rPr>
              <a:t>➡️ Rechtliche Aufsichtspflichten</a:t>
            </a:r>
          </a:p>
        </p:txBody>
      </p:sp>
      <p:sp>
        <p:nvSpPr>
          <p:cNvPr id="3" name="Foliennummernplatzhalter 4">
            <a:extLst>
              <a:ext uri="{FF2B5EF4-FFF2-40B4-BE49-F238E27FC236}">
                <a16:creationId xmlns:a16="http://schemas.microsoft.com/office/drawing/2014/main" id="{945655BC-633D-5744-D5FD-B8429713607B}"/>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34</a:t>
            </a:fld>
            <a:endParaRPr lang="de-DE" dirty="0"/>
          </a:p>
        </p:txBody>
      </p:sp>
    </p:spTree>
    <p:extLst>
      <p:ext uri="{BB962C8B-B14F-4D97-AF65-F5344CB8AC3E}">
        <p14:creationId xmlns:p14="http://schemas.microsoft.com/office/powerpoint/2010/main" val="10704952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3AE78-EAF4-966D-EA6E-DCAD5D6AA132}"/>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D1A5481-8776-40C3-3E75-85A68F277DF5}"/>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24111E2A-9CCF-4560-C6E6-B26E92108C02}"/>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8F4193F9-F8E4-FD2F-7779-12E5FE6A3F0A}"/>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35</a:t>
            </a:fld>
            <a:endParaRPr lang="de-DE" dirty="0"/>
          </a:p>
        </p:txBody>
      </p:sp>
      <p:sp>
        <p:nvSpPr>
          <p:cNvPr id="5" name="Textfeld 4">
            <a:extLst>
              <a:ext uri="{FF2B5EF4-FFF2-40B4-BE49-F238E27FC236}">
                <a16:creationId xmlns:a16="http://schemas.microsoft.com/office/drawing/2014/main" id="{45251FE9-C482-EA90-BB12-61A8FCEA7BF1}"/>
              </a:ext>
            </a:extLst>
          </p:cNvPr>
          <p:cNvSpPr txBox="1"/>
          <p:nvPr/>
        </p:nvSpPr>
        <p:spPr>
          <a:xfrm>
            <a:off x="1197077" y="1544307"/>
            <a:ext cx="9709355" cy="1938992"/>
          </a:xfrm>
          <a:prstGeom prst="rect">
            <a:avLst/>
          </a:prstGeom>
          <a:noFill/>
        </p:spPr>
        <p:txBody>
          <a:bodyPr wrap="square">
            <a:spAutoFit/>
          </a:bodyPr>
          <a:lstStyle/>
          <a:p>
            <a:pPr>
              <a:buNone/>
            </a:pPr>
            <a:r>
              <a:rPr lang="de-DE" sz="1200" dirty="0">
                <a:latin typeface="Arial" panose="020B0604020202020204" pitchFamily="34" charset="0"/>
                <a:cs typeface="Arial" panose="020B0604020202020204" pitchFamily="34" charset="0"/>
              </a:rPr>
              <a:t>➡️ </a:t>
            </a:r>
            <a:r>
              <a:rPr lang="de-DE" sz="1200" b="1" dirty="0">
                <a:latin typeface="Arial" panose="020B0604020202020204" pitchFamily="34" charset="0"/>
                <a:cs typeface="Arial" panose="020B0604020202020204" pitchFamily="34" charset="0"/>
              </a:rPr>
              <a:t>Wie Erwachsene lernen / systematisches Lernen</a:t>
            </a:r>
            <a:endParaRPr lang="de-DE" sz="1200" dirty="0">
              <a:latin typeface="Arial" panose="020B0604020202020204" pitchFamily="34" charset="0"/>
              <a:cs typeface="Arial" panose="020B0604020202020204" pitchFamily="34" charset="0"/>
            </a:endParaRPr>
          </a:p>
          <a:p>
            <a:pPr>
              <a:buFont typeface="Arial" panose="020B0604020202020204" pitchFamily="34" charset="0"/>
              <a:buChar char="•"/>
            </a:pPr>
            <a:r>
              <a:rPr lang="de-DE" sz="1200" b="1" dirty="0">
                <a:latin typeface="Arial" panose="020B0604020202020204" pitchFamily="34" charset="0"/>
                <a:cs typeface="Arial" panose="020B0604020202020204" pitchFamily="34" charset="0"/>
              </a:rPr>
              <a:t>Freiwilligkeit &amp; Motivation:</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Erwachsene lernen überwiegend freiwillig, meist mit klaren beruflichen Zielen (Fortbildung, Gehalt, neue Aufgaben, Aufstieg).</a:t>
            </a:r>
          </a:p>
          <a:p>
            <a:pPr>
              <a:buFont typeface="Arial" panose="020B0604020202020204" pitchFamily="34" charset="0"/>
              <a:buChar char="•"/>
            </a:pPr>
            <a:r>
              <a:rPr lang="de-DE" sz="1200" b="1" dirty="0">
                <a:latin typeface="Arial" panose="020B0604020202020204" pitchFamily="34" charset="0"/>
                <a:cs typeface="Arial" panose="020B0604020202020204" pitchFamily="34" charset="0"/>
              </a:rPr>
              <a:t>Ziel der Erwachsenenbildung:</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Lernangebote sollen an vorhandene Interessen anknüpfen, Reflexion fördern und bewusstes, eigenverantwortliches Lernverhalten ermöglichen.</a:t>
            </a:r>
          </a:p>
          <a:p>
            <a:pPr>
              <a:buFont typeface="Arial" panose="020B0604020202020204" pitchFamily="34" charset="0"/>
              <a:buChar char="•"/>
            </a:pPr>
            <a:r>
              <a:rPr lang="de-DE" sz="1200" b="1" dirty="0">
                <a:latin typeface="Arial" panose="020B0604020202020204" pitchFamily="34" charset="0"/>
                <a:cs typeface="Arial" panose="020B0604020202020204" pitchFamily="34" charset="0"/>
              </a:rPr>
              <a:t>Bedeutung von Lernfähigkeit: </a:t>
            </a:r>
            <a:r>
              <a:rPr lang="de-DE" sz="1200" dirty="0">
                <a:latin typeface="Arial" panose="020B0604020202020204" pitchFamily="34" charset="0"/>
                <a:cs typeface="Arial" panose="020B0604020202020204" pitchFamily="34" charset="0"/>
              </a:rPr>
              <a:t>Gilt als zentrale Schlüsselqualifikation; lebenslanges Lernen ist gesellschaftlich und beruflich erforderlich.</a:t>
            </a:r>
          </a:p>
          <a:p>
            <a:pPr>
              <a:buFont typeface="Arial" panose="020B0604020202020204" pitchFamily="34" charset="0"/>
              <a:buChar char="•"/>
            </a:pPr>
            <a:r>
              <a:rPr lang="de-DE" sz="1200" b="1" dirty="0">
                <a:latin typeface="Arial" panose="020B0604020202020204" pitchFamily="34" charset="0"/>
                <a:cs typeface="Arial" panose="020B0604020202020204" pitchFamily="34" charset="0"/>
              </a:rPr>
              <a:t>Alltagslernen: </a:t>
            </a:r>
            <a:r>
              <a:rPr lang="de-DE" sz="1200" dirty="0">
                <a:latin typeface="Arial" panose="020B0604020202020204" pitchFamily="34" charset="0"/>
                <a:cs typeface="Arial" panose="020B0604020202020204" pitchFamily="34" charset="0"/>
              </a:rPr>
              <a:t>Lernen findet permanent statt – beruflich wie privat (Arbeit, Medien, Gespräche, Reisen, Veranstaltungen).</a:t>
            </a:r>
          </a:p>
          <a:p>
            <a:pPr>
              <a:buFont typeface="Arial" panose="020B0604020202020204" pitchFamily="34" charset="0"/>
              <a:buChar char="•"/>
            </a:pPr>
            <a:r>
              <a:rPr lang="de-DE" sz="1200" dirty="0">
                <a:latin typeface="Arial" panose="020B0604020202020204" pitchFamily="34" charset="0"/>
                <a:cs typeface="Arial" panose="020B0604020202020204" pitchFamily="34" charset="0"/>
              </a:rPr>
              <a:t>Problemzone organisiertes Lernen: Sobald Lernen formal strukturiert ist (Kurse, Abschlüsse), treten bei vielen Erwachsenen Lernhemmnisse oder -probleme auf.</a:t>
            </a:r>
          </a:p>
        </p:txBody>
      </p:sp>
      <p:sp>
        <p:nvSpPr>
          <p:cNvPr id="9" name="Textfeld 8">
            <a:extLst>
              <a:ext uri="{FF2B5EF4-FFF2-40B4-BE49-F238E27FC236}">
                <a16:creationId xmlns:a16="http://schemas.microsoft.com/office/drawing/2014/main" id="{DBF3FCFD-0029-1123-7CD6-B89B766C6081}"/>
              </a:ext>
            </a:extLst>
          </p:cNvPr>
          <p:cNvSpPr txBox="1"/>
          <p:nvPr/>
        </p:nvSpPr>
        <p:spPr>
          <a:xfrm>
            <a:off x="1503585" y="3727640"/>
            <a:ext cx="6696518" cy="2092881"/>
          </a:xfrm>
          <a:prstGeom prst="rect">
            <a:avLst/>
          </a:prstGeom>
          <a:noFill/>
        </p:spPr>
        <p:txBody>
          <a:bodyPr wrap="square">
            <a:spAutoFit/>
          </a:bodyPr>
          <a:lstStyle/>
          <a:p>
            <a:r>
              <a:rPr lang="de-DE" dirty="0">
                <a:latin typeface="Arial" panose="020B0604020202020204" pitchFamily="34" charset="0"/>
                <a:cs typeface="Arial" panose="020B0604020202020204" pitchFamily="34" charset="0"/>
              </a:rPr>
              <a:t>➡️ </a:t>
            </a:r>
            <a:r>
              <a:rPr lang="de-DE" dirty="0"/>
              <a:t>Merkmale lernförderlicher Bedingungen (Spaß am Lernen):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Selbstbestimmung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Eigene Aktivität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Schnelle Erfolgserlebnisse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Gemeinsames Lernen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Reale, praxisnahe Herausforderungen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Positive Emotionen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Selbstkontrolle des Fortschritts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Unmittelbare Praxisanwendung</a:t>
            </a:r>
          </a:p>
        </p:txBody>
      </p:sp>
    </p:spTree>
    <p:extLst>
      <p:ext uri="{BB962C8B-B14F-4D97-AF65-F5344CB8AC3E}">
        <p14:creationId xmlns:p14="http://schemas.microsoft.com/office/powerpoint/2010/main" val="32009297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EC855-9A90-82A6-365D-D3B46B47C72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93BEA30-266F-4918-DCE9-89841E1B87E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A4EAB585-F70A-AA01-0215-AD5BB0F3DC06}"/>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863B56B2-E768-3FE3-05B1-09B8950FB9A6}"/>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36</a:t>
            </a:fld>
            <a:endParaRPr lang="de-DE" dirty="0"/>
          </a:p>
        </p:txBody>
      </p:sp>
      <p:sp>
        <p:nvSpPr>
          <p:cNvPr id="5" name="Textfeld 4">
            <a:extLst>
              <a:ext uri="{FF2B5EF4-FFF2-40B4-BE49-F238E27FC236}">
                <a16:creationId xmlns:a16="http://schemas.microsoft.com/office/drawing/2014/main" id="{54CF12D2-8679-05B6-F319-D3A8DC505D4C}"/>
              </a:ext>
            </a:extLst>
          </p:cNvPr>
          <p:cNvSpPr txBox="1"/>
          <p:nvPr/>
        </p:nvSpPr>
        <p:spPr>
          <a:xfrm>
            <a:off x="1197077" y="1544307"/>
            <a:ext cx="9709355" cy="3416320"/>
          </a:xfrm>
          <a:prstGeom prst="rect">
            <a:avLst/>
          </a:prstGeom>
          <a:noFill/>
        </p:spPr>
        <p:txBody>
          <a:bodyPr wrap="square">
            <a:spAutoFit/>
          </a:bodyPr>
          <a:lstStyle/>
          <a:p>
            <a:pPr>
              <a:buNone/>
            </a:pPr>
            <a:r>
              <a:rPr lang="de-DE" sz="1200" dirty="0">
                <a:latin typeface="Arial" panose="020B0604020202020204" pitchFamily="34" charset="0"/>
                <a:cs typeface="Arial" panose="020B0604020202020204" pitchFamily="34" charset="0"/>
              </a:rPr>
              <a:t>➡️ </a:t>
            </a:r>
            <a:r>
              <a:rPr lang="de-DE" sz="1200" b="1" dirty="0">
                <a:latin typeface="Arial" panose="020B0604020202020204" pitchFamily="34" charset="0"/>
                <a:cs typeface="Arial" panose="020B0604020202020204" pitchFamily="34" charset="0"/>
              </a:rPr>
              <a:t>Lernumgebung</a:t>
            </a:r>
            <a:endParaRPr lang="de-D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b="1" dirty="0">
                <a:latin typeface="Arial" panose="020B0604020202020204" pitchFamily="34" charset="0"/>
                <a:cs typeface="Arial" panose="020B0604020202020204" pitchFamily="34" charset="0"/>
              </a:rPr>
              <a:t>Geeigneter Arbeitsplatz notwendig:</a:t>
            </a:r>
          </a:p>
          <a:p>
            <a:r>
              <a:rPr lang="de-DE" sz="1200" dirty="0">
                <a:latin typeface="Arial" panose="020B0604020202020204" pitchFamily="34" charset="0"/>
                <a:cs typeface="Arial" panose="020B0604020202020204" pitchFamily="34" charset="0"/>
              </a:rPr>
              <a:t>Konzentriertes Lernen erfordert einen festen, vorbereiteten Lernplatz (idealerweise Arbeitszimmer, alternativ </a:t>
            </a:r>
            <a:r>
              <a:rPr lang="de-DE" sz="1200" dirty="0" err="1">
                <a:latin typeface="Arial" panose="020B0604020202020204" pitchFamily="34" charset="0"/>
                <a:cs typeface="Arial" panose="020B0604020202020204" pitchFamily="34" charset="0"/>
              </a:rPr>
              <a:t>Lernecke</a:t>
            </a:r>
            <a:r>
              <a:rPr lang="de-DE" sz="1200" dirty="0">
                <a:latin typeface="Arial" panose="020B0604020202020204" pitchFamily="34" charset="0"/>
                <a:cs typeface="Arial" panose="020B0604020202020204" pitchFamily="34" charset="0"/>
              </a:rPr>
              <a:t>).</a:t>
            </a:r>
          </a:p>
          <a:p>
            <a:endParaRPr lang="de-D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b="1" dirty="0">
                <a:latin typeface="Arial" panose="020B0604020202020204" pitchFamily="34" charset="0"/>
                <a:cs typeface="Arial" panose="020B0604020202020204" pitchFamily="34" charset="0"/>
              </a:rPr>
              <a:t>Mindestanforderungen an den Lernplatz:</a:t>
            </a:r>
          </a:p>
          <a:p>
            <a:r>
              <a:rPr lang="de-DE" sz="1200" dirty="0">
                <a:latin typeface="Arial" panose="020B0604020202020204" pitchFamily="34" charset="0"/>
                <a:cs typeface="Arial" panose="020B0604020202020204" pitchFamily="34" charset="0"/>
              </a:rPr>
              <a:t>Ruhige Umgebung während der Lernzeit</a:t>
            </a:r>
          </a:p>
          <a:p>
            <a:r>
              <a:rPr lang="de-DE" sz="1200" dirty="0">
                <a:latin typeface="Arial" panose="020B0604020202020204" pitchFamily="34" charset="0"/>
                <a:cs typeface="Arial" panose="020B0604020202020204" pitchFamily="34" charset="0"/>
              </a:rPr>
              <a:t>Alle Materialien griffbereit</a:t>
            </a:r>
          </a:p>
          <a:p>
            <a:r>
              <a:rPr lang="de-DE" sz="1200" dirty="0">
                <a:latin typeface="Arial" panose="020B0604020202020204" pitchFamily="34" charset="0"/>
                <a:cs typeface="Arial" panose="020B0604020202020204" pitchFamily="34" charset="0"/>
              </a:rPr>
              <a:t>Gute Beleuchtung</a:t>
            </a:r>
          </a:p>
          <a:p>
            <a:r>
              <a:rPr lang="de-DE" sz="1200" dirty="0">
                <a:latin typeface="Arial" panose="020B0604020202020204" pitchFamily="34" charset="0"/>
                <a:cs typeface="Arial" panose="020B0604020202020204" pitchFamily="34" charset="0"/>
              </a:rPr>
              <a:t>Aufgeräumte Arbeitsfläche (nur Lernmittel)</a:t>
            </a:r>
          </a:p>
          <a:p>
            <a:r>
              <a:rPr lang="de-DE" sz="1200" dirty="0">
                <a:latin typeface="Arial" panose="020B0604020202020204" pitchFamily="34" charset="0"/>
                <a:cs typeface="Arial" panose="020B0604020202020204" pitchFamily="34" charset="0"/>
              </a:rPr>
              <a:t>Visuelle Hilfen (z. B. Magnetwand, Notizen)</a:t>
            </a:r>
          </a:p>
          <a:p>
            <a:r>
              <a:rPr lang="de-DE" sz="1200" dirty="0">
                <a:latin typeface="Arial" panose="020B0604020202020204" pitchFamily="34" charset="0"/>
                <a:cs typeface="Arial" panose="020B0604020202020204" pitchFamily="34" charset="0"/>
              </a:rPr>
              <a:t>Angenehme, behagliche Raumatmosphäre</a:t>
            </a:r>
          </a:p>
          <a:p>
            <a:endParaRPr lang="de-D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b="1" dirty="0">
                <a:latin typeface="Arial" panose="020B0604020202020204" pitchFamily="34" charset="0"/>
                <a:cs typeface="Arial" panose="020B0604020202020204" pitchFamily="34" charset="0"/>
              </a:rPr>
              <a:t>Individuelle Lernpräferenzen:</a:t>
            </a:r>
          </a:p>
          <a:p>
            <a:r>
              <a:rPr lang="de-DE" sz="1200" dirty="0">
                <a:latin typeface="Arial" panose="020B0604020202020204" pitchFamily="34" charset="0"/>
                <a:cs typeface="Arial" panose="020B0604020202020204" pitchFamily="34" charset="0"/>
              </a:rPr>
              <a:t>Lernumgebung ist personenabhängig: Stille vs. Hintergrundmusik - Ordnung vs. „kreatives Chaos“</a:t>
            </a:r>
          </a:p>
          <a:p>
            <a:endParaRPr lang="de-D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b="1" dirty="0">
                <a:latin typeface="Arial" panose="020B0604020202020204" pitchFamily="34" charset="0"/>
                <a:cs typeface="Arial" panose="020B0604020202020204" pitchFamily="34" charset="0"/>
              </a:rPr>
              <a:t>Konsequenz:</a:t>
            </a:r>
          </a:p>
          <a:p>
            <a:r>
              <a:rPr lang="de-DE" sz="1200" dirty="0">
                <a:latin typeface="Arial" panose="020B0604020202020204" pitchFamily="34" charset="0"/>
                <a:cs typeface="Arial" panose="020B0604020202020204" pitchFamily="34" charset="0"/>
              </a:rPr>
              <a:t>Selbstbeobachtung der eigenen Lerngewohnheiten → Lernumgebung gezielt so gestalten, dass Leistungsfähigkeit und Wohlbefinden maximiert werden.</a:t>
            </a:r>
          </a:p>
        </p:txBody>
      </p:sp>
    </p:spTree>
    <p:extLst>
      <p:ext uri="{BB962C8B-B14F-4D97-AF65-F5344CB8AC3E}">
        <p14:creationId xmlns:p14="http://schemas.microsoft.com/office/powerpoint/2010/main" val="16164545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4CFB7-E0C5-81E2-1343-4B07084079E9}"/>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D0F667CF-C845-3032-AFE4-1C24018D0C6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BB13747A-CD96-D9CD-E111-7BE0BF962365}"/>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F05B40E9-B3DE-CE75-94CD-5F63168F4D79}"/>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37</a:t>
            </a:fld>
            <a:endParaRPr lang="de-DE" dirty="0"/>
          </a:p>
        </p:txBody>
      </p:sp>
      <p:sp>
        <p:nvSpPr>
          <p:cNvPr id="5" name="Textfeld 4">
            <a:extLst>
              <a:ext uri="{FF2B5EF4-FFF2-40B4-BE49-F238E27FC236}">
                <a16:creationId xmlns:a16="http://schemas.microsoft.com/office/drawing/2014/main" id="{2C232F67-D3CA-CCB5-15D7-EE427A636F71}"/>
              </a:ext>
            </a:extLst>
          </p:cNvPr>
          <p:cNvSpPr txBox="1"/>
          <p:nvPr/>
        </p:nvSpPr>
        <p:spPr>
          <a:xfrm>
            <a:off x="1197077" y="1544307"/>
            <a:ext cx="9709355" cy="2677656"/>
          </a:xfrm>
          <a:prstGeom prst="rect">
            <a:avLst/>
          </a:prstGeom>
          <a:noFill/>
        </p:spPr>
        <p:txBody>
          <a:bodyPr wrap="square">
            <a:spAutoFit/>
          </a:bodyPr>
          <a:lstStyle/>
          <a:p>
            <a:pPr>
              <a:buNone/>
            </a:pPr>
            <a:r>
              <a:rPr lang="de-DE" sz="1200" dirty="0">
                <a:latin typeface="Arial" panose="020B0604020202020204" pitchFamily="34" charset="0"/>
                <a:cs typeface="Arial" panose="020B0604020202020204" pitchFamily="34" charset="0"/>
              </a:rPr>
              <a:t>➡️ </a:t>
            </a:r>
            <a:r>
              <a:rPr lang="de-DE" sz="1200" b="1" dirty="0">
                <a:latin typeface="Arial" panose="020B0604020202020204" pitchFamily="34" charset="0"/>
                <a:cs typeface="Arial" panose="020B0604020202020204" pitchFamily="34" charset="0"/>
              </a:rPr>
              <a:t>Wichtig ist auch eine regelmäßige Lernzeit. </a:t>
            </a:r>
          </a:p>
          <a:p>
            <a:pPr>
              <a:buNone/>
            </a:pPr>
            <a:r>
              <a:rPr lang="de-DE" sz="1200" dirty="0">
                <a:latin typeface="Arial" panose="020B0604020202020204" pitchFamily="34" charset="0"/>
                <a:cs typeface="Arial" panose="020B0604020202020204" pitchFamily="34" charset="0"/>
              </a:rPr>
              <a:t>Wenn das Lernen über einige Wochen immer zur gleichen Zeit und möglichst am gleichen Ort erfolgt, stellt sich Ihre innere Uhr darauf ein. Die Lernbereitschaft wird gesteuert, Erwartungen werden erfüllt. Halten Sie deshalb Ihre eigene Lernzeit ein.</a:t>
            </a:r>
          </a:p>
          <a:p>
            <a:pPr>
              <a:buNone/>
            </a:pPr>
            <a:endParaRPr lang="de-D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Ziel des Lernens ist es, die Lerninhalte im Langzeitgedächtnis zu speichern. </a:t>
            </a:r>
          </a:p>
          <a:p>
            <a:endParaRPr lang="de-DE" sz="1200" dirty="0">
              <a:latin typeface="Arial" panose="020B0604020202020204" pitchFamily="34" charset="0"/>
              <a:cs typeface="Arial" panose="020B0604020202020204" pitchFamily="34" charset="0"/>
            </a:endParaRPr>
          </a:p>
          <a:p>
            <a:r>
              <a:rPr lang="de-DE" sz="1200" b="1" dirty="0">
                <a:latin typeface="Arial" panose="020B0604020202020204" pitchFamily="34" charset="0"/>
                <a:cs typeface="Arial" panose="020B0604020202020204" pitchFamily="34" charset="0"/>
              </a:rPr>
              <a:t>So können Sie die Lernzeit am besten nutzen:</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Planen Sie mehrere kurze Lernperioden und Pausen im Wechsel.</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Wiederholen Sie möglichst zeitnah.</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Verknüpfen Sie neue Lerninhalte mit etwas Bekanntem.</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Beteiligen Sie möglichst alle Sinne beim Lernen.</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Haben Sie einen Lerninhalt verstanden, widmen Sie sich dem nächsten Thema.</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Lernen Sie mit Interesse.</a:t>
            </a:r>
          </a:p>
          <a:p>
            <a:pPr>
              <a:buNone/>
            </a:pPr>
            <a:r>
              <a:rPr lang="de-DE" sz="1200" b="1" dirty="0">
                <a:latin typeface="Arial" panose="020B0604020202020204" pitchFamily="34" charset="0"/>
                <a:cs typeface="Arial" panose="020B0604020202020204" pitchFamily="34" charset="0"/>
              </a:rPr>
              <a:t>Blenden Sie Lernhemmungen aus.</a:t>
            </a:r>
          </a:p>
        </p:txBody>
      </p:sp>
    </p:spTree>
    <p:extLst>
      <p:ext uri="{BB962C8B-B14F-4D97-AF65-F5344CB8AC3E}">
        <p14:creationId xmlns:p14="http://schemas.microsoft.com/office/powerpoint/2010/main" val="414711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CE85A-E37E-1BF8-8CC2-E86F520095D7}"/>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055731F-6A71-9695-74CE-E530473F002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D6A0C7DC-C823-38D6-CCE3-DAB71312C1DA}"/>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DE49B003-4DEF-F670-358B-A8DC59AE8548}"/>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38</a:t>
            </a:fld>
            <a:endParaRPr lang="de-DE" dirty="0"/>
          </a:p>
        </p:txBody>
      </p:sp>
      <p:sp>
        <p:nvSpPr>
          <p:cNvPr id="4" name="Textfeld 3">
            <a:extLst>
              <a:ext uri="{FF2B5EF4-FFF2-40B4-BE49-F238E27FC236}">
                <a16:creationId xmlns:a16="http://schemas.microsoft.com/office/drawing/2014/main" id="{B72779F0-17CD-A984-D715-5C010E052D8A}"/>
              </a:ext>
            </a:extLst>
          </p:cNvPr>
          <p:cNvSpPr txBox="1"/>
          <p:nvPr/>
        </p:nvSpPr>
        <p:spPr>
          <a:xfrm>
            <a:off x="879458" y="1680210"/>
            <a:ext cx="9654118" cy="461665"/>
          </a:xfrm>
          <a:prstGeom prst="rect">
            <a:avLst/>
          </a:prstGeom>
          <a:noFill/>
        </p:spPr>
        <p:txBody>
          <a:bodyPr wrap="none" rtlCol="0">
            <a:spAutoFit/>
          </a:bodyPr>
          <a:lstStyle/>
          <a:p>
            <a:r>
              <a:rPr lang="de-DE" sz="1200" b="1" dirty="0">
                <a:latin typeface="Arial" panose="020B0604020202020204" pitchFamily="34" charset="0"/>
                <a:cs typeface="Arial" panose="020B0604020202020204" pitchFamily="34" charset="0"/>
              </a:rPr>
              <a:t>Lernfähigkeit:</a:t>
            </a:r>
            <a:r>
              <a:rPr lang="de-DE" sz="1200" dirty="0">
                <a:latin typeface="Arial" panose="020B0604020202020204" pitchFamily="34" charset="0"/>
                <a:cs typeface="Arial" panose="020B0604020202020204" pitchFamily="34" charset="0"/>
              </a:rPr>
              <a:t> Wahrnehmung, Gedächtnis, Anlagen, Ausbildung, Erfahrung, verbale und nonverbaler Ausdruck, Vorstellungsvermögen,</a:t>
            </a:r>
          </a:p>
          <a:p>
            <a:r>
              <a:rPr lang="de-DE" sz="1200" dirty="0">
                <a:latin typeface="Arial" panose="020B0604020202020204" pitchFamily="34" charset="0"/>
                <a:cs typeface="Arial" panose="020B0604020202020204" pitchFamily="34" charset="0"/>
              </a:rPr>
              <a:t>Umfang (Lernpensum), Genauigkeit, Geschwindigkeit, Erinnerungsvermögen</a:t>
            </a:r>
          </a:p>
        </p:txBody>
      </p:sp>
      <p:sp>
        <p:nvSpPr>
          <p:cNvPr id="6" name="Textfeld 5">
            <a:extLst>
              <a:ext uri="{FF2B5EF4-FFF2-40B4-BE49-F238E27FC236}">
                <a16:creationId xmlns:a16="http://schemas.microsoft.com/office/drawing/2014/main" id="{4226806A-EE9D-3813-4BFB-16A6CF21476B}"/>
              </a:ext>
            </a:extLst>
          </p:cNvPr>
          <p:cNvSpPr txBox="1"/>
          <p:nvPr/>
        </p:nvSpPr>
        <p:spPr>
          <a:xfrm>
            <a:off x="928988" y="2358938"/>
            <a:ext cx="10104685" cy="461665"/>
          </a:xfrm>
          <a:prstGeom prst="rect">
            <a:avLst/>
          </a:prstGeom>
          <a:noFill/>
        </p:spPr>
        <p:txBody>
          <a:bodyPr wrap="square" rtlCol="0">
            <a:spAutoFit/>
          </a:bodyPr>
          <a:lstStyle/>
          <a:p>
            <a:r>
              <a:rPr lang="de-DE" sz="1200" b="1" dirty="0">
                <a:latin typeface="Arial" panose="020B0604020202020204" pitchFamily="34" charset="0"/>
                <a:cs typeface="Arial" panose="020B0604020202020204" pitchFamily="34" charset="0"/>
              </a:rPr>
              <a:t>Physiologische Bedingungen: </a:t>
            </a:r>
            <a:r>
              <a:rPr lang="de-DE" sz="1200" dirty="0">
                <a:latin typeface="Arial" panose="020B0604020202020204" pitchFamily="34" charset="0"/>
                <a:cs typeface="Arial" panose="020B0604020202020204" pitchFamily="34" charset="0"/>
              </a:rPr>
              <a:t>Ernährung, Gesundheit, Kondition – Arbeitszeit/Lernzeit – Zeitpunkt und Dauer, Anstrengung und Entspannung, </a:t>
            </a:r>
          </a:p>
          <a:p>
            <a:r>
              <a:rPr lang="de-DE" sz="1200" dirty="0">
                <a:latin typeface="Arial" panose="020B0604020202020204" pitchFamily="34" charset="0"/>
                <a:cs typeface="Arial" panose="020B0604020202020204" pitchFamily="34" charset="0"/>
              </a:rPr>
              <a:t>Biorhythmus, Tageszeit, Müdigkeit, Erschöpfung, Pausen</a:t>
            </a:r>
          </a:p>
        </p:txBody>
      </p:sp>
      <p:sp>
        <p:nvSpPr>
          <p:cNvPr id="7" name="Textfeld 6">
            <a:extLst>
              <a:ext uri="{FF2B5EF4-FFF2-40B4-BE49-F238E27FC236}">
                <a16:creationId xmlns:a16="http://schemas.microsoft.com/office/drawing/2014/main" id="{3BCF6161-6E74-B50C-42DC-829DDCBDEC30}"/>
              </a:ext>
            </a:extLst>
          </p:cNvPr>
          <p:cNvSpPr txBox="1"/>
          <p:nvPr/>
        </p:nvSpPr>
        <p:spPr>
          <a:xfrm>
            <a:off x="928988" y="2967335"/>
            <a:ext cx="10104685" cy="461665"/>
          </a:xfrm>
          <a:prstGeom prst="rect">
            <a:avLst/>
          </a:prstGeom>
          <a:noFill/>
        </p:spPr>
        <p:txBody>
          <a:bodyPr wrap="square" rtlCol="0">
            <a:spAutoFit/>
          </a:bodyPr>
          <a:lstStyle/>
          <a:p>
            <a:r>
              <a:rPr lang="de-DE" sz="1200" b="1" dirty="0">
                <a:latin typeface="Arial" panose="020B0604020202020204" pitchFamily="34" charset="0"/>
                <a:cs typeface="Arial" panose="020B0604020202020204" pitchFamily="34" charset="0"/>
              </a:rPr>
              <a:t>Motive: </a:t>
            </a:r>
            <a:r>
              <a:rPr lang="de-DE" sz="1200" dirty="0">
                <a:latin typeface="Arial" panose="020B0604020202020204" pitchFamily="34" charset="0"/>
                <a:cs typeface="Arial" panose="020B0604020202020204" pitchFamily="34" charset="0"/>
              </a:rPr>
              <a:t>Sicherheit, Angst, Neugierde, Tatendrang, Aktivität, Erfolg, Ehrgeiz, Leistungsfreude, persönliche Vorteile, Druck, Zwang, Selbstverwirklichung – wissenschaftlich ,künstlerisch - politisch</a:t>
            </a:r>
          </a:p>
        </p:txBody>
      </p:sp>
    </p:spTree>
    <p:extLst>
      <p:ext uri="{BB962C8B-B14F-4D97-AF65-F5344CB8AC3E}">
        <p14:creationId xmlns:p14="http://schemas.microsoft.com/office/powerpoint/2010/main" val="37035135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BD0CC-F1C8-1B05-82E4-002FDC067921}"/>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E2EAC5D-ECC9-86AC-978F-94FA102ADC9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45A19EE9-3437-DFF0-60CA-38D4283B8308}"/>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AFCEFC4B-7505-56D1-1A8C-56C4989F1DF4}"/>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39</a:t>
            </a:fld>
            <a:endParaRPr lang="de-DE" dirty="0"/>
          </a:p>
        </p:txBody>
      </p:sp>
      <p:sp>
        <p:nvSpPr>
          <p:cNvPr id="9" name="Textfeld 8">
            <a:extLst>
              <a:ext uri="{FF2B5EF4-FFF2-40B4-BE49-F238E27FC236}">
                <a16:creationId xmlns:a16="http://schemas.microsoft.com/office/drawing/2014/main" id="{FA7A5F6D-8EF3-14D8-52CB-5FF4C20F85A2}"/>
              </a:ext>
            </a:extLst>
          </p:cNvPr>
          <p:cNvSpPr txBox="1"/>
          <p:nvPr/>
        </p:nvSpPr>
        <p:spPr>
          <a:xfrm>
            <a:off x="2232660" y="1845439"/>
            <a:ext cx="6911340" cy="2246769"/>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Visueller Lerntyp („</a:t>
            </a:r>
            <a:r>
              <a:rPr lang="de-DE" sz="1400" b="1" dirty="0" err="1">
                <a:latin typeface="Arial" panose="020B0604020202020204" pitchFamily="34" charset="0"/>
                <a:cs typeface="Arial" panose="020B0604020202020204" pitchFamily="34" charset="0"/>
              </a:rPr>
              <a:t>Sehtyp</a:t>
            </a:r>
            <a:r>
              <a:rPr lang="de-DE" sz="1400" b="1" dirty="0">
                <a:latin typeface="Arial" panose="020B0604020202020204" pitchFamily="34" charset="0"/>
                <a:cs typeface="Arial" panose="020B0604020202020204" pitchFamily="34" charset="0"/>
              </a:rPr>
              <a:t>“)</a:t>
            </a:r>
          </a:p>
          <a:p>
            <a:pPr>
              <a:buNone/>
            </a:pPr>
            <a:r>
              <a:rPr lang="de-DE" sz="1400" b="1" dirty="0">
                <a:latin typeface="Arial" panose="020B0604020202020204" pitchFamily="34" charset="0"/>
                <a:cs typeface="Arial" panose="020B0604020202020204" pitchFamily="34" charset="0"/>
              </a:rPr>
              <a:t>Präferenz:</a:t>
            </a:r>
            <a:r>
              <a:rPr lang="de-DE" sz="1400" dirty="0">
                <a:latin typeface="Arial" panose="020B0604020202020204" pitchFamily="34" charset="0"/>
                <a:cs typeface="Arial" panose="020B0604020202020204" pitchFamily="34" charset="0"/>
              </a:rPr>
              <a:t> Lernen über visuelle Reize.</a:t>
            </a:r>
          </a:p>
          <a:p>
            <a:pPr>
              <a:buNone/>
            </a:pPr>
            <a:r>
              <a:rPr lang="de-DE" sz="1400" b="1" dirty="0">
                <a:latin typeface="Arial" panose="020B0604020202020204" pitchFamily="34" charset="0"/>
                <a:cs typeface="Arial" panose="020B0604020202020204" pitchFamily="34" charset="0"/>
              </a:rPr>
              <a:t>Charakteristika</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Bevorzugt Grafiken, Schaubilder, Diagramme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Merkt sich Inhalte über Bilder/Strukturen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Arbeitet gern mit Markierungen, Mindmaps</a:t>
            </a:r>
          </a:p>
          <a:p>
            <a:pPr>
              <a:buNone/>
            </a:pPr>
            <a:r>
              <a:rPr lang="de-DE" sz="1400" b="1" dirty="0">
                <a:latin typeface="Arial" panose="020B0604020202020204" pitchFamily="34" charset="0"/>
                <a:cs typeface="Arial" panose="020B0604020202020204" pitchFamily="34" charset="0"/>
              </a:rPr>
              <a:t>Didaktische Maßnahmen</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Flipchart, Präsentationsfolien, Prozessdiagramme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Farbcodierungen, Ablaufpläne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Demonstrationen mit Sichtbezug</a:t>
            </a:r>
          </a:p>
        </p:txBody>
      </p:sp>
    </p:spTree>
    <p:extLst>
      <p:ext uri="{BB962C8B-B14F-4D97-AF65-F5344CB8AC3E}">
        <p14:creationId xmlns:p14="http://schemas.microsoft.com/office/powerpoint/2010/main" val="3304106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CC969-C2E6-5CAD-A505-DFCD5B7E9912}"/>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AB2A624A-B70B-8DB6-EC2F-91C5A35E68D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Handlungsfeld 3</a:t>
            </a:r>
          </a:p>
        </p:txBody>
      </p:sp>
      <p:sp>
        <p:nvSpPr>
          <p:cNvPr id="2" name="Textfeld 1">
            <a:extLst>
              <a:ext uri="{FF2B5EF4-FFF2-40B4-BE49-F238E27FC236}">
                <a16:creationId xmlns:a16="http://schemas.microsoft.com/office/drawing/2014/main" id="{426DC3F5-1022-7B43-52F6-D8B5C439A70C}"/>
              </a:ext>
            </a:extLst>
          </p:cNvPr>
          <p:cNvSpPr txBox="1"/>
          <p:nvPr/>
        </p:nvSpPr>
        <p:spPr>
          <a:xfrm>
            <a:off x="1043657" y="1463180"/>
            <a:ext cx="10104685" cy="2246769"/>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Ausbildung durchführen</a:t>
            </a:r>
          </a:p>
          <a:p>
            <a:r>
              <a:rPr lang="de-DE" sz="2000" dirty="0">
                <a:latin typeface="Arial" panose="020B0604020202020204" pitchFamily="34" charset="0"/>
                <a:cs typeface="Arial" panose="020B0604020202020204" pitchFamily="34" charset="0"/>
              </a:rPr>
              <a:t>➡️ Lernmethoden (4-Stufen, Leittext, Projekt, Rollenspiel)</a:t>
            </a:r>
          </a:p>
          <a:p>
            <a:r>
              <a:rPr lang="de-DE" sz="2000" dirty="0">
                <a:latin typeface="Arial" panose="020B0604020202020204" pitchFamily="34" charset="0"/>
                <a:cs typeface="Arial" panose="020B0604020202020204" pitchFamily="34" charset="0"/>
              </a:rPr>
              <a:t>➡️ Motivation &amp; Kommunikation</a:t>
            </a:r>
          </a:p>
          <a:p>
            <a:r>
              <a:rPr lang="de-DE" sz="2000" dirty="0">
                <a:latin typeface="Arial" panose="020B0604020202020204" pitchFamily="34" charset="0"/>
                <a:cs typeface="Arial" panose="020B0604020202020204" pitchFamily="34" charset="0"/>
              </a:rPr>
              <a:t>➡️ Feedbackgespräche</a:t>
            </a:r>
          </a:p>
          <a:p>
            <a:r>
              <a:rPr lang="de-DE" sz="2000" dirty="0">
                <a:latin typeface="Arial" panose="020B0604020202020204" pitchFamily="34" charset="0"/>
                <a:cs typeface="Arial" panose="020B0604020202020204" pitchFamily="34" charset="0"/>
              </a:rPr>
              <a:t>➡️ Beurteilungen</a:t>
            </a:r>
          </a:p>
          <a:p>
            <a:r>
              <a:rPr lang="de-DE" sz="2000" dirty="0">
                <a:latin typeface="Arial" panose="020B0604020202020204" pitchFamily="34" charset="0"/>
                <a:cs typeface="Arial" panose="020B0604020202020204" pitchFamily="34" charset="0"/>
              </a:rPr>
              <a:t>➡️ Umgang mit Konflikten / Lernschwierigkeiten</a:t>
            </a:r>
          </a:p>
          <a:p>
            <a:r>
              <a:rPr lang="de-DE" sz="2000" dirty="0">
                <a:latin typeface="Arial" panose="020B0604020202020204" pitchFamily="34" charset="0"/>
                <a:cs typeface="Arial" panose="020B0604020202020204" pitchFamily="34" charset="0"/>
              </a:rPr>
              <a:t>➡️ Rechtliche Aufsichtspflichten</a:t>
            </a:r>
          </a:p>
        </p:txBody>
      </p:sp>
      <p:sp>
        <p:nvSpPr>
          <p:cNvPr id="3" name="Foliennummernplatzhalter 4">
            <a:extLst>
              <a:ext uri="{FF2B5EF4-FFF2-40B4-BE49-F238E27FC236}">
                <a16:creationId xmlns:a16="http://schemas.microsoft.com/office/drawing/2014/main" id="{922F3797-751B-8423-E5B8-C845742615E4}"/>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a:t>
            </a:fld>
            <a:endParaRPr lang="de-DE" dirty="0"/>
          </a:p>
        </p:txBody>
      </p:sp>
    </p:spTree>
    <p:extLst>
      <p:ext uri="{BB962C8B-B14F-4D97-AF65-F5344CB8AC3E}">
        <p14:creationId xmlns:p14="http://schemas.microsoft.com/office/powerpoint/2010/main" val="3683251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3506E-1B67-96CE-B2B8-E02F419E367A}"/>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BF40C1E7-58D1-AFD2-55F3-C0CF56523DF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D3506503-8095-719B-125C-0378805C659C}"/>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6A522246-4F90-22BD-3D4E-894AFE85FC51}"/>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40</a:t>
            </a:fld>
            <a:endParaRPr lang="de-DE" dirty="0"/>
          </a:p>
        </p:txBody>
      </p:sp>
      <p:sp>
        <p:nvSpPr>
          <p:cNvPr id="5" name="Textfeld 4">
            <a:extLst>
              <a:ext uri="{FF2B5EF4-FFF2-40B4-BE49-F238E27FC236}">
                <a16:creationId xmlns:a16="http://schemas.microsoft.com/office/drawing/2014/main" id="{A3DDBC9F-76CD-62C7-478D-4B8DA4106083}"/>
              </a:ext>
            </a:extLst>
          </p:cNvPr>
          <p:cNvSpPr txBox="1"/>
          <p:nvPr/>
        </p:nvSpPr>
        <p:spPr>
          <a:xfrm>
            <a:off x="3048000" y="1845439"/>
            <a:ext cx="6096000" cy="2246769"/>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Auditiver Lerntyp („</a:t>
            </a:r>
            <a:r>
              <a:rPr lang="de-DE" sz="1400" b="1" dirty="0" err="1">
                <a:latin typeface="Arial" panose="020B0604020202020204" pitchFamily="34" charset="0"/>
                <a:cs typeface="Arial" panose="020B0604020202020204" pitchFamily="34" charset="0"/>
              </a:rPr>
              <a:t>Hörtyp</a:t>
            </a:r>
            <a:r>
              <a:rPr lang="de-DE" sz="1400" b="1" dirty="0">
                <a:latin typeface="Arial" panose="020B0604020202020204" pitchFamily="34" charset="0"/>
                <a:cs typeface="Arial" panose="020B0604020202020204" pitchFamily="34" charset="0"/>
              </a:rPr>
              <a:t>“)</a:t>
            </a:r>
          </a:p>
          <a:p>
            <a:pPr>
              <a:buNone/>
            </a:pPr>
            <a:r>
              <a:rPr lang="de-DE" sz="1400" b="1" dirty="0">
                <a:latin typeface="Arial" panose="020B0604020202020204" pitchFamily="34" charset="0"/>
                <a:cs typeface="Arial" panose="020B0604020202020204" pitchFamily="34" charset="0"/>
              </a:rPr>
              <a:t>Präferenz:</a:t>
            </a:r>
            <a:r>
              <a:rPr lang="de-DE" sz="1400" dirty="0">
                <a:latin typeface="Arial" panose="020B0604020202020204" pitchFamily="34" charset="0"/>
                <a:cs typeface="Arial" panose="020B0604020202020204" pitchFamily="34" charset="0"/>
              </a:rPr>
              <a:t> Lernen über Hören/Sprechen.</a:t>
            </a:r>
          </a:p>
          <a:p>
            <a:pPr>
              <a:buNone/>
            </a:pPr>
            <a:r>
              <a:rPr lang="de-DE" sz="1400" b="1" dirty="0">
                <a:latin typeface="Arial" panose="020B0604020202020204" pitchFamily="34" charset="0"/>
                <a:cs typeface="Arial" panose="020B0604020202020204" pitchFamily="34" charset="0"/>
              </a:rPr>
              <a:t>Charakteristika</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Nimmt Inhalte gut über Vorträge/Erklärungen auf</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Diskutiert gern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Nutzt Wiederholen/Lautlesen</a:t>
            </a:r>
          </a:p>
          <a:p>
            <a:pPr>
              <a:buNone/>
            </a:pPr>
            <a:r>
              <a:rPr lang="de-DE" sz="1400" b="1" dirty="0">
                <a:latin typeface="Arial" panose="020B0604020202020204" pitchFamily="34" charset="0"/>
                <a:cs typeface="Arial" panose="020B0604020202020204" pitchFamily="34" charset="0"/>
              </a:rPr>
              <a:t>Didaktische Maßnahmen</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Lehrgespräch, Diskussion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Podcasts/Audiosequenzen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Verbale Schritt-für-Schritt-Erklärungen</a:t>
            </a:r>
          </a:p>
        </p:txBody>
      </p:sp>
    </p:spTree>
    <p:extLst>
      <p:ext uri="{BB962C8B-B14F-4D97-AF65-F5344CB8AC3E}">
        <p14:creationId xmlns:p14="http://schemas.microsoft.com/office/powerpoint/2010/main" val="1925043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CEDDA-2947-AABB-DC84-8CBE943DA72B}"/>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777BDAE3-7E3F-E647-4196-C1724E2E032D}"/>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E9F2CF20-5D6E-ACE1-D663-61B2FD88F13D}"/>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8114C9D9-5EB2-20E7-5AD0-99D6BB7B8135}"/>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41</a:t>
            </a:fld>
            <a:endParaRPr lang="de-DE" dirty="0"/>
          </a:p>
        </p:txBody>
      </p:sp>
      <p:sp>
        <p:nvSpPr>
          <p:cNvPr id="6" name="Textfeld 5">
            <a:extLst>
              <a:ext uri="{FF2B5EF4-FFF2-40B4-BE49-F238E27FC236}">
                <a16:creationId xmlns:a16="http://schemas.microsoft.com/office/drawing/2014/main" id="{9E8369B0-1117-190A-F4C7-07E25B95EDED}"/>
              </a:ext>
            </a:extLst>
          </p:cNvPr>
          <p:cNvSpPr txBox="1"/>
          <p:nvPr/>
        </p:nvSpPr>
        <p:spPr>
          <a:xfrm>
            <a:off x="2358390" y="2510850"/>
            <a:ext cx="7475220" cy="2246769"/>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Motorisch-kinästhetischer Lerntyp („Bewegungs-/Handlungstyp“)</a:t>
            </a:r>
          </a:p>
          <a:p>
            <a:pPr>
              <a:buNone/>
            </a:pPr>
            <a:r>
              <a:rPr lang="de-DE" sz="1400" b="1" dirty="0">
                <a:latin typeface="Arial" panose="020B0604020202020204" pitchFamily="34" charset="0"/>
                <a:cs typeface="Arial" panose="020B0604020202020204" pitchFamily="34" charset="0"/>
              </a:rPr>
              <a:t>Präferenz:</a:t>
            </a:r>
            <a:r>
              <a:rPr lang="de-DE" sz="1400" dirty="0">
                <a:latin typeface="Arial" panose="020B0604020202020204" pitchFamily="34" charset="0"/>
                <a:cs typeface="Arial" panose="020B0604020202020204" pitchFamily="34" charset="0"/>
              </a:rPr>
              <a:t> Lernen durch Tun/Bewegung.</a:t>
            </a:r>
          </a:p>
          <a:p>
            <a:pPr>
              <a:buNone/>
            </a:pPr>
            <a:r>
              <a:rPr lang="de-DE" sz="1400" b="1" dirty="0">
                <a:latin typeface="Arial" panose="020B0604020202020204" pitchFamily="34" charset="0"/>
                <a:cs typeface="Arial" panose="020B0604020202020204" pitchFamily="34" charset="0"/>
              </a:rPr>
              <a:t>Charakteristika</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„Learning </a:t>
            </a:r>
            <a:r>
              <a:rPr lang="de-DE" sz="1400" dirty="0" err="1">
                <a:latin typeface="Arial" panose="020B0604020202020204" pitchFamily="34" charset="0"/>
                <a:cs typeface="Arial" panose="020B0604020202020204" pitchFamily="34" charset="0"/>
              </a:rPr>
              <a:t>by</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Doing</a:t>
            </a:r>
            <a:r>
              <a:rPr lang="de-DE" sz="14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Benötigt praktische Anwendung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Hohe Behaltensleistung bei eigener Ausführung</a:t>
            </a:r>
          </a:p>
          <a:p>
            <a:r>
              <a:rPr lang="de-DE" sz="1400" b="1" dirty="0">
                <a:latin typeface="Arial" panose="020B0604020202020204" pitchFamily="34" charset="0"/>
                <a:cs typeface="Arial" panose="020B0604020202020204" pitchFamily="34" charset="0"/>
              </a:rPr>
              <a:t>Didaktische Maßnahmen</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Praktische Übungen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Werkstatt-/Laborarbeit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Simulationen, Rollenspiele</a:t>
            </a:r>
          </a:p>
        </p:txBody>
      </p:sp>
    </p:spTree>
    <p:extLst>
      <p:ext uri="{BB962C8B-B14F-4D97-AF65-F5344CB8AC3E}">
        <p14:creationId xmlns:p14="http://schemas.microsoft.com/office/powerpoint/2010/main" val="9163247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B19F5-764A-A211-C7D5-00BB8D6937AD}"/>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9C246793-BFFD-E59C-BC15-4234CC3425A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9E64CF0D-B759-979B-6FC7-9E64F27ED661}"/>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B095D810-430E-BDCF-3427-1B08E30EC578}"/>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42</a:t>
            </a:fld>
            <a:endParaRPr lang="de-DE" dirty="0"/>
          </a:p>
        </p:txBody>
      </p:sp>
      <p:sp>
        <p:nvSpPr>
          <p:cNvPr id="5" name="Textfeld 4">
            <a:extLst>
              <a:ext uri="{FF2B5EF4-FFF2-40B4-BE49-F238E27FC236}">
                <a16:creationId xmlns:a16="http://schemas.microsoft.com/office/drawing/2014/main" id="{5DDE8B08-5614-8F1C-2830-3DF3A27C40DD}"/>
              </a:ext>
            </a:extLst>
          </p:cNvPr>
          <p:cNvSpPr txBox="1"/>
          <p:nvPr/>
        </p:nvSpPr>
        <p:spPr>
          <a:xfrm>
            <a:off x="2708910" y="2145767"/>
            <a:ext cx="6126480" cy="2246769"/>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Lesend-schreibender Lerntyp (ergänzendes Modell, z. B. VARK)</a:t>
            </a:r>
          </a:p>
          <a:p>
            <a:pPr>
              <a:buNone/>
            </a:pPr>
            <a:r>
              <a:rPr lang="de-DE" sz="1400" b="1" dirty="0">
                <a:latin typeface="Arial" panose="020B0604020202020204" pitchFamily="34" charset="0"/>
                <a:cs typeface="Arial" panose="020B0604020202020204" pitchFamily="34" charset="0"/>
              </a:rPr>
              <a:t>Präferenz:</a:t>
            </a:r>
            <a:r>
              <a:rPr lang="de-DE" sz="1400" dirty="0">
                <a:latin typeface="Arial" panose="020B0604020202020204" pitchFamily="34" charset="0"/>
                <a:cs typeface="Arial" panose="020B0604020202020204" pitchFamily="34" charset="0"/>
              </a:rPr>
              <a:t> Textbasierte Verarbeitung.</a:t>
            </a:r>
          </a:p>
          <a:p>
            <a:pPr>
              <a:buNone/>
            </a:pPr>
            <a:r>
              <a:rPr lang="de-DE" sz="1400" b="1" dirty="0">
                <a:latin typeface="Arial" panose="020B0604020202020204" pitchFamily="34" charset="0"/>
                <a:cs typeface="Arial" panose="020B0604020202020204" pitchFamily="34" charset="0"/>
              </a:rPr>
              <a:t>Charakteristika</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Arbeitet gern mit Skripten/Büchern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Macht ausführliche Notizen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Lernt über Zusammenfassungen</a:t>
            </a:r>
          </a:p>
          <a:p>
            <a:pPr>
              <a:buNone/>
            </a:pPr>
            <a:r>
              <a:rPr lang="de-DE" sz="1400" b="1" dirty="0">
                <a:latin typeface="Arial" panose="020B0604020202020204" pitchFamily="34" charset="0"/>
                <a:cs typeface="Arial" panose="020B0604020202020204" pitchFamily="34" charset="0"/>
              </a:rPr>
              <a:t>Didaktische Maßnahmen</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Lehrtexte, Handouts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Arbeitsblätter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Schriftliche Reflexion</a:t>
            </a:r>
          </a:p>
        </p:txBody>
      </p:sp>
    </p:spTree>
    <p:extLst>
      <p:ext uri="{BB962C8B-B14F-4D97-AF65-F5344CB8AC3E}">
        <p14:creationId xmlns:p14="http://schemas.microsoft.com/office/powerpoint/2010/main" val="34564202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B7E0F-6EE4-D66F-9839-AF7EF1DC67E9}"/>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B45C557E-FBFB-AFBF-70E1-A537F3EE3595}"/>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B5097818-9D6B-7AB6-0AB2-E7533121439E}"/>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FEACB871-46A8-A63F-2E2F-2B736CFA58F4}"/>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43</a:t>
            </a:fld>
            <a:endParaRPr lang="de-DE" dirty="0"/>
          </a:p>
        </p:txBody>
      </p:sp>
      <p:sp>
        <p:nvSpPr>
          <p:cNvPr id="5" name="Textfeld 4">
            <a:extLst>
              <a:ext uri="{FF2B5EF4-FFF2-40B4-BE49-F238E27FC236}">
                <a16:creationId xmlns:a16="http://schemas.microsoft.com/office/drawing/2014/main" id="{3A0F26FD-1F2C-378D-86DD-3CF47158BAC0}"/>
              </a:ext>
            </a:extLst>
          </p:cNvPr>
          <p:cNvSpPr txBox="1"/>
          <p:nvPr/>
        </p:nvSpPr>
        <p:spPr>
          <a:xfrm>
            <a:off x="2708910" y="2145767"/>
            <a:ext cx="6126480" cy="2246769"/>
          </a:xfrm>
          <a:prstGeom prst="rect">
            <a:avLst/>
          </a:prstGeom>
          <a:noFill/>
        </p:spPr>
        <p:txBody>
          <a:bodyPr wrap="square">
            <a:spAutoFit/>
          </a:bodyPr>
          <a:lstStyle/>
          <a:p>
            <a:r>
              <a:rPr lang="de-DE" sz="1400" b="1" dirty="0"/>
              <a:t>Kommunikativer Lerntyp</a:t>
            </a:r>
          </a:p>
          <a:p>
            <a:r>
              <a:rPr lang="de-DE" sz="1400" b="1" dirty="0"/>
              <a:t>Präferenz:</a:t>
            </a:r>
            <a:r>
              <a:rPr lang="de-DE" sz="1400" dirty="0"/>
              <a:t> Lernen im sozialen Austausch.</a:t>
            </a:r>
          </a:p>
          <a:p>
            <a:r>
              <a:rPr lang="de-DE" sz="1400" b="1" dirty="0"/>
              <a:t>Charakteristika</a:t>
            </a:r>
            <a:endParaRPr lang="de-DE" sz="1400" dirty="0"/>
          </a:p>
          <a:p>
            <a:pPr marL="285750" indent="-285750">
              <a:buFont typeface="Arial" panose="020B0604020202020204" pitchFamily="34" charset="0"/>
              <a:buChar char="•"/>
            </a:pPr>
            <a:r>
              <a:rPr lang="de-DE" sz="1400" dirty="0"/>
              <a:t>Gruppenarbeit fördert Verständnis</a:t>
            </a:r>
          </a:p>
          <a:p>
            <a:pPr marL="285750" indent="-285750">
              <a:buFont typeface="Arial" panose="020B0604020202020204" pitchFamily="34" charset="0"/>
              <a:buChar char="•"/>
            </a:pPr>
            <a:r>
              <a:rPr lang="de-DE" sz="1400" dirty="0"/>
              <a:t>Reflektiert Inhalte im Dialog</a:t>
            </a:r>
          </a:p>
          <a:p>
            <a:pPr marL="285750" indent="-285750">
              <a:buFont typeface="Arial" panose="020B0604020202020204" pitchFamily="34" charset="0"/>
              <a:buChar char="•"/>
            </a:pPr>
            <a:r>
              <a:rPr lang="de-DE" sz="1400" dirty="0"/>
              <a:t>Lernt über Perspektivwechsel</a:t>
            </a:r>
          </a:p>
          <a:p>
            <a:r>
              <a:rPr lang="de-DE" sz="1400" b="1" dirty="0"/>
              <a:t>Didaktische Maßnahmen</a:t>
            </a:r>
            <a:endParaRPr lang="de-DE" sz="1400" dirty="0"/>
          </a:p>
          <a:p>
            <a:pPr marL="285750" indent="-285750">
              <a:buFont typeface="Arial" panose="020B0604020202020204" pitchFamily="34" charset="0"/>
              <a:buChar char="•"/>
            </a:pPr>
            <a:r>
              <a:rPr lang="de-DE" sz="1400" dirty="0"/>
              <a:t>Gruppenaufgaben</a:t>
            </a:r>
          </a:p>
          <a:p>
            <a:pPr marL="285750" indent="-285750">
              <a:buFont typeface="Arial" panose="020B0604020202020204" pitchFamily="34" charset="0"/>
              <a:buChar char="•"/>
            </a:pPr>
            <a:r>
              <a:rPr lang="de-DE" sz="1400" dirty="0"/>
              <a:t>Fallbesprechungen</a:t>
            </a:r>
          </a:p>
          <a:p>
            <a:pPr marL="285750" indent="-285750">
              <a:buFont typeface="Arial" panose="020B0604020202020204" pitchFamily="34" charset="0"/>
              <a:buChar char="•"/>
            </a:pPr>
            <a:r>
              <a:rPr lang="de-DE" sz="1400" dirty="0"/>
              <a:t>Peer-Learning</a:t>
            </a:r>
          </a:p>
        </p:txBody>
      </p:sp>
    </p:spTree>
    <p:extLst>
      <p:ext uri="{BB962C8B-B14F-4D97-AF65-F5344CB8AC3E}">
        <p14:creationId xmlns:p14="http://schemas.microsoft.com/office/powerpoint/2010/main" val="32960568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8A9FE-C469-7067-E496-914B27ACEB6B}"/>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4F90F11A-06EE-9F42-79C5-B563E2F2FF33}"/>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F16B9EB0-7E1B-4116-81C5-40B4D5AEE8A6}"/>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23C920CA-EE85-3C6A-AD4B-26880211DD7F}"/>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44</a:t>
            </a:fld>
            <a:endParaRPr lang="de-DE" dirty="0"/>
          </a:p>
        </p:txBody>
      </p:sp>
      <p:sp>
        <p:nvSpPr>
          <p:cNvPr id="4" name="Textfeld 3">
            <a:extLst>
              <a:ext uri="{FF2B5EF4-FFF2-40B4-BE49-F238E27FC236}">
                <a16:creationId xmlns:a16="http://schemas.microsoft.com/office/drawing/2014/main" id="{45D66286-2994-CF99-E2A4-CA30E75E21EA}"/>
              </a:ext>
            </a:extLst>
          </p:cNvPr>
          <p:cNvSpPr txBox="1"/>
          <p:nvPr/>
        </p:nvSpPr>
        <p:spPr>
          <a:xfrm>
            <a:off x="2537460" y="1798320"/>
            <a:ext cx="5513070" cy="923330"/>
          </a:xfrm>
          <a:prstGeom prst="rect">
            <a:avLst/>
          </a:prstGeom>
          <a:noFill/>
        </p:spPr>
        <p:txBody>
          <a:bodyPr wrap="square" rtlCol="0">
            <a:spAutoFit/>
          </a:bodyPr>
          <a:lstStyle/>
          <a:p>
            <a:pPr marL="342900" indent="-342900">
              <a:buFont typeface="+mj-lt"/>
              <a:buAutoNum type="arabicPeriod"/>
            </a:pPr>
            <a:r>
              <a:rPr lang="de-DE" dirty="0">
                <a:latin typeface="Arial" panose="020B0604020202020204" pitchFamily="34" charset="0"/>
                <a:cs typeface="Arial" panose="020B0604020202020204" pitchFamily="34" charset="0"/>
              </a:rPr>
              <a:t>Kognitiv – Wissensvermittlung </a:t>
            </a:r>
          </a:p>
          <a:p>
            <a:pPr marL="342900" indent="-342900">
              <a:buFont typeface="+mj-lt"/>
              <a:buAutoNum type="arabicPeriod"/>
            </a:pPr>
            <a:r>
              <a:rPr lang="de-DE" dirty="0">
                <a:latin typeface="Arial" panose="020B0604020202020204" pitchFamily="34" charset="0"/>
                <a:cs typeface="Arial" panose="020B0604020202020204" pitchFamily="34" charset="0"/>
              </a:rPr>
              <a:t>Psychomotorisch – Fertigkeiten (machen)</a:t>
            </a:r>
          </a:p>
          <a:p>
            <a:pPr marL="342900" indent="-342900">
              <a:buFont typeface="+mj-lt"/>
              <a:buAutoNum type="arabicPeriod"/>
            </a:pPr>
            <a:r>
              <a:rPr lang="de-DE" dirty="0">
                <a:latin typeface="Arial" panose="020B0604020202020204" pitchFamily="34" charset="0"/>
                <a:cs typeface="Arial" panose="020B0604020202020204" pitchFamily="34" charset="0"/>
              </a:rPr>
              <a:t>Affektiv (Haltung/Emotion)</a:t>
            </a:r>
          </a:p>
        </p:txBody>
      </p:sp>
    </p:spTree>
    <p:extLst>
      <p:ext uri="{BB962C8B-B14F-4D97-AF65-F5344CB8AC3E}">
        <p14:creationId xmlns:p14="http://schemas.microsoft.com/office/powerpoint/2010/main" val="17447337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CD79C-3CD9-6A77-CA8E-8E7E4A7DA735}"/>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EAE1790D-640E-954F-C2F0-254F28EF9B74}"/>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2A38FE14-90E6-4DF3-6E5C-6430399AF58D}"/>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Lernen und lernen wollen</a:t>
            </a:r>
          </a:p>
        </p:txBody>
      </p:sp>
      <p:sp>
        <p:nvSpPr>
          <p:cNvPr id="3" name="Foliennummernplatzhalter 4">
            <a:extLst>
              <a:ext uri="{FF2B5EF4-FFF2-40B4-BE49-F238E27FC236}">
                <a16:creationId xmlns:a16="http://schemas.microsoft.com/office/drawing/2014/main" id="{EF140D63-331E-585A-ACF9-5C2D7829152E}"/>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45</a:t>
            </a:fld>
            <a:endParaRPr lang="de-DE" dirty="0"/>
          </a:p>
        </p:txBody>
      </p:sp>
      <p:graphicFrame>
        <p:nvGraphicFramePr>
          <p:cNvPr id="5" name="Tabelle 4">
            <a:extLst>
              <a:ext uri="{FF2B5EF4-FFF2-40B4-BE49-F238E27FC236}">
                <a16:creationId xmlns:a16="http://schemas.microsoft.com/office/drawing/2014/main" id="{80D9B4E9-DC21-C50F-5F9A-6E20EF60D2ED}"/>
              </a:ext>
            </a:extLst>
          </p:cNvPr>
          <p:cNvGraphicFramePr>
            <a:graphicFrameLocks noGrp="1"/>
          </p:cNvGraphicFramePr>
          <p:nvPr/>
        </p:nvGraphicFramePr>
        <p:xfrm>
          <a:off x="1165860" y="1725930"/>
          <a:ext cx="8526780" cy="1463040"/>
        </p:xfrm>
        <a:graphic>
          <a:graphicData uri="http://schemas.openxmlformats.org/drawingml/2006/table">
            <a:tbl>
              <a:tblPr>
                <a:tableStyleId>{2D5ABB26-0587-4C30-8999-92F81FD0307C}</a:tableStyleId>
              </a:tblPr>
              <a:tblGrid>
                <a:gridCol w="3962400">
                  <a:extLst>
                    <a:ext uri="{9D8B030D-6E8A-4147-A177-3AD203B41FA5}">
                      <a16:colId xmlns:a16="http://schemas.microsoft.com/office/drawing/2014/main" val="2229863327"/>
                    </a:ext>
                  </a:extLst>
                </a:gridCol>
                <a:gridCol w="4564380">
                  <a:extLst>
                    <a:ext uri="{9D8B030D-6E8A-4147-A177-3AD203B41FA5}">
                      <a16:colId xmlns:a16="http://schemas.microsoft.com/office/drawing/2014/main" val="2446053938"/>
                    </a:ext>
                  </a:extLst>
                </a:gridCol>
              </a:tblGrid>
              <a:tr h="0">
                <a:tc>
                  <a:txBody>
                    <a:bodyPr/>
                    <a:lstStyle/>
                    <a:p>
                      <a:pPr>
                        <a:buNone/>
                      </a:pPr>
                      <a:r>
                        <a:rPr lang="de-DE" b="1" dirty="0"/>
                        <a:t>Lernzielbereich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de-DE" b="1" dirty="0"/>
                        <a:t>Geeignete Methoden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3174119"/>
                  </a:ext>
                </a:extLst>
              </a:tr>
              <a:tr h="0">
                <a:tc>
                  <a:txBody>
                    <a:bodyPr/>
                    <a:lstStyle/>
                    <a:p>
                      <a:pPr>
                        <a:buNone/>
                      </a:pPr>
                      <a:r>
                        <a:rPr lang="de-DE" b="1" dirty="0"/>
                        <a:t>Kognitiv</a:t>
                      </a:r>
                      <a:r>
                        <a:rPr lang="de-DE" dirty="0"/>
                        <a:t> (Wissen)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de-DE"/>
                        <a:t>Vortrag, Lehrgespräch, Fallmethode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0093493"/>
                  </a:ext>
                </a:extLst>
              </a:tr>
              <a:tr h="0">
                <a:tc>
                  <a:txBody>
                    <a:bodyPr/>
                    <a:lstStyle/>
                    <a:p>
                      <a:pPr>
                        <a:buNone/>
                      </a:pPr>
                      <a:r>
                        <a:rPr lang="de-DE" b="1"/>
                        <a:t>Psychomotorisch</a:t>
                      </a:r>
                      <a:r>
                        <a:rPr lang="de-DE"/>
                        <a:t> (Fertigkeiten)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de-DE"/>
                        <a:t>Vier-Stufen-Methode, Demonstration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6476080"/>
                  </a:ext>
                </a:extLst>
              </a:tr>
              <a:tr h="0">
                <a:tc>
                  <a:txBody>
                    <a:bodyPr/>
                    <a:lstStyle/>
                    <a:p>
                      <a:pPr>
                        <a:buNone/>
                      </a:pPr>
                      <a:r>
                        <a:rPr lang="de-DE" b="1" dirty="0"/>
                        <a:t>Affektiv</a:t>
                      </a:r>
                      <a:r>
                        <a:rPr lang="de-DE" dirty="0"/>
                        <a:t> (Haltung)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None/>
                      </a:pPr>
                      <a:r>
                        <a:rPr lang="de-DE" dirty="0"/>
                        <a:t>Rollenspiel, Projektmethode, Leittext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9950435"/>
                  </a:ext>
                </a:extLst>
              </a:tr>
            </a:tbl>
          </a:graphicData>
        </a:graphic>
      </p:graphicFrame>
      <p:sp>
        <p:nvSpPr>
          <p:cNvPr id="7" name="Textfeld 6">
            <a:extLst>
              <a:ext uri="{FF2B5EF4-FFF2-40B4-BE49-F238E27FC236}">
                <a16:creationId xmlns:a16="http://schemas.microsoft.com/office/drawing/2014/main" id="{92A9DDDA-1E25-DB9C-2F9F-CEBE0880C53C}"/>
              </a:ext>
            </a:extLst>
          </p:cNvPr>
          <p:cNvSpPr txBox="1"/>
          <p:nvPr/>
        </p:nvSpPr>
        <p:spPr>
          <a:xfrm>
            <a:off x="1333500" y="3557971"/>
            <a:ext cx="2255520" cy="1015663"/>
          </a:xfrm>
          <a:prstGeom prst="rect">
            <a:avLst/>
          </a:prstGeom>
          <a:noFill/>
        </p:spPr>
        <p:txBody>
          <a:bodyPr wrap="square">
            <a:spAutoFit/>
          </a:bodyPr>
          <a:lstStyle/>
          <a:p>
            <a:pPr>
              <a:buNone/>
            </a:pPr>
            <a:r>
              <a:rPr lang="de-DE" sz="1200" b="1" dirty="0">
                <a:latin typeface="Arial" panose="020B0604020202020204" pitchFamily="34" charset="0"/>
                <a:cs typeface="Arial" panose="020B0604020202020204" pitchFamily="34" charset="0"/>
              </a:rPr>
              <a:t>Sehr hohe Relevanz</a:t>
            </a:r>
            <a:endParaRPr lang="de-DE" sz="1200" dirty="0">
              <a:latin typeface="Arial" panose="020B0604020202020204" pitchFamily="34" charset="0"/>
              <a:cs typeface="Arial" panose="020B0604020202020204" pitchFamily="34" charset="0"/>
            </a:endParaRPr>
          </a:p>
          <a:p>
            <a:pPr>
              <a:buFont typeface="+mj-lt"/>
              <a:buAutoNum type="arabicPeriod"/>
            </a:pPr>
            <a:r>
              <a:rPr lang="de-DE" sz="1200" dirty="0">
                <a:solidFill>
                  <a:schemeClr val="accent6"/>
                </a:solidFill>
                <a:latin typeface="Arial" panose="020B0604020202020204" pitchFamily="34" charset="0"/>
                <a:cs typeface="Arial" panose="020B0604020202020204" pitchFamily="34" charset="0"/>
              </a:rPr>
              <a:t>Vier-Stufen-Methode</a:t>
            </a:r>
          </a:p>
          <a:p>
            <a:pPr>
              <a:buFont typeface="+mj-lt"/>
              <a:buAutoNum type="arabicPeriod"/>
            </a:pPr>
            <a:r>
              <a:rPr lang="de-DE" sz="1200" dirty="0">
                <a:solidFill>
                  <a:schemeClr val="accent6"/>
                </a:solidFill>
                <a:latin typeface="Arial" panose="020B0604020202020204" pitchFamily="34" charset="0"/>
                <a:cs typeface="Arial" panose="020B0604020202020204" pitchFamily="34" charset="0"/>
              </a:rPr>
              <a:t>Leittextmethode</a:t>
            </a:r>
          </a:p>
          <a:p>
            <a:pPr>
              <a:buFont typeface="+mj-lt"/>
              <a:buAutoNum type="arabicPeriod"/>
            </a:pPr>
            <a:r>
              <a:rPr lang="de-DE" sz="1200" dirty="0">
                <a:latin typeface="Arial" panose="020B0604020202020204" pitchFamily="34" charset="0"/>
                <a:cs typeface="Arial" panose="020B0604020202020204" pitchFamily="34" charset="0"/>
              </a:rPr>
              <a:t>Projektmethode</a:t>
            </a:r>
          </a:p>
          <a:p>
            <a:pPr>
              <a:buFont typeface="+mj-lt"/>
              <a:buAutoNum type="arabicPeriod"/>
            </a:pPr>
            <a:r>
              <a:rPr lang="de-DE" sz="1200" dirty="0">
                <a:latin typeface="Arial" panose="020B0604020202020204" pitchFamily="34" charset="0"/>
                <a:cs typeface="Arial" panose="020B0604020202020204" pitchFamily="34" charset="0"/>
              </a:rPr>
              <a:t>Lernauftrag / Fallmethode</a:t>
            </a:r>
          </a:p>
        </p:txBody>
      </p:sp>
      <p:sp>
        <p:nvSpPr>
          <p:cNvPr id="10" name="Textfeld 9">
            <a:extLst>
              <a:ext uri="{FF2B5EF4-FFF2-40B4-BE49-F238E27FC236}">
                <a16:creationId xmlns:a16="http://schemas.microsoft.com/office/drawing/2014/main" id="{A67C48DD-4424-65E9-EDD7-269D06F2079C}"/>
              </a:ext>
            </a:extLst>
          </p:cNvPr>
          <p:cNvSpPr txBox="1"/>
          <p:nvPr/>
        </p:nvSpPr>
        <p:spPr>
          <a:xfrm>
            <a:off x="4331970" y="3520316"/>
            <a:ext cx="1764030" cy="830997"/>
          </a:xfrm>
          <a:prstGeom prst="rect">
            <a:avLst/>
          </a:prstGeom>
          <a:noFill/>
        </p:spPr>
        <p:txBody>
          <a:bodyPr wrap="square">
            <a:spAutoFit/>
          </a:bodyPr>
          <a:lstStyle/>
          <a:p>
            <a:r>
              <a:rPr lang="de-DE" sz="1200" b="1" dirty="0">
                <a:latin typeface="Arial" panose="020B0604020202020204" pitchFamily="34" charset="0"/>
                <a:cs typeface="Arial" panose="020B0604020202020204" pitchFamily="34" charset="0"/>
              </a:rPr>
              <a:t>Mittlere Relevanz</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5. Lehrgespräch</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6. Demonstration</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7. Gruppenarbeit</a:t>
            </a:r>
          </a:p>
        </p:txBody>
      </p:sp>
      <p:sp>
        <p:nvSpPr>
          <p:cNvPr id="12" name="Textfeld 11">
            <a:extLst>
              <a:ext uri="{FF2B5EF4-FFF2-40B4-BE49-F238E27FC236}">
                <a16:creationId xmlns:a16="http://schemas.microsoft.com/office/drawing/2014/main" id="{92B272F7-224A-2451-314B-DFE95E2DD57B}"/>
              </a:ext>
            </a:extLst>
          </p:cNvPr>
          <p:cNvSpPr txBox="1"/>
          <p:nvPr/>
        </p:nvSpPr>
        <p:spPr>
          <a:xfrm>
            <a:off x="6465572" y="3704982"/>
            <a:ext cx="2156460" cy="646331"/>
          </a:xfrm>
          <a:prstGeom prst="rect">
            <a:avLst/>
          </a:prstGeom>
          <a:noFill/>
        </p:spPr>
        <p:txBody>
          <a:bodyPr wrap="square">
            <a:spAutoFit/>
          </a:bodyPr>
          <a:lstStyle/>
          <a:p>
            <a:r>
              <a:rPr lang="de-DE" sz="1200" b="1" dirty="0">
                <a:latin typeface="Arial" panose="020B0604020202020204" pitchFamily="34" charset="0"/>
                <a:cs typeface="Arial" panose="020B0604020202020204" pitchFamily="34" charset="0"/>
              </a:rPr>
              <a:t>Ergänzend</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8. Rollenspiel</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9. Vortrag / Präsentation</a:t>
            </a:r>
          </a:p>
        </p:txBody>
      </p:sp>
      <p:sp>
        <p:nvSpPr>
          <p:cNvPr id="14" name="Textfeld 13">
            <a:extLst>
              <a:ext uri="{FF2B5EF4-FFF2-40B4-BE49-F238E27FC236}">
                <a16:creationId xmlns:a16="http://schemas.microsoft.com/office/drawing/2014/main" id="{C37BFD48-4AB4-9AA4-2B9E-F7C1AAF916B3}"/>
              </a:ext>
            </a:extLst>
          </p:cNvPr>
          <p:cNvSpPr txBox="1"/>
          <p:nvPr/>
        </p:nvSpPr>
        <p:spPr>
          <a:xfrm>
            <a:off x="1421130" y="4942635"/>
            <a:ext cx="9010650" cy="646331"/>
          </a:xfrm>
          <a:prstGeom prst="rect">
            <a:avLst/>
          </a:prstGeom>
          <a:noFill/>
        </p:spPr>
        <p:txBody>
          <a:bodyPr wrap="square">
            <a:spAutoFit/>
          </a:bodyPr>
          <a:lstStyle/>
          <a:p>
            <a:pPr>
              <a:buNone/>
            </a:pPr>
            <a:r>
              <a:rPr lang="de-DE" sz="1200" b="1" dirty="0">
                <a:latin typeface="Arial" panose="020B0604020202020204" pitchFamily="34" charset="0"/>
                <a:cs typeface="Arial" panose="020B0604020202020204" pitchFamily="34" charset="0"/>
              </a:rPr>
              <a:t>Prüfungstaugliche Formulierung:</a:t>
            </a:r>
          </a:p>
          <a:p>
            <a:pPr>
              <a:buNone/>
            </a:pPr>
            <a:r>
              <a:rPr lang="de-DE" sz="1200" dirty="0">
                <a:latin typeface="Arial" panose="020B0604020202020204" pitchFamily="34" charset="0"/>
                <a:cs typeface="Arial" panose="020B0604020202020204" pitchFamily="34" charset="0"/>
              </a:rPr>
              <a:t>Unterweisungsmethoden sind didaktisch-methodische Vorgehensweisen des Ausbilders zur planmäßigen Vermittlung beruflicher Handlungsfähigkeit. Die Auswahl erfolgt lernziel-, zielgruppen- und tätigkeitsabhängig.</a:t>
            </a:r>
          </a:p>
        </p:txBody>
      </p:sp>
    </p:spTree>
    <p:extLst>
      <p:ext uri="{BB962C8B-B14F-4D97-AF65-F5344CB8AC3E}">
        <p14:creationId xmlns:p14="http://schemas.microsoft.com/office/powerpoint/2010/main" val="25839886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4C90C-A700-79D9-E18B-73467EBE2980}"/>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897F566-B3F1-988C-37B5-23EBDB3E88E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AC0A6AA2-28E3-1D02-72A6-A39AB5B7D842}"/>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4 Stufen-Methode</a:t>
            </a:r>
          </a:p>
        </p:txBody>
      </p:sp>
      <p:sp>
        <p:nvSpPr>
          <p:cNvPr id="3" name="Foliennummernplatzhalter 4">
            <a:extLst>
              <a:ext uri="{FF2B5EF4-FFF2-40B4-BE49-F238E27FC236}">
                <a16:creationId xmlns:a16="http://schemas.microsoft.com/office/drawing/2014/main" id="{2328D8E8-3B5A-6ACE-5BBD-B8A496386A23}"/>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46</a:t>
            </a:fld>
            <a:endParaRPr lang="de-DE" dirty="0"/>
          </a:p>
        </p:txBody>
      </p:sp>
      <p:sp>
        <p:nvSpPr>
          <p:cNvPr id="6" name="Textfeld 5">
            <a:extLst>
              <a:ext uri="{FF2B5EF4-FFF2-40B4-BE49-F238E27FC236}">
                <a16:creationId xmlns:a16="http://schemas.microsoft.com/office/drawing/2014/main" id="{2F90FEF0-CB5D-6673-7A99-F426E07E08F1}"/>
              </a:ext>
            </a:extLst>
          </p:cNvPr>
          <p:cNvSpPr txBox="1"/>
          <p:nvPr/>
        </p:nvSpPr>
        <p:spPr>
          <a:xfrm>
            <a:off x="1092818" y="1544307"/>
            <a:ext cx="5125102" cy="738664"/>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„Flyer in Adobe InDesign anlegen“</a:t>
            </a:r>
          </a:p>
          <a:p>
            <a:pPr>
              <a:buNone/>
            </a:pPr>
            <a:r>
              <a:rPr lang="de-DE" sz="1400" b="1" dirty="0">
                <a:latin typeface="Arial" panose="020B0604020202020204" pitchFamily="34" charset="0"/>
                <a:cs typeface="Arial" panose="020B0604020202020204" pitchFamily="34" charset="0"/>
              </a:rPr>
              <a:t>Lernziel:</a:t>
            </a:r>
            <a:r>
              <a:rPr lang="de-DE" sz="1400" dirty="0">
                <a:latin typeface="Arial" panose="020B0604020202020204" pitchFamily="34" charset="0"/>
                <a:cs typeface="Arial" panose="020B0604020202020204" pitchFamily="34" charset="0"/>
              </a:rPr>
              <a:t> Azubi erstellt ein druckfähiges </a:t>
            </a:r>
            <a:r>
              <a:rPr lang="de-DE" sz="1400" dirty="0" err="1">
                <a:latin typeface="Arial" panose="020B0604020202020204" pitchFamily="34" charset="0"/>
                <a:cs typeface="Arial" panose="020B0604020202020204" pitchFamily="34" charset="0"/>
              </a:rPr>
              <a:t>Flyerlayout</a:t>
            </a:r>
            <a:r>
              <a:rPr lang="de-DE" sz="1400" dirty="0">
                <a:latin typeface="Arial" panose="020B0604020202020204" pitchFamily="34" charset="0"/>
                <a:cs typeface="Arial" panose="020B0604020202020204" pitchFamily="34" charset="0"/>
              </a:rPr>
              <a:t>.</a:t>
            </a:r>
            <a:br>
              <a:rPr lang="de-DE" sz="1400" dirty="0">
                <a:latin typeface="Arial" panose="020B0604020202020204" pitchFamily="34" charset="0"/>
                <a:cs typeface="Arial" panose="020B0604020202020204" pitchFamily="34" charset="0"/>
              </a:rPr>
            </a:br>
            <a:r>
              <a:rPr lang="de-DE" sz="1400" b="1" dirty="0">
                <a:latin typeface="Arial" panose="020B0604020202020204" pitchFamily="34" charset="0"/>
                <a:cs typeface="Arial" panose="020B0604020202020204" pitchFamily="34" charset="0"/>
              </a:rPr>
              <a:t>Lernzielbereich:</a:t>
            </a:r>
            <a:r>
              <a:rPr lang="de-DE" sz="1400" dirty="0">
                <a:latin typeface="Arial" panose="020B0604020202020204" pitchFamily="34" charset="0"/>
                <a:cs typeface="Arial" panose="020B0604020202020204" pitchFamily="34" charset="0"/>
              </a:rPr>
              <a:t> kognitiv + psychomotorisch + kreativ</a:t>
            </a:r>
          </a:p>
        </p:txBody>
      </p:sp>
      <p:sp>
        <p:nvSpPr>
          <p:cNvPr id="11" name="Textfeld 10">
            <a:extLst>
              <a:ext uri="{FF2B5EF4-FFF2-40B4-BE49-F238E27FC236}">
                <a16:creationId xmlns:a16="http://schemas.microsoft.com/office/drawing/2014/main" id="{7A171EE9-4E8A-7C33-E1D5-C7DA8D40E6DF}"/>
              </a:ext>
            </a:extLst>
          </p:cNvPr>
          <p:cNvSpPr txBox="1"/>
          <p:nvPr/>
        </p:nvSpPr>
        <p:spPr>
          <a:xfrm>
            <a:off x="1092818" y="2566154"/>
            <a:ext cx="10299082" cy="1600438"/>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Stufe 1 – Vorbereiten / Erklären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Begrüßung, Lernziel nennen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Vorwissen klären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Bedeutung der Tätigkeit erklären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Arbeitsschritte grob erläutern ( Format, Farbmodus, Zielgruppe, CI)</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Werkzeuge / Programme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Arbeitsdateien bereitstellen.</a:t>
            </a:r>
          </a:p>
        </p:txBody>
      </p:sp>
    </p:spTree>
    <p:extLst>
      <p:ext uri="{BB962C8B-B14F-4D97-AF65-F5344CB8AC3E}">
        <p14:creationId xmlns:p14="http://schemas.microsoft.com/office/powerpoint/2010/main" val="17090376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B6CB1-010C-7C4F-2F65-734B16DFC707}"/>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3BBAD93F-5DF5-F2CD-B589-6364C068246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18A73C58-DA31-EB7C-7591-461A12B409D5}"/>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4 Stufen-Methode</a:t>
            </a:r>
          </a:p>
        </p:txBody>
      </p:sp>
      <p:sp>
        <p:nvSpPr>
          <p:cNvPr id="3" name="Foliennummernplatzhalter 4">
            <a:extLst>
              <a:ext uri="{FF2B5EF4-FFF2-40B4-BE49-F238E27FC236}">
                <a16:creationId xmlns:a16="http://schemas.microsoft.com/office/drawing/2014/main" id="{EC1613D6-E7B9-D6DF-E8B5-149944ACC800}"/>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47</a:t>
            </a:fld>
            <a:endParaRPr lang="de-DE" dirty="0"/>
          </a:p>
        </p:txBody>
      </p:sp>
      <p:sp>
        <p:nvSpPr>
          <p:cNvPr id="6" name="Textfeld 5">
            <a:extLst>
              <a:ext uri="{FF2B5EF4-FFF2-40B4-BE49-F238E27FC236}">
                <a16:creationId xmlns:a16="http://schemas.microsoft.com/office/drawing/2014/main" id="{F872A675-5AC9-54BE-4EB1-03CF56B43E00}"/>
              </a:ext>
            </a:extLst>
          </p:cNvPr>
          <p:cNvSpPr txBox="1"/>
          <p:nvPr/>
        </p:nvSpPr>
        <p:spPr>
          <a:xfrm>
            <a:off x="1092818" y="1544307"/>
            <a:ext cx="5125102" cy="738664"/>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„Flyer in Adobe InDesign anlegen“</a:t>
            </a:r>
          </a:p>
          <a:p>
            <a:pPr>
              <a:buNone/>
            </a:pPr>
            <a:r>
              <a:rPr lang="de-DE" sz="1400" b="1" dirty="0">
                <a:latin typeface="Arial" panose="020B0604020202020204" pitchFamily="34" charset="0"/>
                <a:cs typeface="Arial" panose="020B0604020202020204" pitchFamily="34" charset="0"/>
              </a:rPr>
              <a:t>Lernziel:</a:t>
            </a:r>
            <a:r>
              <a:rPr lang="de-DE" sz="1400" dirty="0">
                <a:latin typeface="Arial" panose="020B0604020202020204" pitchFamily="34" charset="0"/>
                <a:cs typeface="Arial" panose="020B0604020202020204" pitchFamily="34" charset="0"/>
              </a:rPr>
              <a:t> Azubi erstellt ein druckfähiges </a:t>
            </a:r>
            <a:r>
              <a:rPr lang="de-DE" sz="1400" dirty="0" err="1">
                <a:latin typeface="Arial" panose="020B0604020202020204" pitchFamily="34" charset="0"/>
                <a:cs typeface="Arial" panose="020B0604020202020204" pitchFamily="34" charset="0"/>
              </a:rPr>
              <a:t>Flyerlayout</a:t>
            </a:r>
            <a:r>
              <a:rPr lang="de-DE" sz="1400" dirty="0">
                <a:latin typeface="Arial" panose="020B0604020202020204" pitchFamily="34" charset="0"/>
                <a:cs typeface="Arial" panose="020B0604020202020204" pitchFamily="34" charset="0"/>
              </a:rPr>
              <a:t>.</a:t>
            </a:r>
            <a:br>
              <a:rPr lang="de-DE" sz="1400" dirty="0">
                <a:latin typeface="Arial" panose="020B0604020202020204" pitchFamily="34" charset="0"/>
                <a:cs typeface="Arial" panose="020B0604020202020204" pitchFamily="34" charset="0"/>
              </a:rPr>
            </a:br>
            <a:r>
              <a:rPr lang="de-DE" sz="1400" b="1" dirty="0">
                <a:latin typeface="Arial" panose="020B0604020202020204" pitchFamily="34" charset="0"/>
                <a:cs typeface="Arial" panose="020B0604020202020204" pitchFamily="34" charset="0"/>
              </a:rPr>
              <a:t>Lernzielbereich:</a:t>
            </a:r>
            <a:r>
              <a:rPr lang="de-DE" sz="1400" dirty="0">
                <a:latin typeface="Arial" panose="020B0604020202020204" pitchFamily="34" charset="0"/>
                <a:cs typeface="Arial" panose="020B0604020202020204" pitchFamily="34" charset="0"/>
              </a:rPr>
              <a:t> kognitiv + psychomotorisch + kreativ</a:t>
            </a:r>
          </a:p>
        </p:txBody>
      </p:sp>
      <p:sp>
        <p:nvSpPr>
          <p:cNvPr id="11" name="Textfeld 10">
            <a:extLst>
              <a:ext uri="{FF2B5EF4-FFF2-40B4-BE49-F238E27FC236}">
                <a16:creationId xmlns:a16="http://schemas.microsoft.com/office/drawing/2014/main" id="{D4B6E5AF-360A-ADCA-00EF-AEBAC2F9BC0E}"/>
              </a:ext>
            </a:extLst>
          </p:cNvPr>
          <p:cNvSpPr txBox="1"/>
          <p:nvPr/>
        </p:nvSpPr>
        <p:spPr>
          <a:xfrm>
            <a:off x="1092818" y="2566154"/>
            <a:ext cx="10299082" cy="1815882"/>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Stufe 2 – Vormachen / Erklären</a:t>
            </a:r>
          </a:p>
          <a:p>
            <a:pPr marL="285750" indent="-285750">
              <a:buFont typeface="Arial" panose="020B0604020202020204" pitchFamily="34" charset="0"/>
              <a:buChar char="•"/>
            </a:pPr>
            <a:r>
              <a:rPr lang="de-DE" sz="1400" dirty="0"/>
              <a:t>Dokument anlegen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Seitenränder + Anschnitt – Raster definieren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Bilder platzieren (Auflösung)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Text formatieren (Schriftlizenzen)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Farben anwenden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PDF</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Rückfragen der Auszubildenden</a:t>
            </a:r>
          </a:p>
        </p:txBody>
      </p:sp>
    </p:spTree>
    <p:extLst>
      <p:ext uri="{BB962C8B-B14F-4D97-AF65-F5344CB8AC3E}">
        <p14:creationId xmlns:p14="http://schemas.microsoft.com/office/powerpoint/2010/main" val="14546750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749D1-FA15-F704-8FA1-324B52E76D59}"/>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B6EA4C04-D057-CAB0-860B-DBA1AF9D454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E2115988-6D19-3D17-2DF6-45D4C29BF159}"/>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4 Stufen-Methode</a:t>
            </a:r>
          </a:p>
        </p:txBody>
      </p:sp>
      <p:sp>
        <p:nvSpPr>
          <p:cNvPr id="3" name="Foliennummernplatzhalter 4">
            <a:extLst>
              <a:ext uri="{FF2B5EF4-FFF2-40B4-BE49-F238E27FC236}">
                <a16:creationId xmlns:a16="http://schemas.microsoft.com/office/drawing/2014/main" id="{7D0425C5-B207-7221-D7FD-B363D2EE68EE}"/>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48</a:t>
            </a:fld>
            <a:endParaRPr lang="de-DE" dirty="0"/>
          </a:p>
        </p:txBody>
      </p:sp>
      <p:sp>
        <p:nvSpPr>
          <p:cNvPr id="6" name="Textfeld 5">
            <a:extLst>
              <a:ext uri="{FF2B5EF4-FFF2-40B4-BE49-F238E27FC236}">
                <a16:creationId xmlns:a16="http://schemas.microsoft.com/office/drawing/2014/main" id="{30B39842-1D5E-4146-7D04-A55E30FE4831}"/>
              </a:ext>
            </a:extLst>
          </p:cNvPr>
          <p:cNvSpPr txBox="1"/>
          <p:nvPr/>
        </p:nvSpPr>
        <p:spPr>
          <a:xfrm>
            <a:off x="1092818" y="1544307"/>
            <a:ext cx="5125102" cy="738664"/>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„Flyer in Adobe InDesign anlegen“</a:t>
            </a:r>
          </a:p>
          <a:p>
            <a:pPr>
              <a:buNone/>
            </a:pPr>
            <a:r>
              <a:rPr lang="de-DE" sz="1400" b="1" dirty="0">
                <a:latin typeface="Arial" panose="020B0604020202020204" pitchFamily="34" charset="0"/>
                <a:cs typeface="Arial" panose="020B0604020202020204" pitchFamily="34" charset="0"/>
              </a:rPr>
              <a:t>Lernziel:</a:t>
            </a:r>
            <a:r>
              <a:rPr lang="de-DE" sz="1400" dirty="0">
                <a:latin typeface="Arial" panose="020B0604020202020204" pitchFamily="34" charset="0"/>
                <a:cs typeface="Arial" panose="020B0604020202020204" pitchFamily="34" charset="0"/>
              </a:rPr>
              <a:t> Azubi erstellt ein druckfähiges </a:t>
            </a:r>
            <a:r>
              <a:rPr lang="de-DE" sz="1400" dirty="0" err="1">
                <a:latin typeface="Arial" panose="020B0604020202020204" pitchFamily="34" charset="0"/>
                <a:cs typeface="Arial" panose="020B0604020202020204" pitchFamily="34" charset="0"/>
              </a:rPr>
              <a:t>Flyerlayout</a:t>
            </a:r>
            <a:r>
              <a:rPr lang="de-DE" sz="1400" dirty="0">
                <a:latin typeface="Arial" panose="020B0604020202020204" pitchFamily="34" charset="0"/>
                <a:cs typeface="Arial" panose="020B0604020202020204" pitchFamily="34" charset="0"/>
              </a:rPr>
              <a:t>.</a:t>
            </a:r>
            <a:br>
              <a:rPr lang="de-DE" sz="1400" dirty="0">
                <a:latin typeface="Arial" panose="020B0604020202020204" pitchFamily="34" charset="0"/>
                <a:cs typeface="Arial" panose="020B0604020202020204" pitchFamily="34" charset="0"/>
              </a:rPr>
            </a:br>
            <a:r>
              <a:rPr lang="de-DE" sz="1400" b="1" dirty="0">
                <a:latin typeface="Arial" panose="020B0604020202020204" pitchFamily="34" charset="0"/>
                <a:cs typeface="Arial" panose="020B0604020202020204" pitchFamily="34" charset="0"/>
              </a:rPr>
              <a:t>Lernzielbereich:</a:t>
            </a:r>
            <a:r>
              <a:rPr lang="de-DE" sz="1400" dirty="0">
                <a:latin typeface="Arial" panose="020B0604020202020204" pitchFamily="34" charset="0"/>
                <a:cs typeface="Arial" panose="020B0604020202020204" pitchFamily="34" charset="0"/>
              </a:rPr>
              <a:t> kognitiv + psychomotorisch + kreativ</a:t>
            </a:r>
          </a:p>
        </p:txBody>
      </p:sp>
      <p:sp>
        <p:nvSpPr>
          <p:cNvPr id="11" name="Textfeld 10">
            <a:extLst>
              <a:ext uri="{FF2B5EF4-FFF2-40B4-BE49-F238E27FC236}">
                <a16:creationId xmlns:a16="http://schemas.microsoft.com/office/drawing/2014/main" id="{95457643-D02B-0E4E-DF2B-62084D83D667}"/>
              </a:ext>
            </a:extLst>
          </p:cNvPr>
          <p:cNvSpPr txBox="1"/>
          <p:nvPr/>
        </p:nvSpPr>
        <p:spPr>
          <a:xfrm>
            <a:off x="1092818" y="2566154"/>
            <a:ext cx="10299082" cy="1169551"/>
          </a:xfrm>
          <a:prstGeom prst="rect">
            <a:avLst/>
          </a:prstGeom>
          <a:noFill/>
        </p:spPr>
        <p:txBody>
          <a:bodyPr wrap="square">
            <a:spAutoFit/>
          </a:bodyPr>
          <a:lstStyle/>
          <a:p>
            <a:r>
              <a:rPr lang="de-DE" sz="1400" dirty="0">
                <a:latin typeface="Arial" panose="020B0604020202020204" pitchFamily="34" charset="0"/>
                <a:cs typeface="Arial" panose="020B0604020202020204" pitchFamily="34" charset="0"/>
              </a:rPr>
              <a:t>Stufe 3 – Nachmachen lassen</a:t>
            </a:r>
          </a:p>
          <a:p>
            <a:r>
              <a:rPr lang="de-DE" sz="1400" dirty="0">
                <a:latin typeface="Arial" panose="020B0604020202020204" pitchFamily="34" charset="0"/>
                <a:cs typeface="Arial" panose="020B0604020202020204" pitchFamily="34" charset="0"/>
              </a:rPr>
              <a:t>Ausbilder/in gibt Feedback</a:t>
            </a:r>
            <a:endParaRPr lang="de-DE" sz="1400" dirty="0"/>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gibt Layoutfeedback</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korrigiert Satzfehler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prüft Druckparameter</a:t>
            </a:r>
          </a:p>
        </p:txBody>
      </p:sp>
    </p:spTree>
    <p:extLst>
      <p:ext uri="{BB962C8B-B14F-4D97-AF65-F5344CB8AC3E}">
        <p14:creationId xmlns:p14="http://schemas.microsoft.com/office/powerpoint/2010/main" val="26750063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0D268-146D-1827-01FE-0EC4ECE91878}"/>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F738EC83-71F2-ADA1-0F1D-6DEBF22FD2A8}"/>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3C140DAC-B29D-1AD4-940E-8037C8529E1A}"/>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4 Stufen-Methode</a:t>
            </a:r>
          </a:p>
        </p:txBody>
      </p:sp>
      <p:sp>
        <p:nvSpPr>
          <p:cNvPr id="3" name="Foliennummernplatzhalter 4">
            <a:extLst>
              <a:ext uri="{FF2B5EF4-FFF2-40B4-BE49-F238E27FC236}">
                <a16:creationId xmlns:a16="http://schemas.microsoft.com/office/drawing/2014/main" id="{7703F961-D673-A7B4-6E68-8AB77A807FE0}"/>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49</a:t>
            </a:fld>
            <a:endParaRPr lang="de-DE" dirty="0"/>
          </a:p>
        </p:txBody>
      </p:sp>
      <p:sp>
        <p:nvSpPr>
          <p:cNvPr id="6" name="Textfeld 5">
            <a:extLst>
              <a:ext uri="{FF2B5EF4-FFF2-40B4-BE49-F238E27FC236}">
                <a16:creationId xmlns:a16="http://schemas.microsoft.com/office/drawing/2014/main" id="{0786BDA7-144A-B3B3-ABB5-C87884ED34C8}"/>
              </a:ext>
            </a:extLst>
          </p:cNvPr>
          <p:cNvSpPr txBox="1"/>
          <p:nvPr/>
        </p:nvSpPr>
        <p:spPr>
          <a:xfrm>
            <a:off x="1092818" y="1544307"/>
            <a:ext cx="5125102" cy="738664"/>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„Flyer in Adobe InDesign anlegen“</a:t>
            </a:r>
          </a:p>
          <a:p>
            <a:pPr>
              <a:buNone/>
            </a:pPr>
            <a:r>
              <a:rPr lang="de-DE" sz="1400" b="1" dirty="0">
                <a:latin typeface="Arial" panose="020B0604020202020204" pitchFamily="34" charset="0"/>
                <a:cs typeface="Arial" panose="020B0604020202020204" pitchFamily="34" charset="0"/>
              </a:rPr>
              <a:t>Lernziel:</a:t>
            </a:r>
            <a:r>
              <a:rPr lang="de-DE" sz="1400" dirty="0">
                <a:latin typeface="Arial" panose="020B0604020202020204" pitchFamily="34" charset="0"/>
                <a:cs typeface="Arial" panose="020B0604020202020204" pitchFamily="34" charset="0"/>
              </a:rPr>
              <a:t> Azubi erstellt ein druckfähiges </a:t>
            </a:r>
            <a:r>
              <a:rPr lang="de-DE" sz="1400" dirty="0" err="1">
                <a:latin typeface="Arial" panose="020B0604020202020204" pitchFamily="34" charset="0"/>
                <a:cs typeface="Arial" panose="020B0604020202020204" pitchFamily="34" charset="0"/>
              </a:rPr>
              <a:t>Flyerlayout</a:t>
            </a:r>
            <a:r>
              <a:rPr lang="de-DE" sz="1400" dirty="0">
                <a:latin typeface="Arial" panose="020B0604020202020204" pitchFamily="34" charset="0"/>
                <a:cs typeface="Arial" panose="020B0604020202020204" pitchFamily="34" charset="0"/>
              </a:rPr>
              <a:t>.</a:t>
            </a:r>
            <a:br>
              <a:rPr lang="de-DE" sz="1400" dirty="0">
                <a:latin typeface="Arial" panose="020B0604020202020204" pitchFamily="34" charset="0"/>
                <a:cs typeface="Arial" panose="020B0604020202020204" pitchFamily="34" charset="0"/>
              </a:rPr>
            </a:br>
            <a:r>
              <a:rPr lang="de-DE" sz="1400" b="1" dirty="0">
                <a:latin typeface="Arial" panose="020B0604020202020204" pitchFamily="34" charset="0"/>
                <a:cs typeface="Arial" panose="020B0604020202020204" pitchFamily="34" charset="0"/>
              </a:rPr>
              <a:t>Lernzielbereich:</a:t>
            </a:r>
            <a:r>
              <a:rPr lang="de-DE" sz="1400" dirty="0">
                <a:latin typeface="Arial" panose="020B0604020202020204" pitchFamily="34" charset="0"/>
                <a:cs typeface="Arial" panose="020B0604020202020204" pitchFamily="34" charset="0"/>
              </a:rPr>
              <a:t> kognitiv + psychomotorisch + kreativ</a:t>
            </a:r>
          </a:p>
        </p:txBody>
      </p:sp>
      <p:sp>
        <p:nvSpPr>
          <p:cNvPr id="11" name="Textfeld 10">
            <a:extLst>
              <a:ext uri="{FF2B5EF4-FFF2-40B4-BE49-F238E27FC236}">
                <a16:creationId xmlns:a16="http://schemas.microsoft.com/office/drawing/2014/main" id="{DCA990A2-C70A-AFDA-52A5-FA0F6A221DFF}"/>
              </a:ext>
            </a:extLst>
          </p:cNvPr>
          <p:cNvSpPr txBox="1"/>
          <p:nvPr/>
        </p:nvSpPr>
        <p:spPr>
          <a:xfrm>
            <a:off x="2197718" y="2405579"/>
            <a:ext cx="3521092" cy="2246769"/>
          </a:xfrm>
          <a:prstGeom prst="rect">
            <a:avLst/>
          </a:prstGeom>
          <a:noFill/>
        </p:spPr>
        <p:txBody>
          <a:bodyPr wrap="square">
            <a:spAutoFit/>
          </a:bodyPr>
          <a:lstStyle/>
          <a:p>
            <a:r>
              <a:rPr lang="de-DE" sz="1400">
                <a:latin typeface="Arial" panose="020B0604020202020204" pitchFamily="34" charset="0"/>
                <a:cs typeface="Arial" panose="020B0604020202020204" pitchFamily="34" charset="0"/>
              </a:rPr>
              <a:t>Stufe 4 – Üben / Festigen</a:t>
            </a:r>
          </a:p>
          <a:p>
            <a:r>
              <a:rPr lang="de-DE" sz="1400">
                <a:latin typeface="Arial" panose="020B0604020202020204" pitchFamily="34" charset="0"/>
                <a:cs typeface="Arial" panose="020B0604020202020204" pitchFamily="34" charset="0"/>
              </a:rPr>
              <a:t>Aufgabe wiederholen und</a:t>
            </a:r>
          </a:p>
          <a:p>
            <a:r>
              <a:rPr lang="de-DE" sz="1400">
                <a:latin typeface="Arial" panose="020B0604020202020204" pitchFamily="34" charset="0"/>
                <a:cs typeface="Arial" panose="020B0604020202020204" pitchFamily="34" charset="0"/>
              </a:rPr>
              <a:t>Varianten:</a:t>
            </a:r>
          </a:p>
          <a:p>
            <a:pPr marL="285750" indent="-285750">
              <a:buFont typeface="Arial" panose="020B0604020202020204" pitchFamily="34" charset="0"/>
              <a:buChar char="•"/>
            </a:pPr>
            <a:r>
              <a:rPr lang="de-DE" sz="1400">
                <a:latin typeface="Arial" panose="020B0604020202020204" pitchFamily="34" charset="0"/>
                <a:cs typeface="Arial" panose="020B0604020202020204" pitchFamily="34" charset="0"/>
              </a:rPr>
              <a:t>anderes Format</a:t>
            </a:r>
          </a:p>
          <a:p>
            <a:pPr marL="285750" indent="-285750">
              <a:buFont typeface="Arial" panose="020B0604020202020204" pitchFamily="34" charset="0"/>
              <a:buChar char="•"/>
            </a:pPr>
            <a:r>
              <a:rPr lang="de-DE" sz="1400">
                <a:latin typeface="Arial" panose="020B0604020202020204" pitchFamily="34" charset="0"/>
                <a:cs typeface="Arial" panose="020B0604020202020204" pitchFamily="34" charset="0"/>
              </a:rPr>
              <a:t>neue Zielgruppe</a:t>
            </a:r>
          </a:p>
          <a:p>
            <a:pPr marL="285750" indent="-285750">
              <a:buFont typeface="Arial" panose="020B0604020202020204" pitchFamily="34" charset="0"/>
              <a:buChar char="•"/>
            </a:pPr>
            <a:r>
              <a:rPr lang="de-DE" sz="1400">
                <a:latin typeface="Arial" panose="020B0604020202020204" pitchFamily="34" charset="0"/>
                <a:cs typeface="Arial" panose="020B0604020202020204" pitchFamily="34" charset="0"/>
              </a:rPr>
              <a:t>eigenes Design</a:t>
            </a:r>
          </a:p>
          <a:p>
            <a:pPr marL="285750" indent="-285750">
              <a:buFont typeface="Arial" panose="020B0604020202020204" pitchFamily="34" charset="0"/>
              <a:buChar char="•"/>
            </a:pPr>
            <a:endParaRPr lang="de-DE" sz="14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a:latin typeface="Arial" panose="020B0604020202020204" pitchFamily="34" charset="0"/>
                <a:cs typeface="Arial" panose="020B0604020202020204" pitchFamily="34" charset="0"/>
              </a:rPr>
              <a:t>Druck-PDF prüfen</a:t>
            </a:r>
          </a:p>
          <a:p>
            <a:pPr marL="285750" indent="-285750">
              <a:buFont typeface="Arial" panose="020B0604020202020204" pitchFamily="34" charset="0"/>
              <a:buChar char="•"/>
            </a:pPr>
            <a:r>
              <a:rPr lang="de-DE" sz="1400">
                <a:latin typeface="Arial" panose="020B0604020202020204" pitchFamily="34" charset="0"/>
                <a:cs typeface="Arial" panose="020B0604020202020204" pitchFamily="34" charset="0"/>
              </a:rPr>
              <a:t>Gestaltungsfeedback</a:t>
            </a:r>
          </a:p>
          <a:p>
            <a:pPr marL="285750" indent="-285750">
              <a:buFont typeface="Arial" panose="020B0604020202020204" pitchFamily="34" charset="0"/>
              <a:buChar char="•"/>
            </a:pPr>
            <a:r>
              <a:rPr lang="de-DE" sz="1400">
                <a:latin typeface="Arial" panose="020B0604020202020204" pitchFamily="34" charset="0"/>
                <a:cs typeface="Arial" panose="020B0604020202020204" pitchFamily="34" charset="0"/>
              </a:rPr>
              <a:t>Reflexion</a:t>
            </a:r>
            <a:endParaRPr lang="de-DE" sz="1400" dirty="0">
              <a:latin typeface="Arial" panose="020B0604020202020204" pitchFamily="34" charset="0"/>
              <a:cs typeface="Arial" panose="020B0604020202020204" pitchFamily="34" charset="0"/>
            </a:endParaRPr>
          </a:p>
        </p:txBody>
      </p:sp>
      <p:sp>
        <p:nvSpPr>
          <p:cNvPr id="7" name="Textfeld 6">
            <a:extLst>
              <a:ext uri="{FF2B5EF4-FFF2-40B4-BE49-F238E27FC236}">
                <a16:creationId xmlns:a16="http://schemas.microsoft.com/office/drawing/2014/main" id="{A9C2A60D-3712-641D-1624-07F5F11F0A48}"/>
              </a:ext>
            </a:extLst>
          </p:cNvPr>
          <p:cNvSpPr txBox="1"/>
          <p:nvPr/>
        </p:nvSpPr>
        <p:spPr>
          <a:xfrm>
            <a:off x="7570469" y="3090634"/>
            <a:ext cx="3905251" cy="1015663"/>
          </a:xfrm>
          <a:prstGeom prst="rect">
            <a:avLst/>
          </a:prstGeom>
          <a:noFill/>
        </p:spPr>
        <p:txBody>
          <a:bodyPr wrap="square">
            <a:spAutoFit/>
          </a:bodyPr>
          <a:lstStyle/>
          <a:p>
            <a:r>
              <a:rPr lang="de-DE" sz="1200" b="1" dirty="0">
                <a:latin typeface="Arial" panose="020B0604020202020204" pitchFamily="34" charset="0"/>
                <a:cs typeface="Arial" panose="020B0604020202020204" pitchFamily="34" charset="0"/>
              </a:rPr>
              <a:t>Unabhängig</a:t>
            </a:r>
            <a:r>
              <a:rPr lang="de-DE" sz="1200" dirty="0">
                <a:latin typeface="Arial" panose="020B0604020202020204" pitchFamily="34" charset="0"/>
                <a:cs typeface="Arial" panose="020B0604020202020204" pitchFamily="34" charset="0"/>
              </a:rPr>
              <a:t> vom Beruf bleibt die Struktur </a:t>
            </a:r>
            <a:r>
              <a:rPr lang="de-DE" sz="1200" b="1" dirty="0">
                <a:latin typeface="Arial" panose="020B0604020202020204" pitchFamily="34" charset="0"/>
                <a:cs typeface="Arial" panose="020B0604020202020204" pitchFamily="34" charset="0"/>
              </a:rPr>
              <a:t>identisch</a:t>
            </a:r>
            <a:r>
              <a:rPr lang="de-DE" sz="1200" dirty="0">
                <a:latin typeface="Arial" panose="020B0604020202020204" pitchFamily="34" charset="0"/>
                <a:cs typeface="Arial" panose="020B0604020202020204" pitchFamily="34" charset="0"/>
              </a:rPr>
              <a:t>:</a:t>
            </a:r>
          </a:p>
          <a:p>
            <a:r>
              <a:rPr lang="de-DE" sz="1200" dirty="0">
                <a:latin typeface="Arial" panose="020B0604020202020204" pitchFamily="34" charset="0"/>
                <a:cs typeface="Arial" panose="020B0604020202020204" pitchFamily="34" charset="0"/>
              </a:rPr>
              <a:t>1. Erklären → Verständnis schaffen</a:t>
            </a:r>
          </a:p>
          <a:p>
            <a:r>
              <a:rPr lang="de-DE" sz="1200" dirty="0">
                <a:latin typeface="Arial" panose="020B0604020202020204" pitchFamily="34" charset="0"/>
                <a:cs typeface="Arial" panose="020B0604020202020204" pitchFamily="34" charset="0"/>
              </a:rPr>
              <a:t>2. Vormachen → Handlung zeigen</a:t>
            </a:r>
          </a:p>
          <a:p>
            <a:r>
              <a:rPr lang="de-DE" sz="1200" dirty="0">
                <a:latin typeface="Arial" panose="020B0604020202020204" pitchFamily="34" charset="0"/>
                <a:cs typeface="Arial" panose="020B0604020202020204" pitchFamily="34" charset="0"/>
              </a:rPr>
              <a:t>3. Nachmachen → angeleitet üben</a:t>
            </a:r>
          </a:p>
          <a:p>
            <a:r>
              <a:rPr lang="de-DE" sz="1200" dirty="0">
                <a:latin typeface="Arial" panose="020B0604020202020204" pitchFamily="34" charset="0"/>
                <a:cs typeface="Arial" panose="020B0604020202020204" pitchFamily="34" charset="0"/>
              </a:rPr>
              <a:t>4. Wiederholen / Festigen → selbstständig anwenden</a:t>
            </a:r>
          </a:p>
        </p:txBody>
      </p:sp>
    </p:spTree>
    <p:extLst>
      <p:ext uri="{BB962C8B-B14F-4D97-AF65-F5344CB8AC3E}">
        <p14:creationId xmlns:p14="http://schemas.microsoft.com/office/powerpoint/2010/main" val="1994142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8963E-F05D-4E7B-3E57-B99925567A38}"/>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4C0C5080-82EB-1352-2915-D241EC84660C}"/>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Handlungsfeld 4</a:t>
            </a:r>
          </a:p>
        </p:txBody>
      </p:sp>
      <p:sp>
        <p:nvSpPr>
          <p:cNvPr id="2" name="Textfeld 1">
            <a:extLst>
              <a:ext uri="{FF2B5EF4-FFF2-40B4-BE49-F238E27FC236}">
                <a16:creationId xmlns:a16="http://schemas.microsoft.com/office/drawing/2014/main" id="{356DEF2A-6533-075C-26B9-7C5FDCF97C57}"/>
              </a:ext>
            </a:extLst>
          </p:cNvPr>
          <p:cNvSpPr txBox="1"/>
          <p:nvPr/>
        </p:nvSpPr>
        <p:spPr>
          <a:xfrm>
            <a:off x="1043657" y="1463180"/>
            <a:ext cx="10104685" cy="1938992"/>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4 – Ausbildung abschließen</a:t>
            </a:r>
          </a:p>
          <a:p>
            <a:r>
              <a:rPr lang="de-DE" sz="2000" dirty="0">
                <a:latin typeface="Arial" panose="020B0604020202020204" pitchFamily="34" charset="0"/>
                <a:cs typeface="Arial" panose="020B0604020202020204" pitchFamily="34" charset="0"/>
              </a:rPr>
              <a:t>➡️ Prüfungsvorbereitung</a:t>
            </a:r>
          </a:p>
          <a:p>
            <a:r>
              <a:rPr lang="de-DE" sz="2000" dirty="0">
                <a:latin typeface="Arial" panose="020B0604020202020204" pitchFamily="34" charset="0"/>
                <a:cs typeface="Arial" panose="020B0604020202020204" pitchFamily="34" charset="0"/>
              </a:rPr>
              <a:t>➡️ Zeugnisse erstellen</a:t>
            </a:r>
          </a:p>
          <a:p>
            <a:r>
              <a:rPr lang="de-DE" sz="2000" dirty="0">
                <a:latin typeface="Arial" panose="020B0604020202020204" pitchFamily="34" charset="0"/>
                <a:cs typeface="Arial" panose="020B0604020202020204" pitchFamily="34" charset="0"/>
              </a:rPr>
              <a:t>➡️ Übernahme / Perspektiven</a:t>
            </a:r>
          </a:p>
          <a:p>
            <a:r>
              <a:rPr lang="de-DE" sz="2000" dirty="0">
                <a:latin typeface="Arial" panose="020B0604020202020204" pitchFamily="34" charset="0"/>
                <a:cs typeface="Arial" panose="020B0604020202020204" pitchFamily="34" charset="0"/>
              </a:rPr>
              <a:t>➡️ Ausbildungsdokumentation</a:t>
            </a:r>
          </a:p>
          <a:p>
            <a:r>
              <a:rPr lang="de-DE" sz="2000" dirty="0">
                <a:latin typeface="Arial" panose="020B0604020202020204" pitchFamily="34" charset="0"/>
                <a:cs typeface="Arial" panose="020B0604020202020204" pitchFamily="34" charset="0"/>
              </a:rPr>
              <a:t>➡️ Beendigungstatbestände</a:t>
            </a:r>
          </a:p>
        </p:txBody>
      </p:sp>
      <p:sp>
        <p:nvSpPr>
          <p:cNvPr id="3" name="Foliennummernplatzhalter 4">
            <a:extLst>
              <a:ext uri="{FF2B5EF4-FFF2-40B4-BE49-F238E27FC236}">
                <a16:creationId xmlns:a16="http://schemas.microsoft.com/office/drawing/2014/main" id="{6341738D-FE67-5495-E1A0-8DDA24FD5F38}"/>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a:t>
            </a:fld>
            <a:endParaRPr lang="de-DE" dirty="0"/>
          </a:p>
        </p:txBody>
      </p:sp>
    </p:spTree>
    <p:extLst>
      <p:ext uri="{BB962C8B-B14F-4D97-AF65-F5344CB8AC3E}">
        <p14:creationId xmlns:p14="http://schemas.microsoft.com/office/powerpoint/2010/main" val="41438730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F014D-8B5D-3738-EE00-0AAD44DDE7E6}"/>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B56E0924-6CBF-85E6-EB72-6E9328B3FEA9}"/>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18CF2BEF-D633-E545-FF79-8BEDDCE89B2F}"/>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a:t>
            </a:r>
          </a:p>
        </p:txBody>
      </p:sp>
      <p:sp>
        <p:nvSpPr>
          <p:cNvPr id="3" name="Foliennummernplatzhalter 4">
            <a:extLst>
              <a:ext uri="{FF2B5EF4-FFF2-40B4-BE49-F238E27FC236}">
                <a16:creationId xmlns:a16="http://schemas.microsoft.com/office/drawing/2014/main" id="{7589FEBC-0C6E-6742-4CC2-210A68D1B596}"/>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50</a:t>
            </a:fld>
            <a:endParaRPr lang="de-DE" dirty="0"/>
          </a:p>
        </p:txBody>
      </p:sp>
      <p:sp>
        <p:nvSpPr>
          <p:cNvPr id="6" name="Textfeld 5">
            <a:extLst>
              <a:ext uri="{FF2B5EF4-FFF2-40B4-BE49-F238E27FC236}">
                <a16:creationId xmlns:a16="http://schemas.microsoft.com/office/drawing/2014/main" id="{F83A05A1-7138-F774-34F2-8B60FC6859F6}"/>
              </a:ext>
            </a:extLst>
          </p:cNvPr>
          <p:cNvSpPr txBox="1"/>
          <p:nvPr/>
        </p:nvSpPr>
        <p:spPr>
          <a:xfrm>
            <a:off x="1092818" y="1356929"/>
            <a:ext cx="8874142" cy="1169551"/>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„Kundenreklamation bearbeiten“</a:t>
            </a:r>
          </a:p>
          <a:p>
            <a:pPr>
              <a:buNone/>
            </a:pPr>
            <a:r>
              <a:rPr lang="de-DE" sz="1400" dirty="0">
                <a:latin typeface="Arial" panose="020B0604020202020204" pitchFamily="34" charset="0"/>
                <a:cs typeface="Arial" panose="020B0604020202020204" pitchFamily="34" charset="0"/>
              </a:rPr>
              <a:t>Ausbildungsberuf: Kaufleute (übertragbar auf viele Berufe)</a:t>
            </a:r>
          </a:p>
          <a:p>
            <a:pPr>
              <a:buNone/>
            </a:pPr>
            <a:r>
              <a:rPr lang="de-DE" sz="1400" dirty="0">
                <a:latin typeface="Arial" panose="020B0604020202020204" pitchFamily="34" charset="0"/>
                <a:cs typeface="Arial" panose="020B0604020202020204" pitchFamily="34" charset="0"/>
              </a:rPr>
              <a:t>Ausbildungsjahr: 2. Jahr </a:t>
            </a:r>
          </a:p>
          <a:p>
            <a:pPr>
              <a:buNone/>
            </a:pPr>
            <a:r>
              <a:rPr lang="de-DE" sz="1400" dirty="0">
                <a:latin typeface="Arial" panose="020B0604020202020204" pitchFamily="34" charset="0"/>
                <a:cs typeface="Arial" panose="020B0604020202020204" pitchFamily="34" charset="0"/>
              </a:rPr>
              <a:t>Lernziel: Azubi bearbeitet eine Reklamation selbstständig nach betrieblichem Prozess.</a:t>
            </a:r>
          </a:p>
          <a:p>
            <a:pPr>
              <a:buNone/>
            </a:pPr>
            <a:r>
              <a:rPr lang="de-DE" sz="1400" dirty="0">
                <a:latin typeface="Arial" panose="020B0604020202020204" pitchFamily="34" charset="0"/>
                <a:cs typeface="Arial" panose="020B0604020202020204" pitchFamily="34" charset="0"/>
              </a:rPr>
              <a:t>Kompetenzziel: Fach-, Methoden- und Handlungskompetenz</a:t>
            </a:r>
          </a:p>
        </p:txBody>
      </p:sp>
      <p:sp>
        <p:nvSpPr>
          <p:cNvPr id="5" name="Textfeld 4">
            <a:extLst>
              <a:ext uri="{FF2B5EF4-FFF2-40B4-BE49-F238E27FC236}">
                <a16:creationId xmlns:a16="http://schemas.microsoft.com/office/drawing/2014/main" id="{E17EF35E-BBBE-8F82-BB16-D95885495C0D}"/>
              </a:ext>
            </a:extLst>
          </p:cNvPr>
          <p:cNvSpPr txBox="1"/>
          <p:nvPr/>
        </p:nvSpPr>
        <p:spPr>
          <a:xfrm>
            <a:off x="2339340" y="3039517"/>
            <a:ext cx="5783580" cy="2462213"/>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1 Informieren</a:t>
            </a:r>
          </a:p>
          <a:p>
            <a:r>
              <a:rPr lang="de-DE" sz="1400" dirty="0">
                <a:latin typeface="Arial" panose="020B0604020202020204" pitchFamily="34" charset="0"/>
                <a:cs typeface="Arial" panose="020B0604020202020204" pitchFamily="34" charset="0"/>
              </a:rPr>
              <a:t>Azubi verschafft sich selbstständig Überblick.</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Leittext (Auszug):</a:t>
            </a:r>
          </a:p>
          <a:p>
            <a:r>
              <a:rPr lang="de-DE" sz="1400" dirty="0">
                <a:latin typeface="Arial" panose="020B0604020202020204" pitchFamily="34" charset="0"/>
                <a:cs typeface="Arial" panose="020B0604020202020204" pitchFamily="34" charset="0"/>
              </a:rPr>
              <a:t>Welche Arten von Reklamationen gibt es?</a:t>
            </a:r>
          </a:p>
          <a:p>
            <a:r>
              <a:rPr lang="de-DE" sz="1400" dirty="0">
                <a:latin typeface="Arial" panose="020B0604020202020204" pitchFamily="34" charset="0"/>
                <a:cs typeface="Arial" panose="020B0604020202020204" pitchFamily="34" charset="0"/>
              </a:rPr>
              <a:t>Welche Informationen benötigen Sie vom Kunden?</a:t>
            </a:r>
          </a:p>
          <a:p>
            <a:r>
              <a:rPr lang="de-DE" sz="1400" dirty="0">
                <a:latin typeface="Arial" panose="020B0604020202020204" pitchFamily="34" charset="0"/>
                <a:cs typeface="Arial" panose="020B0604020202020204" pitchFamily="34" charset="0"/>
              </a:rPr>
              <a:t>Welche betrieblichen Regelungen gelten?</a:t>
            </a:r>
          </a:p>
          <a:p>
            <a:r>
              <a:rPr lang="de-DE" sz="1400" dirty="0">
                <a:latin typeface="Arial" panose="020B0604020202020204" pitchFamily="34" charset="0"/>
                <a:cs typeface="Arial" panose="020B0604020202020204" pitchFamily="34" charset="0"/>
              </a:rPr>
              <a:t>Wo finden Sie Kulanzgrenzen?</a:t>
            </a:r>
          </a:p>
          <a:p>
            <a:r>
              <a:rPr lang="de-DE" sz="1400" dirty="0">
                <a:latin typeface="Arial" panose="020B0604020202020204" pitchFamily="34" charset="0"/>
                <a:cs typeface="Arial" panose="020B0604020202020204" pitchFamily="34" charset="0"/>
              </a:rPr>
              <a:t>Materialien: CRM-System</a:t>
            </a:r>
          </a:p>
          <a:p>
            <a:r>
              <a:rPr lang="de-DE" sz="1400" dirty="0">
                <a:latin typeface="Arial" panose="020B0604020202020204" pitchFamily="34" charset="0"/>
                <a:cs typeface="Arial" panose="020B0604020202020204" pitchFamily="34" charset="0"/>
              </a:rPr>
              <a:t>Reklamationsleitfaden / AGB</a:t>
            </a:r>
          </a:p>
          <a:p>
            <a:r>
              <a:rPr lang="de-DE" sz="1400" dirty="0">
                <a:latin typeface="Arial" panose="020B0604020202020204" pitchFamily="34" charset="0"/>
                <a:cs typeface="Arial" panose="020B0604020202020204" pitchFamily="34" charset="0"/>
              </a:rPr>
              <a:t>E-Mail des Kunden</a:t>
            </a:r>
          </a:p>
        </p:txBody>
      </p:sp>
    </p:spTree>
    <p:extLst>
      <p:ext uri="{BB962C8B-B14F-4D97-AF65-F5344CB8AC3E}">
        <p14:creationId xmlns:p14="http://schemas.microsoft.com/office/powerpoint/2010/main" val="23782167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9CA69-7150-62C3-8279-ADA83263C850}"/>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5901F14F-CCD2-3B29-3CB5-CE78879B209B}"/>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9D73D7DD-DE6D-AC51-7173-5993E74597CA}"/>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a:t>
            </a:r>
          </a:p>
        </p:txBody>
      </p:sp>
      <p:sp>
        <p:nvSpPr>
          <p:cNvPr id="3" name="Foliennummernplatzhalter 4">
            <a:extLst>
              <a:ext uri="{FF2B5EF4-FFF2-40B4-BE49-F238E27FC236}">
                <a16:creationId xmlns:a16="http://schemas.microsoft.com/office/drawing/2014/main" id="{632C04D6-719E-893B-D3C5-4B9CCEC5EA21}"/>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51</a:t>
            </a:fld>
            <a:endParaRPr lang="de-DE" dirty="0"/>
          </a:p>
        </p:txBody>
      </p:sp>
      <p:sp>
        <p:nvSpPr>
          <p:cNvPr id="6" name="Textfeld 5">
            <a:extLst>
              <a:ext uri="{FF2B5EF4-FFF2-40B4-BE49-F238E27FC236}">
                <a16:creationId xmlns:a16="http://schemas.microsoft.com/office/drawing/2014/main" id="{8968FC7A-770D-2A8C-65CB-73C32720F270}"/>
              </a:ext>
            </a:extLst>
          </p:cNvPr>
          <p:cNvSpPr txBox="1"/>
          <p:nvPr/>
        </p:nvSpPr>
        <p:spPr>
          <a:xfrm>
            <a:off x="1092818" y="1356929"/>
            <a:ext cx="8874142" cy="1169551"/>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„Kundenreklamation bearbeiten“</a:t>
            </a:r>
          </a:p>
          <a:p>
            <a:pPr>
              <a:buNone/>
            </a:pPr>
            <a:r>
              <a:rPr lang="de-DE" sz="1400" dirty="0">
                <a:latin typeface="Arial" panose="020B0604020202020204" pitchFamily="34" charset="0"/>
                <a:cs typeface="Arial" panose="020B0604020202020204" pitchFamily="34" charset="0"/>
              </a:rPr>
              <a:t>Ausbildungsberuf: Kaufleute (übertragbar auf viele Berufe)</a:t>
            </a:r>
          </a:p>
          <a:p>
            <a:pPr>
              <a:buNone/>
            </a:pPr>
            <a:r>
              <a:rPr lang="de-DE" sz="1400" dirty="0">
                <a:latin typeface="Arial" panose="020B0604020202020204" pitchFamily="34" charset="0"/>
                <a:cs typeface="Arial" panose="020B0604020202020204" pitchFamily="34" charset="0"/>
              </a:rPr>
              <a:t>Ausbildungsjahr: 2. Jahr </a:t>
            </a:r>
          </a:p>
          <a:p>
            <a:pPr>
              <a:buNone/>
            </a:pPr>
            <a:r>
              <a:rPr lang="de-DE" sz="1400" dirty="0">
                <a:latin typeface="Arial" panose="020B0604020202020204" pitchFamily="34" charset="0"/>
                <a:cs typeface="Arial" panose="020B0604020202020204" pitchFamily="34" charset="0"/>
              </a:rPr>
              <a:t>Lernziel: Azubi bearbeitet eine Reklamation selbstständig nach betrieblichem Prozess.</a:t>
            </a:r>
          </a:p>
          <a:p>
            <a:pPr>
              <a:buNone/>
            </a:pPr>
            <a:r>
              <a:rPr lang="de-DE" sz="1400" dirty="0">
                <a:latin typeface="Arial" panose="020B0604020202020204" pitchFamily="34" charset="0"/>
                <a:cs typeface="Arial" panose="020B0604020202020204" pitchFamily="34" charset="0"/>
              </a:rPr>
              <a:t>Kompetenzziel: Fach-, Methoden- und Handlungskompetenz</a:t>
            </a:r>
          </a:p>
        </p:txBody>
      </p:sp>
      <p:sp>
        <p:nvSpPr>
          <p:cNvPr id="5" name="Textfeld 4">
            <a:extLst>
              <a:ext uri="{FF2B5EF4-FFF2-40B4-BE49-F238E27FC236}">
                <a16:creationId xmlns:a16="http://schemas.microsoft.com/office/drawing/2014/main" id="{08C219FE-5B4E-8129-9D96-47614F6FFD52}"/>
              </a:ext>
            </a:extLst>
          </p:cNvPr>
          <p:cNvSpPr txBox="1"/>
          <p:nvPr/>
        </p:nvSpPr>
        <p:spPr>
          <a:xfrm>
            <a:off x="1847850" y="2926590"/>
            <a:ext cx="5783580" cy="3108543"/>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2 Planen</a:t>
            </a:r>
          </a:p>
          <a:p>
            <a:r>
              <a:rPr lang="de-DE" sz="1400" dirty="0">
                <a:latin typeface="Arial" panose="020B0604020202020204" pitchFamily="34" charset="0"/>
                <a:cs typeface="Arial" panose="020B0604020202020204" pitchFamily="34" charset="0"/>
              </a:rPr>
              <a:t>Azubi entwickelt Vorgehensstrategie.</a:t>
            </a:r>
          </a:p>
          <a:p>
            <a:endParaRPr lang="de-DE" sz="1400"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Leittext (Auszug):</a:t>
            </a:r>
          </a:p>
          <a:p>
            <a:r>
              <a:rPr lang="de-DE" sz="1400" dirty="0">
                <a:latin typeface="Arial" panose="020B0604020202020204" pitchFamily="34" charset="0"/>
                <a:cs typeface="Arial" panose="020B0604020202020204" pitchFamily="34" charset="0"/>
              </a:rPr>
              <a:t>Wie gehen Sie im konkreten Fall vor?</a:t>
            </a:r>
          </a:p>
          <a:p>
            <a:r>
              <a:rPr lang="de-DE" sz="1400" dirty="0">
                <a:latin typeface="Arial" panose="020B0604020202020204" pitchFamily="34" charset="0"/>
                <a:cs typeface="Arial" panose="020B0604020202020204" pitchFamily="34" charset="0"/>
              </a:rPr>
              <a:t>Welche Abteilungen müssen einbezogen werden?</a:t>
            </a:r>
          </a:p>
          <a:p>
            <a:r>
              <a:rPr lang="de-DE" sz="1400" dirty="0">
                <a:latin typeface="Arial" panose="020B0604020202020204" pitchFamily="34" charset="0"/>
                <a:cs typeface="Arial" panose="020B0604020202020204" pitchFamily="34" charset="0"/>
              </a:rPr>
              <a:t>Welche Lösungsmöglichkeiten gibt es?</a:t>
            </a:r>
          </a:p>
          <a:p>
            <a:endParaRPr lang="de-DE" sz="1400"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Erwartete Planungsschritte:</a:t>
            </a:r>
          </a:p>
          <a:p>
            <a:r>
              <a:rPr lang="de-DE" sz="1400" dirty="0">
                <a:latin typeface="Arial" panose="020B0604020202020204" pitchFamily="34" charset="0"/>
                <a:cs typeface="Arial" panose="020B0604020202020204" pitchFamily="34" charset="0"/>
              </a:rPr>
              <a:t>Sachverhalt prüfen</a:t>
            </a:r>
          </a:p>
          <a:p>
            <a:r>
              <a:rPr lang="de-DE" sz="1400" dirty="0">
                <a:latin typeface="Arial" panose="020B0604020202020204" pitchFamily="34" charset="0"/>
                <a:cs typeface="Arial" panose="020B0604020202020204" pitchFamily="34" charset="0"/>
              </a:rPr>
              <a:t>Rechnung suchen</a:t>
            </a:r>
          </a:p>
          <a:p>
            <a:r>
              <a:rPr lang="de-DE" sz="1400" dirty="0">
                <a:latin typeface="Arial" panose="020B0604020202020204" pitchFamily="34" charset="0"/>
                <a:cs typeface="Arial" panose="020B0604020202020204" pitchFamily="34" charset="0"/>
              </a:rPr>
              <a:t>Garantie prüfen</a:t>
            </a:r>
          </a:p>
          <a:p>
            <a:r>
              <a:rPr lang="de-DE" sz="1400" dirty="0">
                <a:latin typeface="Arial" panose="020B0604020202020204" pitchFamily="34" charset="0"/>
                <a:cs typeface="Arial" panose="020B0604020202020204" pitchFamily="34" charset="0"/>
              </a:rPr>
              <a:t>Lösung definieren</a:t>
            </a:r>
          </a:p>
          <a:p>
            <a:r>
              <a:rPr lang="de-DE" sz="1400" dirty="0">
                <a:latin typeface="Arial" panose="020B0604020202020204" pitchFamily="34" charset="0"/>
                <a:cs typeface="Arial" panose="020B0604020202020204" pitchFamily="34" charset="0"/>
              </a:rPr>
              <a:t>Rückmeldung vorbereiten</a:t>
            </a:r>
          </a:p>
        </p:txBody>
      </p:sp>
    </p:spTree>
    <p:extLst>
      <p:ext uri="{BB962C8B-B14F-4D97-AF65-F5344CB8AC3E}">
        <p14:creationId xmlns:p14="http://schemas.microsoft.com/office/powerpoint/2010/main" val="31269740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B308F-4FCE-8E45-F2DC-026F9940A9B2}"/>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78C28F3B-A673-59FD-301A-5BE936C6553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4CE906EE-275E-7D1F-3B7E-200D9DA1DAC3}"/>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a:t>
            </a:r>
          </a:p>
        </p:txBody>
      </p:sp>
      <p:sp>
        <p:nvSpPr>
          <p:cNvPr id="3" name="Foliennummernplatzhalter 4">
            <a:extLst>
              <a:ext uri="{FF2B5EF4-FFF2-40B4-BE49-F238E27FC236}">
                <a16:creationId xmlns:a16="http://schemas.microsoft.com/office/drawing/2014/main" id="{7085B632-E983-AD33-8B3B-5D765217E5D2}"/>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52</a:t>
            </a:fld>
            <a:endParaRPr lang="de-DE" dirty="0"/>
          </a:p>
        </p:txBody>
      </p:sp>
      <p:sp>
        <p:nvSpPr>
          <p:cNvPr id="6" name="Textfeld 5">
            <a:extLst>
              <a:ext uri="{FF2B5EF4-FFF2-40B4-BE49-F238E27FC236}">
                <a16:creationId xmlns:a16="http://schemas.microsoft.com/office/drawing/2014/main" id="{D5EA10C4-F028-9BB3-5FB0-C96D2C85DFDE}"/>
              </a:ext>
            </a:extLst>
          </p:cNvPr>
          <p:cNvSpPr txBox="1"/>
          <p:nvPr/>
        </p:nvSpPr>
        <p:spPr>
          <a:xfrm>
            <a:off x="1092818" y="1356929"/>
            <a:ext cx="8874142" cy="1169551"/>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„Kundenreklamation bearbeiten“</a:t>
            </a:r>
          </a:p>
          <a:p>
            <a:pPr>
              <a:buNone/>
            </a:pPr>
            <a:r>
              <a:rPr lang="de-DE" sz="1400" dirty="0">
                <a:latin typeface="Arial" panose="020B0604020202020204" pitchFamily="34" charset="0"/>
                <a:cs typeface="Arial" panose="020B0604020202020204" pitchFamily="34" charset="0"/>
              </a:rPr>
              <a:t>Ausbildungsberuf: Kaufleute (übertragbar auf viele Berufe)</a:t>
            </a:r>
          </a:p>
          <a:p>
            <a:pPr>
              <a:buNone/>
            </a:pPr>
            <a:r>
              <a:rPr lang="de-DE" sz="1400" dirty="0">
                <a:latin typeface="Arial" panose="020B0604020202020204" pitchFamily="34" charset="0"/>
                <a:cs typeface="Arial" panose="020B0604020202020204" pitchFamily="34" charset="0"/>
              </a:rPr>
              <a:t>Ausbildungsjahr: 2. Jahr </a:t>
            </a:r>
          </a:p>
          <a:p>
            <a:pPr>
              <a:buNone/>
            </a:pPr>
            <a:r>
              <a:rPr lang="de-DE" sz="1400" dirty="0">
                <a:latin typeface="Arial" panose="020B0604020202020204" pitchFamily="34" charset="0"/>
                <a:cs typeface="Arial" panose="020B0604020202020204" pitchFamily="34" charset="0"/>
              </a:rPr>
              <a:t>Lernziel: Azubi bearbeitet eine Reklamation selbstständig nach betrieblichem Prozess.</a:t>
            </a:r>
          </a:p>
          <a:p>
            <a:pPr>
              <a:buNone/>
            </a:pPr>
            <a:r>
              <a:rPr lang="de-DE" sz="1400" dirty="0">
                <a:latin typeface="Arial" panose="020B0604020202020204" pitchFamily="34" charset="0"/>
                <a:cs typeface="Arial" panose="020B0604020202020204" pitchFamily="34" charset="0"/>
              </a:rPr>
              <a:t>Kompetenzziel: Fach-, Methoden- und Handlungskompetenz</a:t>
            </a:r>
          </a:p>
        </p:txBody>
      </p:sp>
      <p:sp>
        <p:nvSpPr>
          <p:cNvPr id="5" name="Textfeld 4">
            <a:extLst>
              <a:ext uri="{FF2B5EF4-FFF2-40B4-BE49-F238E27FC236}">
                <a16:creationId xmlns:a16="http://schemas.microsoft.com/office/drawing/2014/main" id="{D4DEF4AE-7FBD-CD70-1FB6-2ADE364A9682}"/>
              </a:ext>
            </a:extLst>
          </p:cNvPr>
          <p:cNvSpPr txBox="1"/>
          <p:nvPr/>
        </p:nvSpPr>
        <p:spPr>
          <a:xfrm>
            <a:off x="1847850" y="2926590"/>
            <a:ext cx="5783580" cy="2893100"/>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3 Entscheiden</a:t>
            </a:r>
          </a:p>
          <a:p>
            <a:r>
              <a:rPr lang="de-DE" sz="1400" dirty="0">
                <a:latin typeface="Arial" panose="020B0604020202020204" pitchFamily="34" charset="0"/>
                <a:cs typeface="Arial" panose="020B0604020202020204" pitchFamily="34" charset="0"/>
              </a:rPr>
              <a:t>Azubi trifft begründete Entscheidungen</a:t>
            </a:r>
          </a:p>
          <a:p>
            <a:endParaRPr lang="de-DE" sz="1400"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Leittext (Auszug):</a:t>
            </a:r>
          </a:p>
          <a:p>
            <a:r>
              <a:rPr lang="de-DE" sz="1400" dirty="0">
                <a:latin typeface="Arial" panose="020B0604020202020204" pitchFamily="34" charset="0"/>
                <a:cs typeface="Arial" panose="020B0604020202020204" pitchFamily="34" charset="0"/>
              </a:rPr>
              <a:t>Welche Lösung ist wirtschaftlich sinnvoll?</a:t>
            </a:r>
          </a:p>
          <a:p>
            <a:r>
              <a:rPr lang="de-DE" sz="1400" dirty="0">
                <a:latin typeface="Arial" panose="020B0604020202020204" pitchFamily="34" charset="0"/>
                <a:cs typeface="Arial" panose="020B0604020202020204" pitchFamily="34" charset="0"/>
              </a:rPr>
              <a:t>Was ist kundenorientiert?</a:t>
            </a:r>
          </a:p>
          <a:p>
            <a:r>
              <a:rPr lang="de-DE" sz="1400" dirty="0">
                <a:latin typeface="Arial" panose="020B0604020202020204" pitchFamily="34" charset="0"/>
                <a:cs typeface="Arial" panose="020B0604020202020204" pitchFamily="34" charset="0"/>
              </a:rPr>
              <a:t>Entspricht es den Unternehmensrichtlinien?</a:t>
            </a: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Erwartete Planungsschritte:</a:t>
            </a:r>
          </a:p>
          <a:p>
            <a:r>
              <a:rPr lang="de-DE" sz="1400" dirty="0">
                <a:latin typeface="Arial" panose="020B0604020202020204" pitchFamily="34" charset="0"/>
                <a:cs typeface="Arial" panose="020B0604020202020204" pitchFamily="34" charset="0"/>
              </a:rPr>
              <a:t>Ersatzlieferung</a:t>
            </a:r>
          </a:p>
          <a:p>
            <a:r>
              <a:rPr lang="de-DE" sz="1400" dirty="0">
                <a:latin typeface="Arial" panose="020B0604020202020204" pitchFamily="34" charset="0"/>
                <a:cs typeface="Arial" panose="020B0604020202020204" pitchFamily="34" charset="0"/>
              </a:rPr>
              <a:t>Gutschrift</a:t>
            </a:r>
          </a:p>
          <a:p>
            <a:r>
              <a:rPr lang="de-DE" sz="1400" dirty="0">
                <a:latin typeface="Arial" panose="020B0604020202020204" pitchFamily="34" charset="0"/>
                <a:cs typeface="Arial" panose="020B0604020202020204" pitchFamily="34" charset="0"/>
              </a:rPr>
              <a:t>Reparatur</a:t>
            </a:r>
          </a:p>
          <a:p>
            <a:r>
              <a:rPr lang="de-DE" sz="1400" dirty="0">
                <a:latin typeface="Arial" panose="020B0604020202020204" pitchFamily="34" charset="0"/>
                <a:cs typeface="Arial" panose="020B0604020202020204" pitchFamily="34" charset="0"/>
              </a:rPr>
              <a:t>Ablehnung mit Begründung</a:t>
            </a:r>
          </a:p>
        </p:txBody>
      </p:sp>
    </p:spTree>
    <p:extLst>
      <p:ext uri="{BB962C8B-B14F-4D97-AF65-F5344CB8AC3E}">
        <p14:creationId xmlns:p14="http://schemas.microsoft.com/office/powerpoint/2010/main" val="9816249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F0920-9A44-0EC8-C8BF-71E8533268A9}"/>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7CA38B05-08E3-6EEA-027F-B1DD443CAA38}"/>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103B553C-2A06-1E0A-DC7C-9B5E5F9CED73}"/>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a:t>
            </a:r>
          </a:p>
        </p:txBody>
      </p:sp>
      <p:sp>
        <p:nvSpPr>
          <p:cNvPr id="3" name="Foliennummernplatzhalter 4">
            <a:extLst>
              <a:ext uri="{FF2B5EF4-FFF2-40B4-BE49-F238E27FC236}">
                <a16:creationId xmlns:a16="http://schemas.microsoft.com/office/drawing/2014/main" id="{2935205D-34AB-BCA1-BD55-09878993428A}"/>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53</a:t>
            </a:fld>
            <a:endParaRPr lang="de-DE" dirty="0"/>
          </a:p>
        </p:txBody>
      </p:sp>
      <p:sp>
        <p:nvSpPr>
          <p:cNvPr id="6" name="Textfeld 5">
            <a:extLst>
              <a:ext uri="{FF2B5EF4-FFF2-40B4-BE49-F238E27FC236}">
                <a16:creationId xmlns:a16="http://schemas.microsoft.com/office/drawing/2014/main" id="{D973697C-C115-EDC3-DCDB-93DE1FD44D6C}"/>
              </a:ext>
            </a:extLst>
          </p:cNvPr>
          <p:cNvSpPr txBox="1"/>
          <p:nvPr/>
        </p:nvSpPr>
        <p:spPr>
          <a:xfrm>
            <a:off x="1092818" y="1356929"/>
            <a:ext cx="8874142" cy="1169551"/>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„Kundenreklamation bearbeiten“</a:t>
            </a:r>
          </a:p>
          <a:p>
            <a:pPr>
              <a:buNone/>
            </a:pPr>
            <a:r>
              <a:rPr lang="de-DE" sz="1400" dirty="0">
                <a:latin typeface="Arial" panose="020B0604020202020204" pitchFamily="34" charset="0"/>
                <a:cs typeface="Arial" panose="020B0604020202020204" pitchFamily="34" charset="0"/>
              </a:rPr>
              <a:t>Ausbildungsberuf: Kaufleute (übertragbar auf viele Berufe)</a:t>
            </a:r>
          </a:p>
          <a:p>
            <a:pPr>
              <a:buNone/>
            </a:pPr>
            <a:r>
              <a:rPr lang="de-DE" sz="1400" dirty="0">
                <a:latin typeface="Arial" panose="020B0604020202020204" pitchFamily="34" charset="0"/>
                <a:cs typeface="Arial" panose="020B0604020202020204" pitchFamily="34" charset="0"/>
              </a:rPr>
              <a:t>Ausbildungsjahr: 2. Jahr </a:t>
            </a:r>
          </a:p>
          <a:p>
            <a:pPr>
              <a:buNone/>
            </a:pPr>
            <a:r>
              <a:rPr lang="de-DE" sz="1400" dirty="0">
                <a:latin typeface="Arial" panose="020B0604020202020204" pitchFamily="34" charset="0"/>
                <a:cs typeface="Arial" panose="020B0604020202020204" pitchFamily="34" charset="0"/>
              </a:rPr>
              <a:t>Lernziel: Azubi bearbeitet eine Reklamation selbstständig nach betrieblichem Prozess.</a:t>
            </a:r>
          </a:p>
          <a:p>
            <a:pPr>
              <a:buNone/>
            </a:pPr>
            <a:r>
              <a:rPr lang="de-DE" sz="1400" dirty="0">
                <a:latin typeface="Arial" panose="020B0604020202020204" pitchFamily="34" charset="0"/>
                <a:cs typeface="Arial" panose="020B0604020202020204" pitchFamily="34" charset="0"/>
              </a:rPr>
              <a:t>Kompetenzziel: Fach-, Methoden- und Handlungskompetenz</a:t>
            </a:r>
          </a:p>
        </p:txBody>
      </p:sp>
      <p:sp>
        <p:nvSpPr>
          <p:cNvPr id="5" name="Textfeld 4">
            <a:extLst>
              <a:ext uri="{FF2B5EF4-FFF2-40B4-BE49-F238E27FC236}">
                <a16:creationId xmlns:a16="http://schemas.microsoft.com/office/drawing/2014/main" id="{74062ACA-1CB3-BD1D-3FB0-B1338025AEAB}"/>
              </a:ext>
            </a:extLst>
          </p:cNvPr>
          <p:cNvSpPr txBox="1"/>
          <p:nvPr/>
        </p:nvSpPr>
        <p:spPr>
          <a:xfrm>
            <a:off x="1847850" y="2926590"/>
            <a:ext cx="5783580" cy="1815882"/>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4 Ausführung</a:t>
            </a:r>
          </a:p>
          <a:p>
            <a:r>
              <a:rPr lang="de-DE" sz="1400" dirty="0">
                <a:latin typeface="Arial" panose="020B0604020202020204" pitchFamily="34" charset="0"/>
                <a:cs typeface="Arial" panose="020B0604020202020204" pitchFamily="34" charset="0"/>
              </a:rPr>
              <a:t>Azubi setzt die Entscheidung operativ um</a:t>
            </a: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Erwartete Arbeitsschritte: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Gutschrift im ERP buchen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Ersatzauftrag anlegen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Retourenschein erstellen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Kundenmail formulieren</a:t>
            </a:r>
          </a:p>
        </p:txBody>
      </p:sp>
    </p:spTree>
    <p:extLst>
      <p:ext uri="{BB962C8B-B14F-4D97-AF65-F5344CB8AC3E}">
        <p14:creationId xmlns:p14="http://schemas.microsoft.com/office/powerpoint/2010/main" val="383264589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D8CC5-A607-50BC-1A6D-309778C650BA}"/>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7F4CD489-8893-05E2-1586-53EA41F5191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F55ABC16-C10E-13AC-B0A1-F0A1514E973B}"/>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a:t>
            </a:r>
          </a:p>
        </p:txBody>
      </p:sp>
      <p:sp>
        <p:nvSpPr>
          <p:cNvPr id="3" name="Foliennummernplatzhalter 4">
            <a:extLst>
              <a:ext uri="{FF2B5EF4-FFF2-40B4-BE49-F238E27FC236}">
                <a16:creationId xmlns:a16="http://schemas.microsoft.com/office/drawing/2014/main" id="{CF78A990-20BA-C29B-2154-790883B273FF}"/>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54</a:t>
            </a:fld>
            <a:endParaRPr lang="de-DE" dirty="0"/>
          </a:p>
        </p:txBody>
      </p:sp>
      <p:sp>
        <p:nvSpPr>
          <p:cNvPr id="6" name="Textfeld 5">
            <a:extLst>
              <a:ext uri="{FF2B5EF4-FFF2-40B4-BE49-F238E27FC236}">
                <a16:creationId xmlns:a16="http://schemas.microsoft.com/office/drawing/2014/main" id="{C4C01183-B689-6129-83FF-778C72F14A84}"/>
              </a:ext>
            </a:extLst>
          </p:cNvPr>
          <p:cNvSpPr txBox="1"/>
          <p:nvPr/>
        </p:nvSpPr>
        <p:spPr>
          <a:xfrm>
            <a:off x="1092818" y="1356929"/>
            <a:ext cx="8874142" cy="1169551"/>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„Kundenreklamation bearbeiten“</a:t>
            </a:r>
          </a:p>
          <a:p>
            <a:pPr>
              <a:buNone/>
            </a:pPr>
            <a:r>
              <a:rPr lang="de-DE" sz="1400" dirty="0">
                <a:latin typeface="Arial" panose="020B0604020202020204" pitchFamily="34" charset="0"/>
                <a:cs typeface="Arial" panose="020B0604020202020204" pitchFamily="34" charset="0"/>
              </a:rPr>
              <a:t>Ausbildungsberuf: Kaufleute (übertragbar auf viele Berufe)</a:t>
            </a:r>
          </a:p>
          <a:p>
            <a:pPr>
              <a:buNone/>
            </a:pPr>
            <a:r>
              <a:rPr lang="de-DE" sz="1400" dirty="0">
                <a:latin typeface="Arial" panose="020B0604020202020204" pitchFamily="34" charset="0"/>
                <a:cs typeface="Arial" panose="020B0604020202020204" pitchFamily="34" charset="0"/>
              </a:rPr>
              <a:t>Ausbildungsjahr: 2. Jahr </a:t>
            </a:r>
          </a:p>
          <a:p>
            <a:pPr>
              <a:buNone/>
            </a:pPr>
            <a:r>
              <a:rPr lang="de-DE" sz="1400" dirty="0">
                <a:latin typeface="Arial" panose="020B0604020202020204" pitchFamily="34" charset="0"/>
                <a:cs typeface="Arial" panose="020B0604020202020204" pitchFamily="34" charset="0"/>
              </a:rPr>
              <a:t>Lernziel: Azubi bearbeitet eine Reklamation selbstständig nach betrieblichem Prozess.</a:t>
            </a:r>
          </a:p>
          <a:p>
            <a:pPr>
              <a:buNone/>
            </a:pPr>
            <a:r>
              <a:rPr lang="de-DE" sz="1400" dirty="0">
                <a:latin typeface="Arial" panose="020B0604020202020204" pitchFamily="34" charset="0"/>
                <a:cs typeface="Arial" panose="020B0604020202020204" pitchFamily="34" charset="0"/>
              </a:rPr>
              <a:t>Kompetenzziel: Fach-, Methoden- und Handlungskompetenz</a:t>
            </a:r>
          </a:p>
        </p:txBody>
      </p:sp>
      <p:sp>
        <p:nvSpPr>
          <p:cNvPr id="5" name="Textfeld 4">
            <a:extLst>
              <a:ext uri="{FF2B5EF4-FFF2-40B4-BE49-F238E27FC236}">
                <a16:creationId xmlns:a16="http://schemas.microsoft.com/office/drawing/2014/main" id="{1B849177-C2D4-8731-0D30-FD5ABA092BBC}"/>
              </a:ext>
            </a:extLst>
          </p:cNvPr>
          <p:cNvSpPr txBox="1"/>
          <p:nvPr/>
        </p:nvSpPr>
        <p:spPr>
          <a:xfrm>
            <a:off x="1832610" y="2926590"/>
            <a:ext cx="5783580" cy="2677656"/>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5 Kontrolle</a:t>
            </a:r>
          </a:p>
          <a:p>
            <a:r>
              <a:rPr lang="de-DE" sz="1400" dirty="0">
                <a:latin typeface="Arial" panose="020B0604020202020204" pitchFamily="34" charset="0"/>
                <a:cs typeface="Arial" panose="020B0604020202020204" pitchFamily="34" charset="0"/>
              </a:rPr>
              <a:t>Azubi prüft Ergebnis selbst.</a:t>
            </a: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Leitfragen</a:t>
            </a:r>
          </a:p>
          <a:p>
            <a:r>
              <a:rPr lang="de-DE" sz="1400" dirty="0">
                <a:latin typeface="Arial" panose="020B0604020202020204" pitchFamily="34" charset="0"/>
                <a:cs typeface="Arial" panose="020B0604020202020204" pitchFamily="34" charset="0"/>
              </a:rPr>
              <a:t>Wurde die Buchung korrekt durchgeführt?</a:t>
            </a:r>
          </a:p>
          <a:p>
            <a:r>
              <a:rPr lang="de-DE" sz="1400" dirty="0">
                <a:latin typeface="Arial" panose="020B0604020202020204" pitchFamily="34" charset="0"/>
                <a:cs typeface="Arial" panose="020B0604020202020204" pitchFamily="34" charset="0"/>
              </a:rPr>
              <a:t>Ist die Kundenmail vollständig?</a:t>
            </a:r>
          </a:p>
          <a:p>
            <a:r>
              <a:rPr lang="de-DE" sz="1400" dirty="0">
                <a:latin typeface="Arial" panose="020B0604020202020204" pitchFamily="34" charset="0"/>
                <a:cs typeface="Arial" panose="020B0604020202020204" pitchFamily="34" charset="0"/>
              </a:rPr>
              <a:t>Wurde die Frist eingehalten?</a:t>
            </a: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Kontrolle: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Vier-Augen-Prinzip</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Systemprüfung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Checkliste</a:t>
            </a:r>
          </a:p>
        </p:txBody>
      </p:sp>
    </p:spTree>
    <p:extLst>
      <p:ext uri="{BB962C8B-B14F-4D97-AF65-F5344CB8AC3E}">
        <p14:creationId xmlns:p14="http://schemas.microsoft.com/office/powerpoint/2010/main" val="34551777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068E1-0138-C255-A893-83AACFF37A07}"/>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968D976E-6AEA-0A56-1107-9B3FA827642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EDB00866-C861-3DAC-BBD4-8F5F8893152C}"/>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a:t>
            </a:r>
          </a:p>
        </p:txBody>
      </p:sp>
      <p:sp>
        <p:nvSpPr>
          <p:cNvPr id="3" name="Foliennummernplatzhalter 4">
            <a:extLst>
              <a:ext uri="{FF2B5EF4-FFF2-40B4-BE49-F238E27FC236}">
                <a16:creationId xmlns:a16="http://schemas.microsoft.com/office/drawing/2014/main" id="{D1152BBD-2A74-D6AF-ECCD-621C21E52CE3}"/>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55</a:t>
            </a:fld>
            <a:endParaRPr lang="de-DE" dirty="0"/>
          </a:p>
        </p:txBody>
      </p:sp>
      <p:sp>
        <p:nvSpPr>
          <p:cNvPr id="6" name="Textfeld 5">
            <a:extLst>
              <a:ext uri="{FF2B5EF4-FFF2-40B4-BE49-F238E27FC236}">
                <a16:creationId xmlns:a16="http://schemas.microsoft.com/office/drawing/2014/main" id="{04AC71EE-949A-A525-AF4F-7836EEE1A1CE}"/>
              </a:ext>
            </a:extLst>
          </p:cNvPr>
          <p:cNvSpPr txBox="1"/>
          <p:nvPr/>
        </p:nvSpPr>
        <p:spPr>
          <a:xfrm>
            <a:off x="1092818" y="1356929"/>
            <a:ext cx="8874142" cy="1169551"/>
          </a:xfrm>
          <a:prstGeom prst="rect">
            <a:avLst/>
          </a:prstGeom>
          <a:noFill/>
        </p:spPr>
        <p:txBody>
          <a:bodyPr wrap="square">
            <a:spAutoFit/>
          </a:bodyPr>
          <a:lstStyle/>
          <a:p>
            <a:pPr>
              <a:buNone/>
            </a:pPr>
            <a:r>
              <a:rPr lang="de-DE" sz="1400" b="1" dirty="0">
                <a:latin typeface="Arial" panose="020B0604020202020204" pitchFamily="34" charset="0"/>
                <a:cs typeface="Arial" panose="020B0604020202020204" pitchFamily="34" charset="0"/>
              </a:rPr>
              <a:t>Beispiel: „Kundenreklamation bearbeiten“</a:t>
            </a:r>
          </a:p>
          <a:p>
            <a:pPr>
              <a:buNone/>
            </a:pPr>
            <a:r>
              <a:rPr lang="de-DE" sz="1400" dirty="0">
                <a:latin typeface="Arial" panose="020B0604020202020204" pitchFamily="34" charset="0"/>
                <a:cs typeface="Arial" panose="020B0604020202020204" pitchFamily="34" charset="0"/>
              </a:rPr>
              <a:t>Ausbildungsberuf: Kaufleute (übertragbar auf viele Berufe)</a:t>
            </a:r>
          </a:p>
          <a:p>
            <a:pPr>
              <a:buNone/>
            </a:pPr>
            <a:r>
              <a:rPr lang="de-DE" sz="1400" dirty="0">
                <a:latin typeface="Arial" panose="020B0604020202020204" pitchFamily="34" charset="0"/>
                <a:cs typeface="Arial" panose="020B0604020202020204" pitchFamily="34" charset="0"/>
              </a:rPr>
              <a:t>Ausbildungsjahr: 2. Jahr </a:t>
            </a:r>
          </a:p>
          <a:p>
            <a:pPr>
              <a:buNone/>
            </a:pPr>
            <a:r>
              <a:rPr lang="de-DE" sz="1400" dirty="0">
                <a:latin typeface="Arial" panose="020B0604020202020204" pitchFamily="34" charset="0"/>
                <a:cs typeface="Arial" panose="020B0604020202020204" pitchFamily="34" charset="0"/>
              </a:rPr>
              <a:t>Lernziel: Azubi bearbeitet eine Reklamation selbstständig nach betrieblichem Prozess.</a:t>
            </a:r>
          </a:p>
          <a:p>
            <a:pPr>
              <a:buNone/>
            </a:pPr>
            <a:r>
              <a:rPr lang="de-DE" sz="1400" dirty="0">
                <a:latin typeface="Arial" panose="020B0604020202020204" pitchFamily="34" charset="0"/>
                <a:cs typeface="Arial" panose="020B0604020202020204" pitchFamily="34" charset="0"/>
              </a:rPr>
              <a:t>Kompetenzziel: Fach-, Methoden- und Handlungskompetenz</a:t>
            </a:r>
          </a:p>
        </p:txBody>
      </p:sp>
      <p:sp>
        <p:nvSpPr>
          <p:cNvPr id="5" name="Textfeld 4">
            <a:extLst>
              <a:ext uri="{FF2B5EF4-FFF2-40B4-BE49-F238E27FC236}">
                <a16:creationId xmlns:a16="http://schemas.microsoft.com/office/drawing/2014/main" id="{CB937568-5045-7A01-5F3D-601175B4BEF1}"/>
              </a:ext>
            </a:extLst>
          </p:cNvPr>
          <p:cNvSpPr txBox="1"/>
          <p:nvPr/>
        </p:nvSpPr>
        <p:spPr>
          <a:xfrm>
            <a:off x="1832610" y="2926590"/>
            <a:ext cx="5783580" cy="1815882"/>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6 Bewertung / Reflektion</a:t>
            </a:r>
          </a:p>
          <a:p>
            <a:r>
              <a:rPr lang="de-DE" sz="1400" dirty="0">
                <a:latin typeface="Arial" panose="020B0604020202020204" pitchFamily="34" charset="0"/>
                <a:cs typeface="Arial" panose="020B0604020202020204" pitchFamily="34" charset="0"/>
              </a:rPr>
              <a:t>Gemeinsames Reflexionsgespräch.</a:t>
            </a:r>
            <a:endParaRPr lang="de-DE" sz="1400" b="1" dirty="0">
              <a:latin typeface="Arial" panose="020B0604020202020204" pitchFamily="34" charset="0"/>
              <a:cs typeface="Arial" panose="020B0604020202020204" pitchFamily="34" charset="0"/>
            </a:endParaRP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Leitfragen</a:t>
            </a:r>
          </a:p>
          <a:p>
            <a:r>
              <a:rPr lang="de-DE" sz="1400" dirty="0">
                <a:latin typeface="Arial" panose="020B0604020202020204" pitchFamily="34" charset="0"/>
                <a:cs typeface="Arial" panose="020B0604020202020204" pitchFamily="34" charset="0"/>
              </a:rPr>
              <a:t>Was lief gut?</a:t>
            </a:r>
          </a:p>
          <a:p>
            <a:r>
              <a:rPr lang="de-DE" sz="1400" dirty="0">
                <a:latin typeface="Arial" panose="020B0604020202020204" pitchFamily="34" charset="0"/>
                <a:cs typeface="Arial" panose="020B0604020202020204" pitchFamily="34" charset="0"/>
              </a:rPr>
              <a:t>Wo gab es Unsicherheiten?</a:t>
            </a:r>
          </a:p>
          <a:p>
            <a:r>
              <a:rPr lang="de-DE" sz="1400" dirty="0">
                <a:latin typeface="Arial" panose="020B0604020202020204" pitchFamily="34" charset="0"/>
                <a:cs typeface="Arial" panose="020B0604020202020204" pitchFamily="34" charset="0"/>
              </a:rPr>
              <a:t>Welche Alternativen gab es?</a:t>
            </a:r>
          </a:p>
          <a:p>
            <a:r>
              <a:rPr lang="de-DE" sz="1400" dirty="0">
                <a:latin typeface="Arial" panose="020B0604020202020204" pitchFamily="34" charset="0"/>
                <a:cs typeface="Arial" panose="020B0604020202020204" pitchFamily="34" charset="0"/>
              </a:rPr>
              <a:t>Was würden Sie nächstes Mal anders machen?</a:t>
            </a:r>
            <a:endParaRPr lang="de-DE"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6690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5F13F-7109-644B-A30B-9756991D3BED}"/>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66AB86F4-F408-9640-DBD9-0B49A501E59F}"/>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DB5D9988-E62A-6C1A-C454-9F65AA0CE6F3}"/>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a:t>
            </a:r>
          </a:p>
        </p:txBody>
      </p:sp>
      <p:sp>
        <p:nvSpPr>
          <p:cNvPr id="3" name="Foliennummernplatzhalter 4">
            <a:extLst>
              <a:ext uri="{FF2B5EF4-FFF2-40B4-BE49-F238E27FC236}">
                <a16:creationId xmlns:a16="http://schemas.microsoft.com/office/drawing/2014/main" id="{58833E09-89E6-676E-DA7A-8D2D87DA3B08}"/>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56</a:t>
            </a:fld>
            <a:endParaRPr lang="de-DE" dirty="0"/>
          </a:p>
        </p:txBody>
      </p:sp>
      <p:graphicFrame>
        <p:nvGraphicFramePr>
          <p:cNvPr id="11" name="Tabelle 10">
            <a:extLst>
              <a:ext uri="{FF2B5EF4-FFF2-40B4-BE49-F238E27FC236}">
                <a16:creationId xmlns:a16="http://schemas.microsoft.com/office/drawing/2014/main" id="{6C39FD47-D2A5-B052-C5C2-AFE52E658071}"/>
              </a:ext>
            </a:extLst>
          </p:cNvPr>
          <p:cNvGraphicFramePr>
            <a:graphicFrameLocks noGrp="1"/>
          </p:cNvGraphicFramePr>
          <p:nvPr/>
        </p:nvGraphicFramePr>
        <p:xfrm>
          <a:off x="842010" y="1661331"/>
          <a:ext cx="4312920" cy="1920240"/>
        </p:xfrm>
        <a:graphic>
          <a:graphicData uri="http://schemas.openxmlformats.org/drawingml/2006/table">
            <a:tbl>
              <a:tblPr/>
              <a:tblGrid>
                <a:gridCol w="1481800">
                  <a:extLst>
                    <a:ext uri="{9D8B030D-6E8A-4147-A177-3AD203B41FA5}">
                      <a16:colId xmlns:a16="http://schemas.microsoft.com/office/drawing/2014/main" val="1591175173"/>
                    </a:ext>
                  </a:extLst>
                </a:gridCol>
                <a:gridCol w="2831120">
                  <a:extLst>
                    <a:ext uri="{9D8B030D-6E8A-4147-A177-3AD203B41FA5}">
                      <a16:colId xmlns:a16="http://schemas.microsoft.com/office/drawing/2014/main" val="874071698"/>
                    </a:ext>
                  </a:extLst>
                </a:gridCol>
              </a:tblGrid>
              <a:tr h="0">
                <a:tc>
                  <a:txBody>
                    <a:bodyPr/>
                    <a:lstStyle/>
                    <a:p>
                      <a:pPr>
                        <a:buNone/>
                      </a:pPr>
                      <a:r>
                        <a:rPr lang="de-DE" sz="1200" b="1" dirty="0">
                          <a:latin typeface="Arial" panose="020B0604020202020204" pitchFamily="34" charset="0"/>
                          <a:cs typeface="Arial" panose="020B0604020202020204" pitchFamily="34" charset="0"/>
                        </a:rPr>
                        <a:t>Phase</a:t>
                      </a:r>
                    </a:p>
                  </a:txBody>
                  <a:tcPr anchor="ctr">
                    <a:lnL>
                      <a:noFill/>
                    </a:lnL>
                    <a:lnR>
                      <a:noFill/>
                    </a:lnR>
                    <a:lnT>
                      <a:noFill/>
                    </a:lnT>
                    <a:lnB>
                      <a:noFill/>
                    </a:lnB>
                    <a:noFill/>
                  </a:tcPr>
                </a:tc>
                <a:tc>
                  <a:txBody>
                    <a:bodyPr/>
                    <a:lstStyle/>
                    <a:p>
                      <a:pPr>
                        <a:buNone/>
                      </a:pPr>
                      <a:r>
                        <a:rPr lang="de-DE" sz="1200" b="1" dirty="0">
                          <a:latin typeface="Arial" panose="020B0604020202020204" pitchFamily="34" charset="0"/>
                          <a:cs typeface="Arial" panose="020B0604020202020204" pitchFamily="34" charset="0"/>
                        </a:rPr>
                        <a:t>Rolle</a:t>
                      </a:r>
                    </a:p>
                  </a:txBody>
                  <a:tcPr anchor="ctr">
                    <a:lnL>
                      <a:noFill/>
                    </a:lnL>
                    <a:lnR>
                      <a:noFill/>
                    </a:lnR>
                    <a:lnT>
                      <a:noFill/>
                    </a:lnT>
                    <a:lnB>
                      <a:noFill/>
                    </a:lnB>
                    <a:noFill/>
                  </a:tcPr>
                </a:tc>
                <a:extLst>
                  <a:ext uri="{0D108BD9-81ED-4DB2-BD59-A6C34878D82A}">
                    <a16:rowId xmlns:a16="http://schemas.microsoft.com/office/drawing/2014/main" val="1990000314"/>
                  </a:ext>
                </a:extLst>
              </a:tr>
              <a:tr h="0">
                <a:tc>
                  <a:txBody>
                    <a:bodyPr/>
                    <a:lstStyle/>
                    <a:p>
                      <a:pPr>
                        <a:buNone/>
                      </a:pPr>
                      <a:r>
                        <a:rPr lang="de-DE" sz="1200">
                          <a:latin typeface="Arial" panose="020B0604020202020204" pitchFamily="34" charset="0"/>
                          <a:cs typeface="Arial" panose="020B0604020202020204" pitchFamily="34" charset="0"/>
                        </a:rPr>
                        <a:t>Informieren</a:t>
                      </a:r>
                    </a:p>
                  </a:txBody>
                  <a:tcPr anchor="ctr">
                    <a:lnL>
                      <a:noFill/>
                    </a:lnL>
                    <a:lnR>
                      <a:noFill/>
                    </a:lnR>
                    <a:lnT>
                      <a:noFill/>
                    </a:lnT>
                    <a:lnB>
                      <a:noFill/>
                    </a:lnB>
                    <a:noFill/>
                  </a:tcPr>
                </a:tc>
                <a:tc>
                  <a:txBody>
                    <a:bodyPr/>
                    <a:lstStyle/>
                    <a:p>
                      <a:pPr>
                        <a:buNone/>
                      </a:pPr>
                      <a:r>
                        <a:rPr lang="de-DE" sz="1200">
                          <a:latin typeface="Arial" panose="020B0604020202020204" pitchFamily="34" charset="0"/>
                          <a:cs typeface="Arial" panose="020B0604020202020204" pitchFamily="34" charset="0"/>
                        </a:rPr>
                        <a:t>Material bereitstellen</a:t>
                      </a:r>
                    </a:p>
                  </a:txBody>
                  <a:tcPr anchor="ctr">
                    <a:lnL>
                      <a:noFill/>
                    </a:lnL>
                    <a:lnR>
                      <a:noFill/>
                    </a:lnR>
                    <a:lnT>
                      <a:noFill/>
                    </a:lnT>
                    <a:lnB>
                      <a:noFill/>
                    </a:lnB>
                    <a:noFill/>
                  </a:tcPr>
                </a:tc>
                <a:extLst>
                  <a:ext uri="{0D108BD9-81ED-4DB2-BD59-A6C34878D82A}">
                    <a16:rowId xmlns:a16="http://schemas.microsoft.com/office/drawing/2014/main" val="2083242989"/>
                  </a:ext>
                </a:extLst>
              </a:tr>
              <a:tr h="0">
                <a:tc>
                  <a:txBody>
                    <a:bodyPr/>
                    <a:lstStyle/>
                    <a:p>
                      <a:pPr>
                        <a:buNone/>
                      </a:pPr>
                      <a:r>
                        <a:rPr lang="de-DE" sz="1200">
                          <a:latin typeface="Arial" panose="020B0604020202020204" pitchFamily="34" charset="0"/>
                          <a:cs typeface="Arial" panose="020B0604020202020204" pitchFamily="34" charset="0"/>
                        </a:rPr>
                        <a:t>Planen</a:t>
                      </a:r>
                    </a:p>
                  </a:txBody>
                  <a:tcPr anchor="ctr">
                    <a:lnL>
                      <a:noFill/>
                    </a:lnL>
                    <a:lnR>
                      <a:noFill/>
                    </a:lnR>
                    <a:lnT>
                      <a:noFill/>
                    </a:lnT>
                    <a:lnB>
                      <a:noFill/>
                    </a:lnB>
                    <a:noFill/>
                  </a:tcPr>
                </a:tc>
                <a:tc>
                  <a:txBody>
                    <a:bodyPr/>
                    <a:lstStyle/>
                    <a:p>
                      <a:pPr>
                        <a:buNone/>
                      </a:pPr>
                      <a:r>
                        <a:rPr lang="de-DE" sz="1200">
                          <a:latin typeface="Arial" panose="020B0604020202020204" pitchFamily="34" charset="0"/>
                          <a:cs typeface="Arial" panose="020B0604020202020204" pitchFamily="34" charset="0"/>
                        </a:rPr>
                        <a:t>Denkprozesse anstoßen</a:t>
                      </a:r>
                    </a:p>
                  </a:txBody>
                  <a:tcPr anchor="ctr">
                    <a:lnL>
                      <a:noFill/>
                    </a:lnL>
                    <a:lnR>
                      <a:noFill/>
                    </a:lnR>
                    <a:lnT>
                      <a:noFill/>
                    </a:lnT>
                    <a:lnB>
                      <a:noFill/>
                    </a:lnB>
                    <a:noFill/>
                  </a:tcPr>
                </a:tc>
                <a:extLst>
                  <a:ext uri="{0D108BD9-81ED-4DB2-BD59-A6C34878D82A}">
                    <a16:rowId xmlns:a16="http://schemas.microsoft.com/office/drawing/2014/main" val="2189186502"/>
                  </a:ext>
                </a:extLst>
              </a:tr>
              <a:tr h="0">
                <a:tc>
                  <a:txBody>
                    <a:bodyPr/>
                    <a:lstStyle/>
                    <a:p>
                      <a:pPr>
                        <a:buNone/>
                      </a:pPr>
                      <a:r>
                        <a:rPr lang="de-DE" sz="1200">
                          <a:latin typeface="Arial" panose="020B0604020202020204" pitchFamily="34" charset="0"/>
                          <a:cs typeface="Arial" panose="020B0604020202020204" pitchFamily="34" charset="0"/>
                        </a:rPr>
                        <a:t>Entscheiden</a:t>
                      </a:r>
                    </a:p>
                  </a:txBody>
                  <a:tcPr anchor="ctr">
                    <a:lnL>
                      <a:noFill/>
                    </a:lnL>
                    <a:lnR>
                      <a:noFill/>
                    </a:lnR>
                    <a:lnT>
                      <a:noFill/>
                    </a:lnT>
                    <a:lnB>
                      <a:noFill/>
                    </a:lnB>
                    <a:noFill/>
                  </a:tcPr>
                </a:tc>
                <a:tc>
                  <a:txBody>
                    <a:bodyPr/>
                    <a:lstStyle/>
                    <a:p>
                      <a:pPr>
                        <a:buNone/>
                      </a:pPr>
                      <a:r>
                        <a:rPr lang="de-DE" sz="1200">
                          <a:latin typeface="Arial" panose="020B0604020202020204" pitchFamily="34" charset="0"/>
                          <a:cs typeface="Arial" panose="020B0604020202020204" pitchFamily="34" charset="0"/>
                        </a:rPr>
                        <a:t>Hinterfragen</a:t>
                      </a:r>
                    </a:p>
                  </a:txBody>
                  <a:tcPr anchor="ctr">
                    <a:lnL>
                      <a:noFill/>
                    </a:lnL>
                    <a:lnR>
                      <a:noFill/>
                    </a:lnR>
                    <a:lnT>
                      <a:noFill/>
                    </a:lnT>
                    <a:lnB>
                      <a:noFill/>
                    </a:lnB>
                    <a:noFill/>
                  </a:tcPr>
                </a:tc>
                <a:extLst>
                  <a:ext uri="{0D108BD9-81ED-4DB2-BD59-A6C34878D82A}">
                    <a16:rowId xmlns:a16="http://schemas.microsoft.com/office/drawing/2014/main" val="2839947749"/>
                  </a:ext>
                </a:extLst>
              </a:tr>
              <a:tr h="0">
                <a:tc>
                  <a:txBody>
                    <a:bodyPr/>
                    <a:lstStyle/>
                    <a:p>
                      <a:pPr>
                        <a:buNone/>
                      </a:pPr>
                      <a:r>
                        <a:rPr lang="de-DE" sz="1200">
                          <a:latin typeface="Arial" panose="020B0604020202020204" pitchFamily="34" charset="0"/>
                          <a:cs typeface="Arial" panose="020B0604020202020204" pitchFamily="34" charset="0"/>
                        </a:rPr>
                        <a:t>Ausführen</a:t>
                      </a:r>
                    </a:p>
                  </a:txBody>
                  <a:tcPr anchor="ctr">
                    <a:lnL>
                      <a:noFill/>
                    </a:lnL>
                    <a:lnR>
                      <a:noFill/>
                    </a:lnR>
                    <a:lnT>
                      <a:noFill/>
                    </a:lnT>
                    <a:lnB>
                      <a:noFill/>
                    </a:lnB>
                    <a:noFill/>
                  </a:tcPr>
                </a:tc>
                <a:tc>
                  <a:txBody>
                    <a:bodyPr/>
                    <a:lstStyle/>
                    <a:p>
                      <a:pPr>
                        <a:buNone/>
                      </a:pPr>
                      <a:r>
                        <a:rPr lang="de-DE" sz="1200" dirty="0">
                          <a:latin typeface="Arial" panose="020B0604020202020204" pitchFamily="34" charset="0"/>
                          <a:cs typeface="Arial" panose="020B0604020202020204" pitchFamily="34" charset="0"/>
                        </a:rPr>
                        <a:t>Beobachten</a:t>
                      </a:r>
                    </a:p>
                  </a:txBody>
                  <a:tcPr anchor="ctr">
                    <a:lnL>
                      <a:noFill/>
                    </a:lnL>
                    <a:lnR>
                      <a:noFill/>
                    </a:lnR>
                    <a:lnT>
                      <a:noFill/>
                    </a:lnT>
                    <a:lnB>
                      <a:noFill/>
                    </a:lnB>
                    <a:noFill/>
                  </a:tcPr>
                </a:tc>
                <a:extLst>
                  <a:ext uri="{0D108BD9-81ED-4DB2-BD59-A6C34878D82A}">
                    <a16:rowId xmlns:a16="http://schemas.microsoft.com/office/drawing/2014/main" val="3945714857"/>
                  </a:ext>
                </a:extLst>
              </a:tr>
              <a:tr h="0">
                <a:tc>
                  <a:txBody>
                    <a:bodyPr/>
                    <a:lstStyle/>
                    <a:p>
                      <a:pPr>
                        <a:buNone/>
                      </a:pPr>
                      <a:r>
                        <a:rPr lang="de-DE" sz="1200">
                          <a:latin typeface="Arial" panose="020B0604020202020204" pitchFamily="34" charset="0"/>
                          <a:cs typeface="Arial" panose="020B0604020202020204" pitchFamily="34" charset="0"/>
                        </a:rPr>
                        <a:t>Kontrollieren</a:t>
                      </a:r>
                    </a:p>
                  </a:txBody>
                  <a:tcPr anchor="ctr">
                    <a:lnL>
                      <a:noFill/>
                    </a:lnL>
                    <a:lnR>
                      <a:noFill/>
                    </a:lnR>
                    <a:lnT>
                      <a:noFill/>
                    </a:lnT>
                    <a:lnB>
                      <a:noFill/>
                    </a:lnB>
                    <a:noFill/>
                  </a:tcPr>
                </a:tc>
                <a:tc>
                  <a:txBody>
                    <a:bodyPr/>
                    <a:lstStyle/>
                    <a:p>
                      <a:pPr>
                        <a:buNone/>
                      </a:pPr>
                      <a:r>
                        <a:rPr lang="de-DE" sz="1200" dirty="0">
                          <a:latin typeface="Arial" panose="020B0604020202020204" pitchFamily="34" charset="0"/>
                          <a:cs typeface="Arial" panose="020B0604020202020204" pitchFamily="34" charset="0"/>
                        </a:rPr>
                        <a:t>Feedback geben</a:t>
                      </a:r>
                    </a:p>
                  </a:txBody>
                  <a:tcPr anchor="ctr">
                    <a:lnL>
                      <a:noFill/>
                    </a:lnL>
                    <a:lnR>
                      <a:noFill/>
                    </a:lnR>
                    <a:lnT>
                      <a:noFill/>
                    </a:lnT>
                    <a:lnB>
                      <a:noFill/>
                    </a:lnB>
                    <a:noFill/>
                  </a:tcPr>
                </a:tc>
                <a:extLst>
                  <a:ext uri="{0D108BD9-81ED-4DB2-BD59-A6C34878D82A}">
                    <a16:rowId xmlns:a16="http://schemas.microsoft.com/office/drawing/2014/main" val="479679118"/>
                  </a:ext>
                </a:extLst>
              </a:tr>
              <a:tr h="0">
                <a:tc>
                  <a:txBody>
                    <a:bodyPr/>
                    <a:lstStyle/>
                    <a:p>
                      <a:pPr>
                        <a:buNone/>
                      </a:pPr>
                      <a:r>
                        <a:rPr lang="de-DE" sz="1200">
                          <a:latin typeface="Arial" panose="020B0604020202020204" pitchFamily="34" charset="0"/>
                          <a:cs typeface="Arial" panose="020B0604020202020204" pitchFamily="34" charset="0"/>
                        </a:rPr>
                        <a:t>Bewerten</a:t>
                      </a:r>
                    </a:p>
                  </a:txBody>
                  <a:tcPr anchor="ctr">
                    <a:lnL>
                      <a:noFill/>
                    </a:lnL>
                    <a:lnR>
                      <a:noFill/>
                    </a:lnR>
                    <a:lnT>
                      <a:noFill/>
                    </a:lnT>
                    <a:lnB>
                      <a:noFill/>
                    </a:lnB>
                    <a:noFill/>
                  </a:tcPr>
                </a:tc>
                <a:tc>
                  <a:txBody>
                    <a:bodyPr/>
                    <a:lstStyle/>
                    <a:p>
                      <a:pPr>
                        <a:buNone/>
                      </a:pPr>
                      <a:r>
                        <a:rPr lang="de-DE" sz="1200" dirty="0">
                          <a:latin typeface="Arial" panose="020B0604020202020204" pitchFamily="34" charset="0"/>
                          <a:cs typeface="Arial" panose="020B0604020202020204" pitchFamily="34" charset="0"/>
                        </a:rPr>
                        <a:t>Reflexion moderieren</a:t>
                      </a:r>
                    </a:p>
                  </a:txBody>
                  <a:tcPr anchor="ctr">
                    <a:lnL>
                      <a:noFill/>
                    </a:lnL>
                    <a:lnR>
                      <a:noFill/>
                    </a:lnR>
                    <a:lnT>
                      <a:noFill/>
                    </a:lnT>
                    <a:lnB>
                      <a:noFill/>
                    </a:lnB>
                    <a:noFill/>
                  </a:tcPr>
                </a:tc>
                <a:extLst>
                  <a:ext uri="{0D108BD9-81ED-4DB2-BD59-A6C34878D82A}">
                    <a16:rowId xmlns:a16="http://schemas.microsoft.com/office/drawing/2014/main" val="802853303"/>
                  </a:ext>
                </a:extLst>
              </a:tr>
            </a:tbl>
          </a:graphicData>
        </a:graphic>
      </p:graphicFrame>
      <p:sp>
        <p:nvSpPr>
          <p:cNvPr id="13" name="Textfeld 12">
            <a:extLst>
              <a:ext uri="{FF2B5EF4-FFF2-40B4-BE49-F238E27FC236}">
                <a16:creationId xmlns:a16="http://schemas.microsoft.com/office/drawing/2014/main" id="{1F13F138-FB45-7617-E909-83EDF658345E}"/>
              </a:ext>
            </a:extLst>
          </p:cNvPr>
          <p:cNvSpPr txBox="1"/>
          <p:nvPr/>
        </p:nvSpPr>
        <p:spPr>
          <a:xfrm>
            <a:off x="6652260" y="2258675"/>
            <a:ext cx="3341370" cy="1384995"/>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Die Leittextmethode fördert: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Selbstständigkeit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Problemlösefähigkeit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Prozessorientiertes Denken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Entscheidungskompetenz</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Transferfähigkeit</a:t>
            </a:r>
          </a:p>
        </p:txBody>
      </p:sp>
    </p:spTree>
    <p:extLst>
      <p:ext uri="{BB962C8B-B14F-4D97-AF65-F5344CB8AC3E}">
        <p14:creationId xmlns:p14="http://schemas.microsoft.com/office/powerpoint/2010/main" val="23493183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4BCA0-B062-CB8B-A1DD-60E73E9FFDD7}"/>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B77AB64D-3E7E-9202-E919-D687241B960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C6816860-AA47-291F-E3B7-F92978D8A4FA}"/>
              </a:ext>
            </a:extLst>
          </p:cNvPr>
          <p:cNvSpPr txBox="1"/>
          <p:nvPr/>
        </p:nvSpPr>
        <p:spPr>
          <a:xfrm>
            <a:off x="1092818" y="956819"/>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Leittextmethode </a:t>
            </a:r>
            <a:r>
              <a:rPr lang="de-DE" sz="2000" b="1" dirty="0" err="1">
                <a:latin typeface="Arial" panose="020B0604020202020204" pitchFamily="34" charset="0"/>
                <a:cs typeface="Arial" panose="020B0604020202020204" pitchFamily="34" charset="0"/>
              </a:rPr>
              <a:t>vs</a:t>
            </a:r>
            <a:r>
              <a:rPr lang="de-DE" sz="2000" b="1" dirty="0">
                <a:latin typeface="Arial" panose="020B0604020202020204" pitchFamily="34" charset="0"/>
                <a:cs typeface="Arial" panose="020B0604020202020204" pitchFamily="34" charset="0"/>
              </a:rPr>
              <a:t> 4 Stufen-Methode</a:t>
            </a:r>
          </a:p>
        </p:txBody>
      </p:sp>
      <p:sp>
        <p:nvSpPr>
          <p:cNvPr id="3" name="Foliennummernplatzhalter 4">
            <a:extLst>
              <a:ext uri="{FF2B5EF4-FFF2-40B4-BE49-F238E27FC236}">
                <a16:creationId xmlns:a16="http://schemas.microsoft.com/office/drawing/2014/main" id="{71BDC183-D338-54CD-EF69-8957A26125AF}"/>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57</a:t>
            </a:fld>
            <a:endParaRPr lang="de-DE" dirty="0"/>
          </a:p>
        </p:txBody>
      </p:sp>
      <p:graphicFrame>
        <p:nvGraphicFramePr>
          <p:cNvPr id="4" name="Tabelle 3">
            <a:extLst>
              <a:ext uri="{FF2B5EF4-FFF2-40B4-BE49-F238E27FC236}">
                <a16:creationId xmlns:a16="http://schemas.microsoft.com/office/drawing/2014/main" id="{347C81E3-F2DF-B525-5B32-5F7BB8359BF9}"/>
              </a:ext>
            </a:extLst>
          </p:cNvPr>
          <p:cNvGraphicFramePr>
            <a:graphicFrameLocks noGrp="1"/>
          </p:cNvGraphicFramePr>
          <p:nvPr/>
        </p:nvGraphicFramePr>
        <p:xfrm>
          <a:off x="3695700" y="2260124"/>
          <a:ext cx="5665470" cy="1828800"/>
        </p:xfrm>
        <a:graphic>
          <a:graphicData uri="http://schemas.openxmlformats.org/drawingml/2006/table">
            <a:tbl>
              <a:tblPr/>
              <a:tblGrid>
                <a:gridCol w="2564130">
                  <a:extLst>
                    <a:ext uri="{9D8B030D-6E8A-4147-A177-3AD203B41FA5}">
                      <a16:colId xmlns:a16="http://schemas.microsoft.com/office/drawing/2014/main" val="3428469115"/>
                    </a:ext>
                  </a:extLst>
                </a:gridCol>
                <a:gridCol w="3101340">
                  <a:extLst>
                    <a:ext uri="{9D8B030D-6E8A-4147-A177-3AD203B41FA5}">
                      <a16:colId xmlns:a16="http://schemas.microsoft.com/office/drawing/2014/main" val="2492061393"/>
                    </a:ext>
                  </a:extLst>
                </a:gridCol>
              </a:tblGrid>
              <a:tr h="0">
                <a:tc>
                  <a:txBody>
                    <a:bodyPr/>
                    <a:lstStyle/>
                    <a:p>
                      <a:pPr>
                        <a:buNone/>
                      </a:pPr>
                      <a:r>
                        <a:rPr lang="de-DE" b="1">
                          <a:latin typeface="Arial" panose="020B0604020202020204" pitchFamily="34" charset="0"/>
                          <a:cs typeface="Arial" panose="020B0604020202020204" pitchFamily="34" charset="0"/>
                        </a:rPr>
                        <a:t>Vier-Stufen</a:t>
                      </a:r>
                    </a:p>
                  </a:txBody>
                  <a:tcPr anchor="ctr">
                    <a:lnL>
                      <a:noFill/>
                    </a:lnL>
                    <a:lnR>
                      <a:noFill/>
                    </a:lnR>
                    <a:lnT>
                      <a:noFill/>
                    </a:lnT>
                    <a:lnB>
                      <a:noFill/>
                    </a:lnB>
                    <a:noFill/>
                  </a:tcPr>
                </a:tc>
                <a:tc>
                  <a:txBody>
                    <a:bodyPr/>
                    <a:lstStyle/>
                    <a:p>
                      <a:pPr>
                        <a:buNone/>
                      </a:pPr>
                      <a:r>
                        <a:rPr lang="de-DE" b="1" dirty="0">
                          <a:latin typeface="Arial" panose="020B0604020202020204" pitchFamily="34" charset="0"/>
                          <a:cs typeface="Arial" panose="020B0604020202020204" pitchFamily="34" charset="0"/>
                        </a:rPr>
                        <a:t>Leittext</a:t>
                      </a:r>
                    </a:p>
                  </a:txBody>
                  <a:tcPr anchor="ctr">
                    <a:lnL>
                      <a:noFill/>
                    </a:lnL>
                    <a:lnR>
                      <a:noFill/>
                    </a:lnR>
                    <a:lnT>
                      <a:noFill/>
                    </a:lnT>
                    <a:lnB>
                      <a:noFill/>
                    </a:lnB>
                    <a:noFill/>
                  </a:tcPr>
                </a:tc>
                <a:extLst>
                  <a:ext uri="{0D108BD9-81ED-4DB2-BD59-A6C34878D82A}">
                    <a16:rowId xmlns:a16="http://schemas.microsoft.com/office/drawing/2014/main" val="3117001481"/>
                  </a:ext>
                </a:extLst>
              </a:tr>
              <a:tr h="0">
                <a:tc>
                  <a:txBody>
                    <a:bodyPr/>
                    <a:lstStyle/>
                    <a:p>
                      <a:pPr>
                        <a:buNone/>
                      </a:pPr>
                      <a:r>
                        <a:rPr lang="de-DE" dirty="0">
                          <a:latin typeface="Arial" panose="020B0604020202020204" pitchFamily="34" charset="0"/>
                          <a:cs typeface="Arial" panose="020B0604020202020204" pitchFamily="34" charset="0"/>
                        </a:rPr>
                        <a:t>Ausbilder zeigt</a:t>
                      </a:r>
                    </a:p>
                  </a:txBody>
                  <a:tcPr anchor="ctr">
                    <a:lnL>
                      <a:noFill/>
                    </a:lnL>
                    <a:lnR>
                      <a:noFill/>
                    </a:lnR>
                    <a:lnT>
                      <a:noFill/>
                    </a:lnT>
                    <a:lnB>
                      <a:noFill/>
                    </a:lnB>
                    <a:noFill/>
                  </a:tcPr>
                </a:tc>
                <a:tc>
                  <a:txBody>
                    <a:bodyPr/>
                    <a:lstStyle/>
                    <a:p>
                      <a:pPr>
                        <a:buNone/>
                      </a:pPr>
                      <a:r>
                        <a:rPr lang="de-DE">
                          <a:latin typeface="Arial" panose="020B0604020202020204" pitchFamily="34" charset="0"/>
                          <a:cs typeface="Arial" panose="020B0604020202020204" pitchFamily="34" charset="0"/>
                        </a:rPr>
                        <a:t>Azubi erarbeitet</a:t>
                      </a:r>
                    </a:p>
                  </a:txBody>
                  <a:tcPr anchor="ctr">
                    <a:lnL>
                      <a:noFill/>
                    </a:lnL>
                    <a:lnR>
                      <a:noFill/>
                    </a:lnR>
                    <a:lnT>
                      <a:noFill/>
                    </a:lnT>
                    <a:lnB>
                      <a:noFill/>
                    </a:lnB>
                    <a:noFill/>
                  </a:tcPr>
                </a:tc>
                <a:extLst>
                  <a:ext uri="{0D108BD9-81ED-4DB2-BD59-A6C34878D82A}">
                    <a16:rowId xmlns:a16="http://schemas.microsoft.com/office/drawing/2014/main" val="3648398553"/>
                  </a:ext>
                </a:extLst>
              </a:tr>
              <a:tr h="0">
                <a:tc>
                  <a:txBody>
                    <a:bodyPr/>
                    <a:lstStyle/>
                    <a:p>
                      <a:pPr>
                        <a:buNone/>
                      </a:pPr>
                      <a:r>
                        <a:rPr lang="de-DE">
                          <a:latin typeface="Arial" panose="020B0604020202020204" pitchFamily="34" charset="0"/>
                          <a:cs typeface="Arial" panose="020B0604020202020204" pitchFamily="34" charset="0"/>
                        </a:rPr>
                        <a:t>Stark angeleitet</a:t>
                      </a:r>
                    </a:p>
                  </a:txBody>
                  <a:tcPr anchor="ctr">
                    <a:lnL>
                      <a:noFill/>
                    </a:lnL>
                    <a:lnR>
                      <a:noFill/>
                    </a:lnR>
                    <a:lnT>
                      <a:noFill/>
                    </a:lnT>
                    <a:lnB>
                      <a:noFill/>
                    </a:lnB>
                    <a:noFill/>
                  </a:tcPr>
                </a:tc>
                <a:tc>
                  <a:txBody>
                    <a:bodyPr/>
                    <a:lstStyle/>
                    <a:p>
                      <a:pPr>
                        <a:buNone/>
                      </a:pPr>
                      <a:r>
                        <a:rPr lang="de-DE">
                          <a:latin typeface="Arial" panose="020B0604020202020204" pitchFamily="34" charset="0"/>
                          <a:cs typeface="Arial" panose="020B0604020202020204" pitchFamily="34" charset="0"/>
                        </a:rPr>
                        <a:t>Selbstgesteuert</a:t>
                      </a:r>
                    </a:p>
                  </a:txBody>
                  <a:tcPr anchor="ctr">
                    <a:lnL>
                      <a:noFill/>
                    </a:lnL>
                    <a:lnR>
                      <a:noFill/>
                    </a:lnR>
                    <a:lnT>
                      <a:noFill/>
                    </a:lnT>
                    <a:lnB>
                      <a:noFill/>
                    </a:lnB>
                    <a:noFill/>
                  </a:tcPr>
                </a:tc>
                <a:extLst>
                  <a:ext uri="{0D108BD9-81ED-4DB2-BD59-A6C34878D82A}">
                    <a16:rowId xmlns:a16="http://schemas.microsoft.com/office/drawing/2014/main" val="3341335191"/>
                  </a:ext>
                </a:extLst>
              </a:tr>
              <a:tr h="0">
                <a:tc>
                  <a:txBody>
                    <a:bodyPr/>
                    <a:lstStyle/>
                    <a:p>
                      <a:pPr>
                        <a:buNone/>
                      </a:pPr>
                      <a:r>
                        <a:rPr lang="de-DE">
                          <a:latin typeface="Arial" panose="020B0604020202020204" pitchFamily="34" charset="0"/>
                          <a:cs typeface="Arial" panose="020B0604020202020204" pitchFamily="34" charset="0"/>
                        </a:rPr>
                        <a:t>Für Fertigkeiten</a:t>
                      </a:r>
                    </a:p>
                  </a:txBody>
                  <a:tcPr anchor="ctr">
                    <a:lnL>
                      <a:noFill/>
                    </a:lnL>
                    <a:lnR>
                      <a:noFill/>
                    </a:lnR>
                    <a:lnT>
                      <a:noFill/>
                    </a:lnT>
                    <a:lnB>
                      <a:noFill/>
                    </a:lnB>
                    <a:noFill/>
                  </a:tcPr>
                </a:tc>
                <a:tc>
                  <a:txBody>
                    <a:bodyPr/>
                    <a:lstStyle/>
                    <a:p>
                      <a:pPr>
                        <a:buNone/>
                      </a:pPr>
                      <a:r>
                        <a:rPr lang="de-DE">
                          <a:latin typeface="Arial" panose="020B0604020202020204" pitchFamily="34" charset="0"/>
                          <a:cs typeface="Arial" panose="020B0604020202020204" pitchFamily="34" charset="0"/>
                        </a:rPr>
                        <a:t>Für Prozesse</a:t>
                      </a:r>
                    </a:p>
                  </a:txBody>
                  <a:tcPr anchor="ctr">
                    <a:lnL>
                      <a:noFill/>
                    </a:lnL>
                    <a:lnR>
                      <a:noFill/>
                    </a:lnR>
                    <a:lnT>
                      <a:noFill/>
                    </a:lnT>
                    <a:lnB>
                      <a:noFill/>
                    </a:lnB>
                    <a:noFill/>
                  </a:tcPr>
                </a:tc>
                <a:extLst>
                  <a:ext uri="{0D108BD9-81ED-4DB2-BD59-A6C34878D82A}">
                    <a16:rowId xmlns:a16="http://schemas.microsoft.com/office/drawing/2014/main" val="3032421065"/>
                  </a:ext>
                </a:extLst>
              </a:tr>
              <a:tr h="0">
                <a:tc>
                  <a:txBody>
                    <a:bodyPr/>
                    <a:lstStyle/>
                    <a:p>
                      <a:pPr>
                        <a:buNone/>
                      </a:pPr>
                      <a:r>
                        <a:rPr lang="de-DE">
                          <a:latin typeface="Arial" panose="020B0604020202020204" pitchFamily="34" charset="0"/>
                          <a:cs typeface="Arial" panose="020B0604020202020204" pitchFamily="34" charset="0"/>
                        </a:rPr>
                        <a:t>Schrittfixiert</a:t>
                      </a:r>
                    </a:p>
                  </a:txBody>
                  <a:tcPr anchor="ctr">
                    <a:lnL>
                      <a:noFill/>
                    </a:lnL>
                    <a:lnR>
                      <a:noFill/>
                    </a:lnR>
                    <a:lnT>
                      <a:noFill/>
                    </a:lnT>
                    <a:lnB>
                      <a:noFill/>
                    </a:lnB>
                    <a:noFill/>
                  </a:tcPr>
                </a:tc>
                <a:tc>
                  <a:txBody>
                    <a:bodyPr/>
                    <a:lstStyle/>
                    <a:p>
                      <a:pPr>
                        <a:buNone/>
                      </a:pPr>
                      <a:r>
                        <a:rPr lang="de-DE" dirty="0">
                          <a:latin typeface="Arial" panose="020B0604020202020204" pitchFamily="34" charset="0"/>
                          <a:cs typeface="Arial" panose="020B0604020202020204" pitchFamily="34" charset="0"/>
                        </a:rPr>
                        <a:t>Handlungsorientiert</a:t>
                      </a:r>
                    </a:p>
                  </a:txBody>
                  <a:tcPr anchor="ctr">
                    <a:lnL>
                      <a:noFill/>
                    </a:lnL>
                    <a:lnR>
                      <a:noFill/>
                    </a:lnR>
                    <a:lnT>
                      <a:noFill/>
                    </a:lnT>
                    <a:lnB>
                      <a:noFill/>
                    </a:lnB>
                    <a:noFill/>
                  </a:tcPr>
                </a:tc>
                <a:extLst>
                  <a:ext uri="{0D108BD9-81ED-4DB2-BD59-A6C34878D82A}">
                    <a16:rowId xmlns:a16="http://schemas.microsoft.com/office/drawing/2014/main" val="3223637245"/>
                  </a:ext>
                </a:extLst>
              </a:tr>
            </a:tbl>
          </a:graphicData>
        </a:graphic>
      </p:graphicFrame>
    </p:spTree>
    <p:extLst>
      <p:ext uri="{BB962C8B-B14F-4D97-AF65-F5344CB8AC3E}">
        <p14:creationId xmlns:p14="http://schemas.microsoft.com/office/powerpoint/2010/main" val="9000061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0C7BC-8CCC-EB72-8D01-30E87191A9A1}"/>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2DAC223E-E3D4-DF0B-BC87-BF50AA62E8C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937AF2B1-9E86-5DBA-3338-EC1F6B015E03}"/>
              </a:ext>
            </a:extLst>
          </p:cNvPr>
          <p:cNvSpPr txBox="1"/>
          <p:nvPr/>
        </p:nvSpPr>
        <p:spPr>
          <a:xfrm>
            <a:off x="1092818" y="863130"/>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Lehrgespräch</a:t>
            </a:r>
          </a:p>
        </p:txBody>
      </p:sp>
      <p:sp>
        <p:nvSpPr>
          <p:cNvPr id="3" name="Foliennummernplatzhalter 4">
            <a:extLst>
              <a:ext uri="{FF2B5EF4-FFF2-40B4-BE49-F238E27FC236}">
                <a16:creationId xmlns:a16="http://schemas.microsoft.com/office/drawing/2014/main" id="{A8BBFAE8-A19F-7E57-43B2-287AC4CEB033}"/>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58</a:t>
            </a:fld>
            <a:endParaRPr lang="de-DE" dirty="0"/>
          </a:p>
        </p:txBody>
      </p:sp>
      <p:sp>
        <p:nvSpPr>
          <p:cNvPr id="5" name="Textfeld 4">
            <a:extLst>
              <a:ext uri="{FF2B5EF4-FFF2-40B4-BE49-F238E27FC236}">
                <a16:creationId xmlns:a16="http://schemas.microsoft.com/office/drawing/2014/main" id="{5C45E70A-15B6-D0B9-28BB-833E01E5DA29}"/>
              </a:ext>
            </a:extLst>
          </p:cNvPr>
          <p:cNvSpPr txBox="1"/>
          <p:nvPr/>
        </p:nvSpPr>
        <p:spPr>
          <a:xfrm>
            <a:off x="1092818" y="1299779"/>
            <a:ext cx="8900160" cy="2893100"/>
          </a:xfrm>
          <a:prstGeom prst="rect">
            <a:avLst/>
          </a:prstGeom>
          <a:noFill/>
        </p:spPr>
        <p:txBody>
          <a:bodyPr wrap="square" rtlCol="0">
            <a:spAutoFit/>
          </a:bodyPr>
          <a:lstStyle/>
          <a:p>
            <a:r>
              <a:rPr lang="de-DE" sz="1400" dirty="0"/>
              <a:t>1 Einstieg und Motivation</a:t>
            </a:r>
          </a:p>
          <a:p>
            <a:endParaRPr lang="de-DE" sz="1400" dirty="0">
              <a:solidFill>
                <a:schemeClr val="accent6"/>
              </a:solidFill>
            </a:endParaRPr>
          </a:p>
          <a:p>
            <a:r>
              <a:rPr lang="de-DE" sz="1400" dirty="0">
                <a:solidFill>
                  <a:schemeClr val="accent6"/>
                </a:solidFill>
              </a:rPr>
              <a:t>Ausbilder/in: Wie kalkulierst Du dieses Gericht?</a:t>
            </a:r>
          </a:p>
          <a:p>
            <a:endParaRPr lang="de-DE" sz="1400" dirty="0"/>
          </a:p>
          <a:p>
            <a:r>
              <a:rPr lang="de-DE" sz="1400" dirty="0">
                <a:solidFill>
                  <a:srgbClr val="FFC000"/>
                </a:solidFill>
              </a:rPr>
              <a:t>Azubi: Wareneinsatz  + Fixkosten + variable Kosten + Marge</a:t>
            </a:r>
          </a:p>
          <a:p>
            <a:endParaRPr lang="de-DE" sz="1400" dirty="0"/>
          </a:p>
          <a:p>
            <a:r>
              <a:rPr lang="de-DE" sz="1400" dirty="0">
                <a:solidFill>
                  <a:srgbClr val="00B050"/>
                </a:solidFill>
              </a:rPr>
              <a:t>Ausbilder/in: Gut. Gibt es einen kurzen Weg eine schnelle Kalkulation zu machen?</a:t>
            </a:r>
          </a:p>
          <a:p>
            <a:endParaRPr lang="de-DE" sz="1400" dirty="0"/>
          </a:p>
          <a:p>
            <a:r>
              <a:rPr lang="de-DE" sz="1400" dirty="0">
                <a:solidFill>
                  <a:srgbClr val="FFC000"/>
                </a:solidFill>
              </a:rPr>
              <a:t>Azubi: Wareneinsatz x 3,5</a:t>
            </a:r>
          </a:p>
          <a:p>
            <a:endParaRPr lang="de-DE" sz="1400" dirty="0">
              <a:solidFill>
                <a:srgbClr val="FFC000"/>
              </a:solidFill>
            </a:endParaRPr>
          </a:p>
          <a:p>
            <a:r>
              <a:rPr lang="de-DE" sz="1400" dirty="0">
                <a:solidFill>
                  <a:srgbClr val="FFC000"/>
                </a:solidFill>
              </a:rPr>
              <a:t>und so weiter</a:t>
            </a:r>
          </a:p>
          <a:p>
            <a:endParaRPr lang="de-DE" sz="1400" dirty="0">
              <a:solidFill>
                <a:srgbClr val="FFC000"/>
              </a:solidFill>
            </a:endParaRPr>
          </a:p>
          <a:p>
            <a:r>
              <a:rPr lang="de-DE" sz="1400" dirty="0"/>
              <a:t>2 Fragen Vorwissen, 3 Vertiefungsfragen, 4 Wissenstransfer, 5 Lernerfolgskontrolle</a:t>
            </a:r>
          </a:p>
        </p:txBody>
      </p:sp>
      <p:sp>
        <p:nvSpPr>
          <p:cNvPr id="7" name="Textfeld 6">
            <a:extLst>
              <a:ext uri="{FF2B5EF4-FFF2-40B4-BE49-F238E27FC236}">
                <a16:creationId xmlns:a16="http://schemas.microsoft.com/office/drawing/2014/main" id="{3A96A6B8-F3A3-AA7C-EF65-2B630B7DA3CD}"/>
              </a:ext>
            </a:extLst>
          </p:cNvPr>
          <p:cNvSpPr txBox="1"/>
          <p:nvPr/>
        </p:nvSpPr>
        <p:spPr>
          <a:xfrm>
            <a:off x="1062338" y="4498862"/>
            <a:ext cx="9345930" cy="646331"/>
          </a:xfrm>
          <a:prstGeom prst="rect">
            <a:avLst/>
          </a:prstGeom>
          <a:noFill/>
        </p:spPr>
        <p:txBody>
          <a:bodyPr wrap="square">
            <a:spAutoFit/>
          </a:bodyPr>
          <a:lstStyle/>
          <a:p>
            <a:pPr>
              <a:buNone/>
            </a:pPr>
            <a:r>
              <a:rPr lang="de-DE" sz="1200" b="1" dirty="0">
                <a:latin typeface="Arial" panose="020B0604020202020204" pitchFamily="34" charset="0"/>
                <a:cs typeface="Arial" panose="020B0604020202020204" pitchFamily="34" charset="0"/>
              </a:rPr>
              <a:t>Prüfungsreife Kurzdefinition</a:t>
            </a:r>
          </a:p>
          <a:p>
            <a:pPr>
              <a:buNone/>
            </a:pPr>
            <a:r>
              <a:rPr lang="de-DE" sz="1200" dirty="0">
                <a:latin typeface="Arial" panose="020B0604020202020204" pitchFamily="34" charset="0"/>
                <a:cs typeface="Arial" panose="020B0604020202020204" pitchFamily="34" charset="0"/>
              </a:rPr>
              <a:t>Das Lehrgespräch ist eine dialogische Unterweisungsmethode zur Vermittlung kognitiver Lerninhalte. Der Ausbilder steuert den Lernprozess über zielgerichtete Fragetechniken und aktiviert das Vorwissen des Auszubildenden.</a:t>
            </a:r>
          </a:p>
        </p:txBody>
      </p:sp>
    </p:spTree>
    <p:extLst>
      <p:ext uri="{BB962C8B-B14F-4D97-AF65-F5344CB8AC3E}">
        <p14:creationId xmlns:p14="http://schemas.microsoft.com/office/powerpoint/2010/main" val="203729818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28E1C-6E70-027A-B50B-70A9CBF07B9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D68E423E-72DF-7AC0-92FE-801869260BE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durchführen</a:t>
            </a:r>
          </a:p>
        </p:txBody>
      </p:sp>
      <p:sp>
        <p:nvSpPr>
          <p:cNvPr id="2" name="Textfeld 1">
            <a:extLst>
              <a:ext uri="{FF2B5EF4-FFF2-40B4-BE49-F238E27FC236}">
                <a16:creationId xmlns:a16="http://schemas.microsoft.com/office/drawing/2014/main" id="{D7DE3530-A377-DBAD-24FA-AA87D8EE915F}"/>
              </a:ext>
            </a:extLst>
          </p:cNvPr>
          <p:cNvSpPr txBox="1"/>
          <p:nvPr/>
        </p:nvSpPr>
        <p:spPr>
          <a:xfrm>
            <a:off x="1092818" y="863130"/>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Lernsituation Pausen (u18)</a:t>
            </a:r>
          </a:p>
        </p:txBody>
      </p:sp>
      <p:sp>
        <p:nvSpPr>
          <p:cNvPr id="3" name="Foliennummernplatzhalter 4">
            <a:extLst>
              <a:ext uri="{FF2B5EF4-FFF2-40B4-BE49-F238E27FC236}">
                <a16:creationId xmlns:a16="http://schemas.microsoft.com/office/drawing/2014/main" id="{E265A44E-798C-0685-684F-642B878A2ED1}"/>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59</a:t>
            </a:fld>
            <a:endParaRPr lang="de-DE" dirty="0"/>
          </a:p>
        </p:txBody>
      </p:sp>
      <p:sp>
        <p:nvSpPr>
          <p:cNvPr id="4" name="Textfeld 3">
            <a:extLst>
              <a:ext uri="{FF2B5EF4-FFF2-40B4-BE49-F238E27FC236}">
                <a16:creationId xmlns:a16="http://schemas.microsoft.com/office/drawing/2014/main" id="{91530043-8D96-31DE-A120-CEF0C9CE6488}"/>
              </a:ext>
            </a:extLst>
          </p:cNvPr>
          <p:cNvSpPr txBox="1"/>
          <p:nvPr/>
        </p:nvSpPr>
        <p:spPr>
          <a:xfrm>
            <a:off x="620313" y="1784555"/>
            <a:ext cx="10178844" cy="3108543"/>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Jugendarbeitsschutzgesetz</a:t>
            </a:r>
          </a:p>
          <a:p>
            <a:r>
              <a:rPr lang="de-DE" sz="1400" dirty="0">
                <a:latin typeface="Arial" panose="020B0604020202020204" pitchFamily="34" charset="0"/>
                <a:cs typeface="Arial" panose="020B0604020202020204" pitchFamily="34" charset="0"/>
              </a:rPr>
              <a:t>§ 11 – Anspruch auf Pause 30 bei einer Arbeitszeit von 4,5 – 6 Stunden.</a:t>
            </a:r>
          </a:p>
          <a:p>
            <a:r>
              <a:rPr lang="de-DE" sz="1400" dirty="0">
                <a:latin typeface="Arial" panose="020B0604020202020204" pitchFamily="34" charset="0"/>
                <a:cs typeface="Arial" panose="020B0604020202020204" pitchFamily="34" charset="0"/>
              </a:rPr>
              <a:t> 60 Minuten bei mehr als 60 Stunden – Pause muss mindestens 15 Minuten</a:t>
            </a:r>
          </a:p>
          <a:p>
            <a:r>
              <a:rPr lang="de-DE" sz="1400" dirty="0">
                <a:latin typeface="Arial" panose="020B0604020202020204" pitchFamily="34" charset="0"/>
                <a:cs typeface="Arial" panose="020B0604020202020204" pitchFamily="34" charset="0"/>
              </a:rPr>
              <a:t>Spätestens nach 4,5 Stunden</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§8 – Dauer der Arbeitszeit – max. 8 Stunden pro Tag / </a:t>
            </a:r>
            <a:r>
              <a:rPr lang="de-DE" sz="1400" dirty="0" err="1">
                <a:latin typeface="Arial" panose="020B0604020202020204" pitchFamily="34" charset="0"/>
                <a:cs typeface="Arial" panose="020B0604020202020204" pitchFamily="34" charset="0"/>
              </a:rPr>
              <a:t>max</a:t>
            </a:r>
            <a:r>
              <a:rPr lang="de-DE" sz="1400" dirty="0">
                <a:latin typeface="Arial" panose="020B0604020202020204" pitchFamily="34" charset="0"/>
                <a:cs typeface="Arial" panose="020B0604020202020204" pitchFamily="34" charset="0"/>
              </a:rPr>
              <a:t> 40 pro Woche, bei 5 Tagen pro Woche (§15)</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§13 – Tägliche Freizeit beträgt 12 Stunden</a:t>
            </a:r>
          </a:p>
          <a:p>
            <a:r>
              <a:rPr lang="de-DE" sz="1400" dirty="0">
                <a:latin typeface="Arial" panose="020B0604020202020204" pitchFamily="34" charset="0"/>
                <a:cs typeface="Arial" panose="020B0604020202020204" pitchFamily="34" charset="0"/>
              </a:rPr>
              <a:t>Regelungen zu Wochenenden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16 Samstagsruhe und Ausnahmen,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17 Sonntagsruhe und Ausnahmen,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§18 Feiertagsruhe und Ausnahmen </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14 Nachtruhe – wichtig für Arbeitszeit zwischen 8-20 Uhr und Ausnahmen</a:t>
            </a:r>
          </a:p>
        </p:txBody>
      </p:sp>
    </p:spTree>
    <p:extLst>
      <p:ext uri="{BB962C8B-B14F-4D97-AF65-F5344CB8AC3E}">
        <p14:creationId xmlns:p14="http://schemas.microsoft.com/office/powerpoint/2010/main" val="2390376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B86A0-4022-0755-F56B-ABECF6193D4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4646F839-E7F1-1C08-B9D4-F87806B9FC3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D1340BF0-804E-FFB1-34D4-28FF67456898}"/>
              </a:ext>
            </a:extLst>
          </p:cNvPr>
          <p:cNvSpPr txBox="1"/>
          <p:nvPr/>
        </p:nvSpPr>
        <p:spPr>
          <a:xfrm>
            <a:off x="1043657" y="1463180"/>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(§4 und §5 BBiG)</a:t>
            </a:r>
          </a:p>
        </p:txBody>
      </p:sp>
      <p:sp>
        <p:nvSpPr>
          <p:cNvPr id="3" name="Foliennummernplatzhalter 4">
            <a:extLst>
              <a:ext uri="{FF2B5EF4-FFF2-40B4-BE49-F238E27FC236}">
                <a16:creationId xmlns:a16="http://schemas.microsoft.com/office/drawing/2014/main" id="{FB6DC781-D885-AE80-B8EC-A48C393A099B}"/>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a:t>
            </a:fld>
            <a:endParaRPr lang="de-DE" dirty="0"/>
          </a:p>
        </p:txBody>
      </p:sp>
      <p:sp>
        <p:nvSpPr>
          <p:cNvPr id="5" name="Textfeld 4">
            <a:extLst>
              <a:ext uri="{FF2B5EF4-FFF2-40B4-BE49-F238E27FC236}">
                <a16:creationId xmlns:a16="http://schemas.microsoft.com/office/drawing/2014/main" id="{79B17CE5-7723-0960-2C28-5A54C60E21FC}"/>
              </a:ext>
            </a:extLst>
          </p:cNvPr>
          <p:cNvSpPr txBox="1"/>
          <p:nvPr/>
        </p:nvSpPr>
        <p:spPr>
          <a:xfrm>
            <a:off x="1096297" y="2677155"/>
            <a:ext cx="8829368" cy="2585323"/>
          </a:xfrm>
          <a:prstGeom prst="rect">
            <a:avLst/>
          </a:prstGeom>
          <a:noFill/>
        </p:spPr>
        <p:txBody>
          <a:bodyPr wrap="square">
            <a:spAutoFit/>
          </a:bodyPr>
          <a:lstStyle/>
          <a:p>
            <a:r>
              <a:rPr lang="de-DE" b="1" dirty="0">
                <a:latin typeface="Arial" panose="020B0604020202020204" pitchFamily="34" charset="0"/>
                <a:cs typeface="Arial" panose="020B0604020202020204" pitchFamily="34" charset="0"/>
              </a:rPr>
              <a:t>Kurzdefinition (prüfungsgeeignet)</a:t>
            </a:r>
          </a:p>
          <a:p>
            <a:r>
              <a:rPr lang="de-DE" dirty="0">
                <a:latin typeface="Arial" panose="020B0604020202020204" pitchFamily="34" charset="0"/>
                <a:cs typeface="Arial" panose="020B0604020202020204" pitchFamily="34" charset="0"/>
              </a:rPr>
              <a:t>Ein anerkannter Ausbildungsberuf ist ein nach BBiG oder HwO staatlich geregelter Beruf mit bundeseinheitlicher Ausbildungsordnung, die Inhalte, Dauer und Prüfungen der </a:t>
            </a:r>
            <a:r>
              <a:rPr lang="de-DE" b="1" dirty="0">
                <a:latin typeface="Arial" panose="020B0604020202020204" pitchFamily="34" charset="0"/>
                <a:cs typeface="Arial" panose="020B0604020202020204" pitchFamily="34" charset="0"/>
              </a:rPr>
              <a:t>dualen Ausbildung </a:t>
            </a:r>
            <a:r>
              <a:rPr lang="de-DE" dirty="0">
                <a:latin typeface="Arial" panose="020B0604020202020204" pitchFamily="34" charset="0"/>
                <a:cs typeface="Arial" panose="020B0604020202020204" pitchFamily="34" charset="0"/>
              </a:rPr>
              <a:t>verbindlich festlegt.</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Berufsbezeichnung</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Ausbildungsdauer (meist 2–3,5 Jahre)</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Ausbildungsrahmenplan (betrieblich)</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Rahmenlehrplan (Berufsschule)</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Prüfungsanforderungen</a:t>
            </a:r>
          </a:p>
        </p:txBody>
      </p:sp>
    </p:spTree>
    <p:extLst>
      <p:ext uri="{BB962C8B-B14F-4D97-AF65-F5344CB8AC3E}">
        <p14:creationId xmlns:p14="http://schemas.microsoft.com/office/powerpoint/2010/main" val="339553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40A61-1184-78E7-513A-22800CD69717}"/>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A5DC35E7-67E6-2BFA-C27F-1116F40A0CBF}"/>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Mitbestimmung</a:t>
            </a:r>
          </a:p>
        </p:txBody>
      </p:sp>
      <p:sp>
        <p:nvSpPr>
          <p:cNvPr id="2" name="Textfeld 1">
            <a:extLst>
              <a:ext uri="{FF2B5EF4-FFF2-40B4-BE49-F238E27FC236}">
                <a16:creationId xmlns:a16="http://schemas.microsoft.com/office/drawing/2014/main" id="{70041F6B-C52F-0279-45C0-BF137C192E5A}"/>
              </a:ext>
            </a:extLst>
          </p:cNvPr>
          <p:cNvSpPr txBox="1"/>
          <p:nvPr/>
        </p:nvSpPr>
        <p:spPr>
          <a:xfrm>
            <a:off x="1092818" y="863130"/>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JAV</a:t>
            </a:r>
          </a:p>
        </p:txBody>
      </p:sp>
      <p:sp>
        <p:nvSpPr>
          <p:cNvPr id="3" name="Foliennummernplatzhalter 4">
            <a:extLst>
              <a:ext uri="{FF2B5EF4-FFF2-40B4-BE49-F238E27FC236}">
                <a16:creationId xmlns:a16="http://schemas.microsoft.com/office/drawing/2014/main" id="{3CB87138-CD71-00CD-399A-31C53328FE42}"/>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60</a:t>
            </a:fld>
            <a:endParaRPr lang="de-DE" dirty="0"/>
          </a:p>
        </p:txBody>
      </p:sp>
      <p:sp>
        <p:nvSpPr>
          <p:cNvPr id="4" name="Textfeld 3">
            <a:extLst>
              <a:ext uri="{FF2B5EF4-FFF2-40B4-BE49-F238E27FC236}">
                <a16:creationId xmlns:a16="http://schemas.microsoft.com/office/drawing/2014/main" id="{609712D3-9F2C-6CDB-97FA-EB85FEC08D36}"/>
              </a:ext>
            </a:extLst>
          </p:cNvPr>
          <p:cNvSpPr txBox="1"/>
          <p:nvPr/>
        </p:nvSpPr>
        <p:spPr>
          <a:xfrm>
            <a:off x="4661927" y="1565920"/>
            <a:ext cx="6970190" cy="3108543"/>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 Was ist die JAV?</a:t>
            </a:r>
          </a:p>
          <a:p>
            <a:r>
              <a:rPr lang="de-DE" sz="1400" dirty="0">
                <a:latin typeface="Arial" panose="020B0604020202020204" pitchFamily="34" charset="0"/>
                <a:cs typeface="Arial" panose="020B0604020202020204" pitchFamily="34" charset="0"/>
              </a:rPr>
              <a:t>Die Jugend- und Auszubildendenvertretung (JAV) ist eine besondere Interessenvertretung für:</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minderjährige Arbeitnehmer (unter 18 Jahre)</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alle Auszubildenden unter 25 Jahren</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Die JAV setzt sich für die Belange dieser Gruppen im Betrieb ein und stellt zum Beispiel Anträge bei dem Betriebsrat.</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 Rechtsgrundlage ist hier: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60 des Betriebsverfassungsgesetzes (BetrVG)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Es muss bereits einen Betriebsrat geben. Die JAV ist kein eigenständiges Organ.</a:t>
            </a:r>
          </a:p>
        </p:txBody>
      </p:sp>
      <p:sp>
        <p:nvSpPr>
          <p:cNvPr id="5" name="Textfeld 4">
            <a:extLst>
              <a:ext uri="{FF2B5EF4-FFF2-40B4-BE49-F238E27FC236}">
                <a16:creationId xmlns:a16="http://schemas.microsoft.com/office/drawing/2014/main" id="{E7A8FB56-D1EA-C9AE-BC20-55212D4A6B40}"/>
              </a:ext>
            </a:extLst>
          </p:cNvPr>
          <p:cNvSpPr txBox="1"/>
          <p:nvPr/>
        </p:nvSpPr>
        <p:spPr>
          <a:xfrm>
            <a:off x="1668005" y="5107082"/>
            <a:ext cx="6970190" cy="954107"/>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Weitere Vorgaben</a:t>
            </a:r>
          </a:p>
          <a:p>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mindestens 5 Jugendliche Arbeitnehmer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und/oder Auszubildende (unabhängig vom Alter) sind im Betrieb beschäftigt</a:t>
            </a:r>
          </a:p>
        </p:txBody>
      </p:sp>
      <p:sp>
        <p:nvSpPr>
          <p:cNvPr id="6" name="Textfeld 5">
            <a:extLst>
              <a:ext uri="{FF2B5EF4-FFF2-40B4-BE49-F238E27FC236}">
                <a16:creationId xmlns:a16="http://schemas.microsoft.com/office/drawing/2014/main" id="{511963E7-7D5A-AA7D-8904-9E63190B20E1}"/>
              </a:ext>
            </a:extLst>
          </p:cNvPr>
          <p:cNvSpPr txBox="1"/>
          <p:nvPr/>
        </p:nvSpPr>
        <p:spPr>
          <a:xfrm>
            <a:off x="609601" y="2322030"/>
            <a:ext cx="3118161" cy="738664"/>
          </a:xfrm>
          <a:prstGeom prst="rect">
            <a:avLst/>
          </a:prstGeom>
          <a:noFill/>
        </p:spPr>
        <p:txBody>
          <a:bodyPr wrap="none" rtlCol="0">
            <a:spAutoFit/>
          </a:bodyPr>
          <a:lstStyle/>
          <a:p>
            <a:r>
              <a:rPr lang="de-DE" sz="1400" b="1" dirty="0">
                <a:latin typeface="Arial" panose="020B0604020202020204" pitchFamily="34" charset="0"/>
                <a:cs typeface="Arial" panose="020B0604020202020204" pitchFamily="34" charset="0"/>
              </a:rPr>
              <a:t>Grundsätzliches Beschwerderecht</a:t>
            </a:r>
          </a:p>
          <a:p>
            <a:r>
              <a:rPr lang="de-DE" sz="1400" dirty="0">
                <a:latin typeface="Arial" panose="020B0604020202020204" pitchFamily="34" charset="0"/>
                <a:cs typeface="Arial" panose="020B0604020202020204" pitchFamily="34" charset="0"/>
              </a:rPr>
              <a:t>§ 82 Betriebsverfassungsgesetz</a:t>
            </a:r>
          </a:p>
          <a:p>
            <a:r>
              <a:rPr lang="de-DE" sz="1400" dirty="0">
                <a:latin typeface="Arial" panose="020B0604020202020204" pitchFamily="34" charset="0"/>
                <a:cs typeface="Arial" panose="020B0604020202020204" pitchFamily="34" charset="0"/>
              </a:rPr>
              <a:t>§ 84 Betriebsverfassungsgesetz</a:t>
            </a:r>
          </a:p>
        </p:txBody>
      </p:sp>
    </p:spTree>
    <p:extLst>
      <p:ext uri="{BB962C8B-B14F-4D97-AF65-F5344CB8AC3E}">
        <p14:creationId xmlns:p14="http://schemas.microsoft.com/office/powerpoint/2010/main" val="659705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EB860-CCED-191D-7D59-0C94C8AA975B}"/>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AFB64AA8-A56B-EF8E-6148-D7D6F2E096D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Mitbestimmung</a:t>
            </a:r>
          </a:p>
        </p:txBody>
      </p:sp>
      <p:sp>
        <p:nvSpPr>
          <p:cNvPr id="2" name="Textfeld 1">
            <a:extLst>
              <a:ext uri="{FF2B5EF4-FFF2-40B4-BE49-F238E27FC236}">
                <a16:creationId xmlns:a16="http://schemas.microsoft.com/office/drawing/2014/main" id="{BD426622-A5B1-53FB-B259-CB61916B3CE5}"/>
              </a:ext>
            </a:extLst>
          </p:cNvPr>
          <p:cNvSpPr txBox="1"/>
          <p:nvPr/>
        </p:nvSpPr>
        <p:spPr>
          <a:xfrm>
            <a:off x="1092818" y="863130"/>
            <a:ext cx="10104685" cy="400110"/>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3 – JAV</a:t>
            </a:r>
          </a:p>
        </p:txBody>
      </p:sp>
      <p:sp>
        <p:nvSpPr>
          <p:cNvPr id="3" name="Foliennummernplatzhalter 4">
            <a:extLst>
              <a:ext uri="{FF2B5EF4-FFF2-40B4-BE49-F238E27FC236}">
                <a16:creationId xmlns:a16="http://schemas.microsoft.com/office/drawing/2014/main" id="{9F00E433-B1D4-0764-01B2-50952D39572B}"/>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61</a:t>
            </a:fld>
            <a:endParaRPr lang="de-DE" dirty="0"/>
          </a:p>
        </p:txBody>
      </p:sp>
      <p:sp>
        <p:nvSpPr>
          <p:cNvPr id="4" name="Textfeld 3">
            <a:extLst>
              <a:ext uri="{FF2B5EF4-FFF2-40B4-BE49-F238E27FC236}">
                <a16:creationId xmlns:a16="http://schemas.microsoft.com/office/drawing/2014/main" id="{6E3CE608-B874-C2CD-FC89-13E9C966365D}"/>
              </a:ext>
            </a:extLst>
          </p:cNvPr>
          <p:cNvSpPr txBox="1"/>
          <p:nvPr/>
        </p:nvSpPr>
        <p:spPr>
          <a:xfrm>
            <a:off x="620313" y="1784555"/>
            <a:ext cx="10178844" cy="307777"/>
          </a:xfrm>
          <a:prstGeom prst="rect">
            <a:avLst/>
          </a:prstGeom>
          <a:noFill/>
        </p:spPr>
        <p:txBody>
          <a:bodyPr wrap="square" rtlCol="0">
            <a:spAutoFit/>
          </a:bodyPr>
          <a:lstStyle/>
          <a:p>
            <a:endParaRPr lang="de-DE" sz="1400" dirty="0">
              <a:latin typeface="Arial" panose="020B0604020202020204" pitchFamily="34" charset="0"/>
              <a:cs typeface="Arial" panose="020B0604020202020204" pitchFamily="34" charset="0"/>
            </a:endParaRPr>
          </a:p>
        </p:txBody>
      </p:sp>
      <p:graphicFrame>
        <p:nvGraphicFramePr>
          <p:cNvPr id="5" name="Tabelle 4">
            <a:extLst>
              <a:ext uri="{FF2B5EF4-FFF2-40B4-BE49-F238E27FC236}">
                <a16:creationId xmlns:a16="http://schemas.microsoft.com/office/drawing/2014/main" id="{178438FB-47D5-E2BD-EE07-AB978F584E59}"/>
              </a:ext>
            </a:extLst>
          </p:cNvPr>
          <p:cNvGraphicFramePr>
            <a:graphicFrameLocks noGrp="1"/>
          </p:cNvGraphicFramePr>
          <p:nvPr>
            <p:extLst>
              <p:ext uri="{D42A27DB-BD31-4B8C-83A1-F6EECF244321}">
                <p14:modId xmlns:p14="http://schemas.microsoft.com/office/powerpoint/2010/main" val="1102335817"/>
              </p:ext>
            </p:extLst>
          </p:nvPr>
        </p:nvGraphicFramePr>
        <p:xfrm>
          <a:off x="838199" y="2355866"/>
          <a:ext cx="10515600" cy="1737360"/>
        </p:xfrm>
        <a:graphic>
          <a:graphicData uri="http://schemas.openxmlformats.org/drawingml/2006/table">
            <a:tbl>
              <a:tblPr/>
              <a:tblGrid>
                <a:gridCol w="3505200">
                  <a:extLst>
                    <a:ext uri="{9D8B030D-6E8A-4147-A177-3AD203B41FA5}">
                      <a16:colId xmlns:a16="http://schemas.microsoft.com/office/drawing/2014/main" val="1084792726"/>
                    </a:ext>
                  </a:extLst>
                </a:gridCol>
                <a:gridCol w="3202859">
                  <a:extLst>
                    <a:ext uri="{9D8B030D-6E8A-4147-A177-3AD203B41FA5}">
                      <a16:colId xmlns:a16="http://schemas.microsoft.com/office/drawing/2014/main" val="483052459"/>
                    </a:ext>
                  </a:extLst>
                </a:gridCol>
                <a:gridCol w="3807541">
                  <a:extLst>
                    <a:ext uri="{9D8B030D-6E8A-4147-A177-3AD203B41FA5}">
                      <a16:colId xmlns:a16="http://schemas.microsoft.com/office/drawing/2014/main" val="1328471163"/>
                    </a:ext>
                  </a:extLst>
                </a:gridCol>
              </a:tblGrid>
              <a:tr h="0">
                <a:tc>
                  <a:txBody>
                    <a:bodyPr/>
                    <a:lstStyle/>
                    <a:p>
                      <a:pPr algn="ctr">
                        <a:buNone/>
                      </a:pPr>
                      <a:r>
                        <a:rPr lang="de-DE">
                          <a:effectLst/>
                        </a:rPr>
                        <a:t>Gruppe</a:t>
                      </a:r>
                    </a:p>
                  </a:txBody>
                  <a:tcPr anchor="ctr">
                    <a:lnL>
                      <a:noFill/>
                    </a:lnL>
                    <a:lnR>
                      <a:noFill/>
                    </a:lnR>
                    <a:lnT>
                      <a:noFill/>
                    </a:lnT>
                    <a:lnB>
                      <a:noFill/>
                    </a:lnB>
                    <a:solidFill>
                      <a:srgbClr val="FFFFFF"/>
                    </a:solidFill>
                  </a:tcPr>
                </a:tc>
                <a:tc>
                  <a:txBody>
                    <a:bodyPr/>
                    <a:lstStyle/>
                    <a:p>
                      <a:pPr algn="ctr">
                        <a:buNone/>
                      </a:pPr>
                      <a:r>
                        <a:rPr lang="de-DE">
                          <a:effectLst/>
                        </a:rPr>
                        <a:t>Wahlberechtigt</a:t>
                      </a:r>
                    </a:p>
                  </a:txBody>
                  <a:tcPr anchor="ctr">
                    <a:lnL>
                      <a:noFill/>
                    </a:lnL>
                    <a:lnR>
                      <a:noFill/>
                    </a:lnR>
                    <a:lnT>
                      <a:noFill/>
                    </a:lnT>
                    <a:lnB>
                      <a:noFill/>
                    </a:lnB>
                    <a:solidFill>
                      <a:srgbClr val="FFFFFF"/>
                    </a:solidFill>
                  </a:tcPr>
                </a:tc>
                <a:tc>
                  <a:txBody>
                    <a:bodyPr/>
                    <a:lstStyle/>
                    <a:p>
                      <a:pPr algn="ctr">
                        <a:buNone/>
                      </a:pPr>
                      <a:r>
                        <a:rPr lang="de-DE" dirty="0">
                          <a:effectLst/>
                        </a:rPr>
                        <a:t>Wählbar</a:t>
                      </a:r>
                    </a:p>
                  </a:txBody>
                  <a:tcPr anchor="ctr">
                    <a:lnL>
                      <a:noFill/>
                    </a:lnL>
                    <a:lnR>
                      <a:noFill/>
                    </a:lnR>
                    <a:lnT>
                      <a:noFill/>
                    </a:lnT>
                    <a:lnB>
                      <a:noFill/>
                    </a:lnB>
                    <a:solidFill>
                      <a:srgbClr val="FFFFFF"/>
                    </a:solidFill>
                  </a:tcPr>
                </a:tc>
                <a:extLst>
                  <a:ext uri="{0D108BD9-81ED-4DB2-BD59-A6C34878D82A}">
                    <a16:rowId xmlns:a16="http://schemas.microsoft.com/office/drawing/2014/main" val="976613888"/>
                  </a:ext>
                </a:extLst>
              </a:tr>
              <a:tr h="0">
                <a:tc>
                  <a:txBody>
                    <a:bodyPr/>
                    <a:lstStyle/>
                    <a:p>
                      <a:pPr>
                        <a:buNone/>
                      </a:pPr>
                      <a:r>
                        <a:rPr lang="de-DE">
                          <a:effectLst/>
                        </a:rPr>
                        <a:t>Jugendliche unter 18</a:t>
                      </a:r>
                    </a:p>
                  </a:txBody>
                  <a:tcPr anchor="ctr">
                    <a:lnL>
                      <a:noFill/>
                    </a:lnL>
                    <a:lnR>
                      <a:noFill/>
                    </a:lnR>
                    <a:lnT>
                      <a:noFill/>
                    </a:lnT>
                    <a:lnB>
                      <a:noFill/>
                    </a:lnB>
                    <a:solidFill>
                      <a:srgbClr val="FFFFFF"/>
                    </a:solidFill>
                  </a:tcPr>
                </a:tc>
                <a:tc>
                  <a:txBody>
                    <a:bodyPr/>
                    <a:lstStyle/>
                    <a:p>
                      <a:pPr algn="ctr">
                        <a:buNone/>
                      </a:pPr>
                      <a:r>
                        <a:rPr lang="de-DE" dirty="0">
                          <a:effectLst/>
                        </a:rPr>
                        <a:t>✅</a:t>
                      </a:r>
                    </a:p>
                  </a:txBody>
                  <a:tcPr anchor="ctr">
                    <a:lnL>
                      <a:noFill/>
                    </a:lnL>
                    <a:lnR>
                      <a:noFill/>
                    </a:lnR>
                    <a:lnT>
                      <a:noFill/>
                    </a:lnT>
                    <a:lnB>
                      <a:noFill/>
                    </a:lnB>
                    <a:solidFill>
                      <a:srgbClr val="FFFFFF"/>
                    </a:solidFill>
                  </a:tcPr>
                </a:tc>
                <a:tc>
                  <a:txBody>
                    <a:bodyPr/>
                    <a:lstStyle/>
                    <a:p>
                      <a:pPr algn="ctr">
                        <a:buNone/>
                      </a:pPr>
                      <a:r>
                        <a:rPr lang="de-DE">
                          <a:effectLst/>
                        </a:rPr>
                        <a:t>✅</a:t>
                      </a:r>
                    </a:p>
                  </a:txBody>
                  <a:tcPr anchor="ctr">
                    <a:lnL>
                      <a:noFill/>
                    </a:lnL>
                    <a:lnR>
                      <a:noFill/>
                    </a:lnR>
                    <a:lnT>
                      <a:noFill/>
                    </a:lnT>
                    <a:lnB>
                      <a:noFill/>
                    </a:lnB>
                    <a:solidFill>
                      <a:srgbClr val="FFFFFF"/>
                    </a:solidFill>
                  </a:tcPr>
                </a:tc>
                <a:extLst>
                  <a:ext uri="{0D108BD9-81ED-4DB2-BD59-A6C34878D82A}">
                    <a16:rowId xmlns:a16="http://schemas.microsoft.com/office/drawing/2014/main" val="171914561"/>
                  </a:ext>
                </a:extLst>
              </a:tr>
              <a:tr h="0">
                <a:tc>
                  <a:txBody>
                    <a:bodyPr/>
                    <a:lstStyle/>
                    <a:p>
                      <a:pPr>
                        <a:buNone/>
                      </a:pPr>
                      <a:r>
                        <a:rPr lang="de-DE">
                          <a:effectLst/>
                        </a:rPr>
                        <a:t>Azubis jeden Alters</a:t>
                      </a:r>
                    </a:p>
                  </a:txBody>
                  <a:tcPr anchor="ctr">
                    <a:lnL>
                      <a:noFill/>
                    </a:lnL>
                    <a:lnR>
                      <a:noFill/>
                    </a:lnR>
                    <a:lnT>
                      <a:noFill/>
                    </a:lnT>
                    <a:lnB>
                      <a:noFill/>
                    </a:lnB>
                    <a:solidFill>
                      <a:srgbClr val="FFFFFF"/>
                    </a:solidFill>
                  </a:tcPr>
                </a:tc>
                <a:tc>
                  <a:txBody>
                    <a:bodyPr/>
                    <a:lstStyle/>
                    <a:p>
                      <a:pPr algn="ctr">
                        <a:buNone/>
                      </a:pPr>
                      <a:r>
                        <a:rPr lang="de-DE">
                          <a:effectLst/>
                        </a:rPr>
                        <a:t>✅</a:t>
                      </a:r>
                    </a:p>
                  </a:txBody>
                  <a:tcPr anchor="ctr">
                    <a:lnL>
                      <a:noFill/>
                    </a:lnL>
                    <a:lnR>
                      <a:noFill/>
                    </a:lnR>
                    <a:lnT>
                      <a:noFill/>
                    </a:lnT>
                    <a:lnB>
                      <a:noFill/>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a:effectLst/>
                        </a:rPr>
                        <a:t>✅ Nur wenn &lt;25</a:t>
                      </a:r>
                    </a:p>
                  </a:txBody>
                  <a:tcPr anchor="ctr">
                    <a:lnL>
                      <a:noFill/>
                    </a:lnL>
                    <a:lnR>
                      <a:noFill/>
                    </a:lnR>
                    <a:lnT>
                      <a:noFill/>
                    </a:lnT>
                    <a:lnB>
                      <a:noFill/>
                    </a:lnB>
                    <a:solidFill>
                      <a:srgbClr val="FFFFFF"/>
                    </a:solidFill>
                  </a:tcPr>
                </a:tc>
                <a:extLst>
                  <a:ext uri="{0D108BD9-81ED-4DB2-BD59-A6C34878D82A}">
                    <a16:rowId xmlns:a16="http://schemas.microsoft.com/office/drawing/2014/main" val="2307627353"/>
                  </a:ext>
                </a:extLst>
              </a:tr>
              <a:tr h="0">
                <a:tc>
                  <a:txBody>
                    <a:bodyPr/>
                    <a:lstStyle/>
                    <a:p>
                      <a:pPr>
                        <a:buNone/>
                      </a:pPr>
                      <a:r>
                        <a:rPr lang="de-DE">
                          <a:effectLst/>
                        </a:rPr>
                        <a:t>Angestellte unter 25 (keine Azubis)</a:t>
                      </a:r>
                    </a:p>
                  </a:txBody>
                  <a:tcPr anchor="ctr">
                    <a:lnL>
                      <a:noFill/>
                    </a:lnL>
                    <a:lnR>
                      <a:noFill/>
                    </a:lnR>
                    <a:lnT>
                      <a:noFill/>
                    </a:lnT>
                    <a:lnB>
                      <a:noFill/>
                    </a:lnB>
                    <a:solidFill>
                      <a:srgbClr val="FFFFFF"/>
                    </a:solidFill>
                  </a:tcPr>
                </a:tc>
                <a:tc>
                  <a:txBody>
                    <a:bodyPr/>
                    <a:lstStyle/>
                    <a:p>
                      <a:pPr algn="ctr">
                        <a:buNone/>
                      </a:pPr>
                      <a:r>
                        <a:rPr lang="de-DE">
                          <a:effectLst/>
                        </a:rPr>
                        <a:t>❌</a:t>
                      </a:r>
                    </a:p>
                  </a:txBody>
                  <a:tcPr anchor="ctr">
                    <a:lnL>
                      <a:noFill/>
                    </a:lnL>
                    <a:lnR>
                      <a:noFill/>
                    </a:lnR>
                    <a:lnT>
                      <a:noFill/>
                    </a:lnT>
                    <a:lnB>
                      <a:noFill/>
                    </a:lnB>
                    <a:solidFill>
                      <a:srgbClr val="FFFFFF"/>
                    </a:solidFill>
                  </a:tcPr>
                </a:tc>
                <a:tc>
                  <a:txBody>
                    <a:bodyPr/>
                    <a:lstStyle/>
                    <a:p>
                      <a:pPr algn="ctr">
                        <a:buNone/>
                      </a:pPr>
                      <a:r>
                        <a:rPr lang="de-DE" dirty="0">
                          <a:effectLst/>
                        </a:rPr>
                        <a:t>✅</a:t>
                      </a:r>
                    </a:p>
                  </a:txBody>
                  <a:tcPr anchor="ctr">
                    <a:lnL>
                      <a:noFill/>
                    </a:lnL>
                    <a:lnR>
                      <a:noFill/>
                    </a:lnR>
                    <a:lnT>
                      <a:noFill/>
                    </a:lnT>
                    <a:lnB>
                      <a:noFill/>
                    </a:lnB>
                    <a:solidFill>
                      <a:srgbClr val="FFFFFF"/>
                    </a:solidFill>
                  </a:tcPr>
                </a:tc>
                <a:extLst>
                  <a:ext uri="{0D108BD9-81ED-4DB2-BD59-A6C34878D82A}">
                    <a16:rowId xmlns:a16="http://schemas.microsoft.com/office/drawing/2014/main" val="3928197479"/>
                  </a:ext>
                </a:extLst>
              </a:tr>
            </a:tbl>
          </a:graphicData>
        </a:graphic>
      </p:graphicFrame>
    </p:spTree>
    <p:extLst>
      <p:ext uri="{BB962C8B-B14F-4D97-AF65-F5344CB8AC3E}">
        <p14:creationId xmlns:p14="http://schemas.microsoft.com/office/powerpoint/2010/main" val="13302995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58BBB-5006-89D1-8597-C51A64B20E8A}"/>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30D7CF00-A0B2-A3BE-32AB-8269F93D12F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abschließen</a:t>
            </a:r>
          </a:p>
        </p:txBody>
      </p:sp>
      <p:sp>
        <p:nvSpPr>
          <p:cNvPr id="2" name="Textfeld 1">
            <a:extLst>
              <a:ext uri="{FF2B5EF4-FFF2-40B4-BE49-F238E27FC236}">
                <a16:creationId xmlns:a16="http://schemas.microsoft.com/office/drawing/2014/main" id="{C7498445-14BF-B0A1-DBA9-C5E7F5BEAA48}"/>
              </a:ext>
            </a:extLst>
          </p:cNvPr>
          <p:cNvSpPr txBox="1"/>
          <p:nvPr/>
        </p:nvSpPr>
        <p:spPr>
          <a:xfrm>
            <a:off x="2899766" y="1549001"/>
            <a:ext cx="5157769" cy="1938992"/>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4 – Ausbildung abschließen</a:t>
            </a:r>
          </a:p>
          <a:p>
            <a:r>
              <a:rPr lang="de-DE" sz="2000" dirty="0">
                <a:latin typeface="Arial" panose="020B0604020202020204" pitchFamily="34" charset="0"/>
                <a:cs typeface="Arial" panose="020B0604020202020204" pitchFamily="34" charset="0"/>
              </a:rPr>
              <a:t>➡️ Prüfungsvorbereitung</a:t>
            </a:r>
          </a:p>
          <a:p>
            <a:r>
              <a:rPr lang="de-DE" sz="2000" dirty="0">
                <a:latin typeface="Arial" panose="020B0604020202020204" pitchFamily="34" charset="0"/>
                <a:cs typeface="Arial" panose="020B0604020202020204" pitchFamily="34" charset="0"/>
              </a:rPr>
              <a:t>➡️ Zeugnisse erstellen</a:t>
            </a:r>
          </a:p>
          <a:p>
            <a:r>
              <a:rPr lang="de-DE" sz="2000" dirty="0">
                <a:latin typeface="Arial" panose="020B0604020202020204" pitchFamily="34" charset="0"/>
                <a:cs typeface="Arial" panose="020B0604020202020204" pitchFamily="34" charset="0"/>
              </a:rPr>
              <a:t>➡️ Übernahme / Perspektiven</a:t>
            </a:r>
          </a:p>
          <a:p>
            <a:r>
              <a:rPr lang="de-DE" sz="2000" dirty="0">
                <a:latin typeface="Arial" panose="020B0604020202020204" pitchFamily="34" charset="0"/>
                <a:cs typeface="Arial" panose="020B0604020202020204" pitchFamily="34" charset="0"/>
              </a:rPr>
              <a:t>➡️ Ausbildungsdokumentation</a:t>
            </a:r>
          </a:p>
          <a:p>
            <a:r>
              <a:rPr lang="de-DE" sz="2000" dirty="0">
                <a:latin typeface="Arial" panose="020B0604020202020204" pitchFamily="34" charset="0"/>
                <a:cs typeface="Arial" panose="020B0604020202020204" pitchFamily="34" charset="0"/>
              </a:rPr>
              <a:t>➡️ Beendigungstatbestände</a:t>
            </a:r>
          </a:p>
        </p:txBody>
      </p:sp>
      <p:sp>
        <p:nvSpPr>
          <p:cNvPr id="3" name="Foliennummernplatzhalter 4">
            <a:extLst>
              <a:ext uri="{FF2B5EF4-FFF2-40B4-BE49-F238E27FC236}">
                <a16:creationId xmlns:a16="http://schemas.microsoft.com/office/drawing/2014/main" id="{9561798B-2C49-D5EE-648A-3993C9931E96}"/>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62</a:t>
            </a:fld>
            <a:endParaRPr lang="de-DE" dirty="0"/>
          </a:p>
        </p:txBody>
      </p:sp>
    </p:spTree>
    <p:extLst>
      <p:ext uri="{BB962C8B-B14F-4D97-AF65-F5344CB8AC3E}">
        <p14:creationId xmlns:p14="http://schemas.microsoft.com/office/powerpoint/2010/main" val="20993196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8F994-D590-4ED6-2620-44548596D777}"/>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98404AB1-ED96-B156-0AC4-3D1B76E7AFAE}"/>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abschließen</a:t>
            </a:r>
          </a:p>
        </p:txBody>
      </p:sp>
      <p:sp>
        <p:nvSpPr>
          <p:cNvPr id="3" name="Foliennummernplatzhalter 4">
            <a:extLst>
              <a:ext uri="{FF2B5EF4-FFF2-40B4-BE49-F238E27FC236}">
                <a16:creationId xmlns:a16="http://schemas.microsoft.com/office/drawing/2014/main" id="{C3532E8B-A184-D231-F8B1-81E40ED7CEF9}"/>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63</a:t>
            </a:fld>
            <a:endParaRPr lang="de-DE" dirty="0"/>
          </a:p>
        </p:txBody>
      </p:sp>
      <p:sp>
        <p:nvSpPr>
          <p:cNvPr id="4" name="Textfeld 3">
            <a:extLst>
              <a:ext uri="{FF2B5EF4-FFF2-40B4-BE49-F238E27FC236}">
                <a16:creationId xmlns:a16="http://schemas.microsoft.com/office/drawing/2014/main" id="{C30DDCCF-9242-6A12-429F-E1F188407612}"/>
              </a:ext>
            </a:extLst>
          </p:cNvPr>
          <p:cNvSpPr txBox="1"/>
          <p:nvPr/>
        </p:nvSpPr>
        <p:spPr>
          <a:xfrm>
            <a:off x="934064" y="1076632"/>
            <a:ext cx="10731910" cy="3970318"/>
          </a:xfrm>
          <a:prstGeom prst="rect">
            <a:avLst/>
          </a:prstGeom>
          <a:noFill/>
        </p:spPr>
        <p:txBody>
          <a:bodyPr wrap="square" rtlCol="0">
            <a:spAutoFit/>
          </a:bodyPr>
          <a:lstStyle/>
          <a:p>
            <a:pPr marL="285750" indent="-285750">
              <a:buFont typeface="Arial" panose="020B0604020202020204" pitchFamily="34" charset="0"/>
              <a:buChar char="•"/>
            </a:pPr>
            <a:r>
              <a:rPr lang="de-DE" dirty="0"/>
              <a:t>3 mögliche Wege, wie die Ausbildung enden kann – Rechtsgrundlage im BBiG</a:t>
            </a:r>
          </a:p>
          <a:p>
            <a:r>
              <a:rPr lang="de-DE" dirty="0"/>
              <a:t>§ 21 BBIG</a:t>
            </a:r>
          </a:p>
          <a:p>
            <a:pPr marL="285750" indent="-285750">
              <a:buFont typeface="Arial" panose="020B0604020202020204" pitchFamily="34" charset="0"/>
              <a:buChar char="•"/>
            </a:pPr>
            <a:r>
              <a:rPr lang="de-DE" dirty="0"/>
              <a:t>Das Ausbildungsverhältnis endet mit Ablauf der Ausbildungszeit</a:t>
            </a:r>
          </a:p>
          <a:p>
            <a:pPr marL="285750" indent="-285750">
              <a:buFont typeface="Arial" panose="020B0604020202020204" pitchFamily="34" charset="0"/>
              <a:buChar char="•"/>
            </a:pPr>
            <a:r>
              <a:rPr lang="de-DE" dirty="0"/>
              <a:t>-&gt; Es sei denn: Die Prüfung wird vor dem Ende der Ausbildungszeit bestanden.  Dann endet das Ausbildungsverhältnis mit Bekanntgabe des Prüfungsergebnisses durch den Prüfungsausschuss.</a:t>
            </a:r>
          </a:p>
          <a:p>
            <a:pPr marL="285750" indent="-285750">
              <a:buFont typeface="Arial" panose="020B0604020202020204" pitchFamily="34" charset="0"/>
              <a:buChar char="•"/>
            </a:pPr>
            <a:r>
              <a:rPr lang="de-DE" dirty="0"/>
              <a:t>-&gt; Es sei denn: Die Prüfung wird nicht bestanden und der Auszubildende verlangt eine Verlängerung bis zur nächsten Prüfung jedoch maximal für ein Jahr.</a:t>
            </a:r>
          </a:p>
          <a:p>
            <a:pPr marL="285750" indent="-285750">
              <a:buFont typeface="Arial" panose="020B0604020202020204" pitchFamily="34" charset="0"/>
              <a:buChar char="•"/>
            </a:pPr>
            <a:r>
              <a:rPr lang="de-DE" dirty="0"/>
              <a:t>§ 8 – Verkürzung durch gemeinsamen Antrag (Ausbilder und Auszubildender), bei bestehen der Prüfung greift wieder §21 Abs 2.</a:t>
            </a:r>
          </a:p>
          <a:p>
            <a:pPr marL="285750" indent="-285750">
              <a:buFont typeface="Arial" panose="020B0604020202020204" pitchFamily="34" charset="0"/>
              <a:buChar char="•"/>
            </a:pPr>
            <a:r>
              <a:rPr lang="de-DE" dirty="0"/>
              <a:t>§ 7 – Anrechnung beruflicher Vorbildung -&gt; Abs 3</a:t>
            </a:r>
          </a:p>
          <a:p>
            <a:endParaRPr lang="de-DE" dirty="0"/>
          </a:p>
          <a:p>
            <a:pPr marL="285750" indent="-285750">
              <a:buFont typeface="Arial" panose="020B0604020202020204" pitchFamily="34" charset="0"/>
              <a:buChar char="•"/>
            </a:pPr>
            <a:r>
              <a:rPr lang="de-DE" dirty="0"/>
              <a:t>Prüfungsbestandteile, Gewichtung und evtl. Abläufe</a:t>
            </a:r>
          </a:p>
          <a:p>
            <a:pPr marL="285750" indent="-285750">
              <a:buFont typeface="Arial" panose="020B0604020202020204" pitchFamily="34" charset="0"/>
              <a:buChar char="•"/>
            </a:pPr>
            <a:r>
              <a:rPr lang="de-DE" dirty="0"/>
              <a:t>Rechtsgrundlage für Zeugnisse?</a:t>
            </a:r>
          </a:p>
          <a:p>
            <a:endParaRPr lang="de-DE" dirty="0"/>
          </a:p>
        </p:txBody>
      </p:sp>
    </p:spTree>
    <p:extLst>
      <p:ext uri="{BB962C8B-B14F-4D97-AF65-F5344CB8AC3E}">
        <p14:creationId xmlns:p14="http://schemas.microsoft.com/office/powerpoint/2010/main" val="14155355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19CCE-DA2C-A1AC-9B8F-114C73B6CC54}"/>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536DEB41-7CE5-A2FA-9FCB-01B8527D8B1C}"/>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abschließen</a:t>
            </a:r>
          </a:p>
        </p:txBody>
      </p:sp>
      <p:sp>
        <p:nvSpPr>
          <p:cNvPr id="3" name="Foliennummernplatzhalter 4">
            <a:extLst>
              <a:ext uri="{FF2B5EF4-FFF2-40B4-BE49-F238E27FC236}">
                <a16:creationId xmlns:a16="http://schemas.microsoft.com/office/drawing/2014/main" id="{EFC996A7-6363-4568-F2EA-D842E4DF78EB}"/>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64</a:t>
            </a:fld>
            <a:endParaRPr lang="de-DE" dirty="0"/>
          </a:p>
        </p:txBody>
      </p:sp>
      <p:sp>
        <p:nvSpPr>
          <p:cNvPr id="4" name="Textfeld 3">
            <a:extLst>
              <a:ext uri="{FF2B5EF4-FFF2-40B4-BE49-F238E27FC236}">
                <a16:creationId xmlns:a16="http://schemas.microsoft.com/office/drawing/2014/main" id="{BEA3A15E-FA64-35CC-AAD4-9B8EDB171731}"/>
              </a:ext>
            </a:extLst>
          </p:cNvPr>
          <p:cNvSpPr txBox="1"/>
          <p:nvPr/>
        </p:nvSpPr>
        <p:spPr>
          <a:xfrm>
            <a:off x="2772697" y="1440426"/>
            <a:ext cx="7762568" cy="3016210"/>
          </a:xfrm>
          <a:prstGeom prst="rect">
            <a:avLst/>
          </a:prstGeom>
          <a:noFill/>
        </p:spPr>
        <p:txBody>
          <a:bodyPr wrap="square" rtlCol="0">
            <a:spAutoFit/>
          </a:bodyPr>
          <a:lstStyle/>
          <a:p>
            <a:r>
              <a:rPr lang="de-DE" dirty="0"/>
              <a:t>Ausbildungsdokumentation ? Was und warum?</a:t>
            </a:r>
          </a:p>
          <a:p>
            <a:endParaRPr lang="de-DE" dirty="0"/>
          </a:p>
          <a:p>
            <a:pPr marL="285750" indent="-285750">
              <a:buFont typeface="Arial" panose="020B0604020202020204" pitchFamily="34" charset="0"/>
              <a:buChar char="•"/>
            </a:pPr>
            <a:r>
              <a:rPr lang="de-DE" sz="1400" dirty="0"/>
              <a:t>Ausbildungsnachweis (Berichtsheft)</a:t>
            </a:r>
          </a:p>
          <a:p>
            <a:pPr marL="285750" indent="-285750">
              <a:buFont typeface="Arial" panose="020B0604020202020204" pitchFamily="34" charset="0"/>
              <a:buChar char="•"/>
            </a:pPr>
            <a:r>
              <a:rPr lang="de-DE" sz="1400" dirty="0"/>
              <a:t>Ausbildungsplan (betrieblicher Ausbildungsplan) / Schulungsnachweise</a:t>
            </a:r>
          </a:p>
          <a:p>
            <a:pPr marL="285750" indent="-285750">
              <a:buFont typeface="Arial" panose="020B0604020202020204" pitchFamily="34" charset="0"/>
              <a:buChar char="•"/>
            </a:pPr>
            <a:r>
              <a:rPr lang="de-DE" sz="1400" dirty="0"/>
              <a:t>Ausbildungsvertrag</a:t>
            </a:r>
          </a:p>
          <a:p>
            <a:pPr marL="285750" indent="-285750">
              <a:buFont typeface="Arial" panose="020B0604020202020204" pitchFamily="34" charset="0"/>
              <a:buChar char="•"/>
            </a:pPr>
            <a:r>
              <a:rPr lang="de-DE" sz="1400" dirty="0"/>
              <a:t>Gespräche (Feedback, Kritik, Entwicklung, Bewertung </a:t>
            </a:r>
            <a:r>
              <a:rPr lang="de-DE" sz="1400" dirty="0" err="1"/>
              <a:t>etc</a:t>
            </a:r>
            <a:r>
              <a:rPr lang="de-DE" sz="1400" dirty="0"/>
              <a:t>), Unterweisungen</a:t>
            </a:r>
          </a:p>
          <a:p>
            <a:pPr marL="285750" indent="-285750">
              <a:buFont typeface="Arial" panose="020B0604020202020204" pitchFamily="34" charset="0"/>
              <a:buChar char="•"/>
            </a:pPr>
            <a:r>
              <a:rPr lang="de-DE" sz="1400" dirty="0"/>
              <a:t>Streitfällen / Ermahnungen und Abmahnungen</a:t>
            </a:r>
          </a:p>
          <a:p>
            <a:pPr marL="285750" indent="-285750">
              <a:buFont typeface="Arial" panose="020B0604020202020204" pitchFamily="34" charset="0"/>
              <a:buChar char="•"/>
            </a:pPr>
            <a:r>
              <a:rPr lang="de-DE" sz="1400" dirty="0"/>
              <a:t>Fehlzeiten – betrieblich und schulisch / Urlaub</a:t>
            </a:r>
          </a:p>
          <a:p>
            <a:pPr marL="285750" indent="-285750">
              <a:buFont typeface="Arial" panose="020B0604020202020204" pitchFamily="34" charset="0"/>
              <a:buChar char="•"/>
            </a:pPr>
            <a:r>
              <a:rPr lang="de-DE" sz="1400" dirty="0"/>
              <a:t>Berufsschultage</a:t>
            </a:r>
          </a:p>
          <a:p>
            <a:pPr marL="285750" indent="-285750">
              <a:buFont typeface="Arial" panose="020B0604020202020204" pitchFamily="34" charset="0"/>
              <a:buChar char="•"/>
            </a:pPr>
            <a:r>
              <a:rPr lang="de-DE" sz="1400" dirty="0"/>
              <a:t>Arbeitsunfälle, Haftungsfragen</a:t>
            </a:r>
          </a:p>
          <a:p>
            <a:pPr marL="285750" indent="-285750">
              <a:buFont typeface="Arial" panose="020B0604020202020204" pitchFamily="34" charset="0"/>
              <a:buChar char="•"/>
            </a:pPr>
            <a:r>
              <a:rPr lang="de-DE" sz="1400" dirty="0"/>
              <a:t>Prüfungsvorbereitungen</a:t>
            </a:r>
          </a:p>
          <a:p>
            <a:pPr marL="285750" indent="-285750">
              <a:buFont typeface="Arial" panose="020B0604020202020204" pitchFamily="34" charset="0"/>
              <a:buChar char="•"/>
            </a:pPr>
            <a:endParaRPr lang="de-DE" sz="1400" dirty="0"/>
          </a:p>
          <a:p>
            <a:r>
              <a:rPr lang="de-DE" sz="1400" dirty="0"/>
              <a:t>Warum? Risikominimierung, evtl. Haftungsansprüche senken, Rechtssicherheit im Streitfall</a:t>
            </a:r>
          </a:p>
        </p:txBody>
      </p:sp>
    </p:spTree>
    <p:extLst>
      <p:ext uri="{BB962C8B-B14F-4D97-AF65-F5344CB8AC3E}">
        <p14:creationId xmlns:p14="http://schemas.microsoft.com/office/powerpoint/2010/main" val="38877447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8C64A-85A8-B5C5-9E91-B1CA35357D98}"/>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EFF02D15-8C52-48C1-FA5D-9EC457CFA96A}"/>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abschließen</a:t>
            </a:r>
          </a:p>
        </p:txBody>
      </p:sp>
      <p:sp>
        <p:nvSpPr>
          <p:cNvPr id="3" name="Foliennummernplatzhalter 4">
            <a:extLst>
              <a:ext uri="{FF2B5EF4-FFF2-40B4-BE49-F238E27FC236}">
                <a16:creationId xmlns:a16="http://schemas.microsoft.com/office/drawing/2014/main" id="{0FBA61B0-DF42-49FB-2799-1776044BE95A}"/>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65</a:t>
            </a:fld>
            <a:endParaRPr lang="de-DE" dirty="0"/>
          </a:p>
        </p:txBody>
      </p:sp>
      <p:sp>
        <p:nvSpPr>
          <p:cNvPr id="4" name="Textfeld 3">
            <a:extLst>
              <a:ext uri="{FF2B5EF4-FFF2-40B4-BE49-F238E27FC236}">
                <a16:creationId xmlns:a16="http://schemas.microsoft.com/office/drawing/2014/main" id="{BC702D5B-EAC5-0F43-6832-7D6F1F28E86E}"/>
              </a:ext>
            </a:extLst>
          </p:cNvPr>
          <p:cNvSpPr txBox="1"/>
          <p:nvPr/>
        </p:nvSpPr>
        <p:spPr>
          <a:xfrm>
            <a:off x="934064" y="1076632"/>
            <a:ext cx="10731910" cy="2308324"/>
          </a:xfrm>
          <a:prstGeom prst="rect">
            <a:avLst/>
          </a:prstGeom>
          <a:noFill/>
        </p:spPr>
        <p:txBody>
          <a:bodyPr wrap="square" rtlCol="0">
            <a:spAutoFit/>
          </a:bodyPr>
          <a:lstStyle/>
          <a:p>
            <a:r>
              <a:rPr lang="de-DE" b="1" dirty="0"/>
              <a:t>Prüfungsvorbereitung</a:t>
            </a:r>
          </a:p>
          <a:p>
            <a:pPr marL="285750" indent="-285750">
              <a:buFont typeface="Arial" panose="020B0604020202020204" pitchFamily="34" charset="0"/>
              <a:buChar char="•"/>
            </a:pPr>
            <a:r>
              <a:rPr lang="de-DE" dirty="0"/>
              <a:t>Prüfungssimulation / Rollenspiele mdl. Prüfung / Durcharbeiten alter Prüfungen - Zeitmanagement üben</a:t>
            </a:r>
          </a:p>
          <a:p>
            <a:pPr marL="285750" indent="-285750">
              <a:buFont typeface="Arial" panose="020B0604020202020204" pitchFamily="34" charset="0"/>
              <a:buChar char="•"/>
            </a:pPr>
            <a:r>
              <a:rPr lang="de-DE" dirty="0"/>
              <a:t>Lehrplan / Lernplan</a:t>
            </a:r>
          </a:p>
          <a:p>
            <a:pPr marL="285750" indent="-285750">
              <a:buFont typeface="Arial" panose="020B0604020202020204" pitchFamily="34" charset="0"/>
              <a:buChar char="•"/>
            </a:pPr>
            <a:r>
              <a:rPr lang="de-DE" dirty="0"/>
              <a:t>Lerngruppen organisieren / Lernzeit einräumen</a:t>
            </a:r>
          </a:p>
          <a:p>
            <a:pPr marL="285750" indent="-285750">
              <a:buFont typeface="Arial" panose="020B0604020202020204" pitchFamily="34" charset="0"/>
              <a:buChar char="•"/>
            </a:pPr>
            <a:r>
              <a:rPr lang="de-DE" dirty="0"/>
              <a:t>Zusätzliche Lern- und Unterweisungsgespräche</a:t>
            </a:r>
          </a:p>
          <a:p>
            <a:pPr marL="285750" indent="-285750">
              <a:buFont typeface="Arial" panose="020B0604020202020204" pitchFamily="34" charset="0"/>
              <a:buChar char="•"/>
            </a:pPr>
            <a:r>
              <a:rPr lang="de-DE" dirty="0"/>
              <a:t>Defizite in der Berufsschule</a:t>
            </a:r>
          </a:p>
          <a:p>
            <a:pPr marL="285750" indent="-285750">
              <a:buFont typeface="Arial" panose="020B0604020202020204" pitchFamily="34" charset="0"/>
              <a:buChar char="•"/>
            </a:pPr>
            <a:r>
              <a:rPr lang="de-DE" dirty="0"/>
              <a:t>psychologische Betreuung anbieten oder extern Anbieter suchen</a:t>
            </a:r>
          </a:p>
          <a:p>
            <a:pPr marL="285750" indent="-285750">
              <a:buFont typeface="Arial" panose="020B0604020202020204" pitchFamily="34" charset="0"/>
              <a:buChar char="•"/>
            </a:pPr>
            <a:r>
              <a:rPr lang="de-DE" dirty="0"/>
              <a:t>Simulation der praktischen Prüfung</a:t>
            </a:r>
          </a:p>
        </p:txBody>
      </p:sp>
    </p:spTree>
    <p:extLst>
      <p:ext uri="{BB962C8B-B14F-4D97-AF65-F5344CB8AC3E}">
        <p14:creationId xmlns:p14="http://schemas.microsoft.com/office/powerpoint/2010/main" val="36547450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E70AE-1DF9-6AF8-AF33-8222320C0C9A}"/>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C4034C19-6AD5-838E-1BE2-AA334724B9DD}"/>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abschließen</a:t>
            </a:r>
          </a:p>
        </p:txBody>
      </p:sp>
      <p:sp>
        <p:nvSpPr>
          <p:cNvPr id="3" name="Foliennummernplatzhalter 4">
            <a:extLst>
              <a:ext uri="{FF2B5EF4-FFF2-40B4-BE49-F238E27FC236}">
                <a16:creationId xmlns:a16="http://schemas.microsoft.com/office/drawing/2014/main" id="{3350B128-2B13-0B50-CD88-3C0A88516FB9}"/>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66</a:t>
            </a:fld>
            <a:endParaRPr lang="de-DE" dirty="0"/>
          </a:p>
        </p:txBody>
      </p:sp>
      <p:sp>
        <p:nvSpPr>
          <p:cNvPr id="4" name="Textfeld 3">
            <a:extLst>
              <a:ext uri="{FF2B5EF4-FFF2-40B4-BE49-F238E27FC236}">
                <a16:creationId xmlns:a16="http://schemas.microsoft.com/office/drawing/2014/main" id="{2C13A09A-B593-B6F9-82AA-2A4BEEF3802B}"/>
              </a:ext>
            </a:extLst>
          </p:cNvPr>
          <p:cNvSpPr txBox="1"/>
          <p:nvPr/>
        </p:nvSpPr>
        <p:spPr>
          <a:xfrm>
            <a:off x="639097" y="1258529"/>
            <a:ext cx="11105535" cy="1754326"/>
          </a:xfrm>
          <a:prstGeom prst="rect">
            <a:avLst/>
          </a:prstGeom>
          <a:noFill/>
        </p:spPr>
        <p:txBody>
          <a:bodyPr wrap="square" rtlCol="0">
            <a:spAutoFit/>
          </a:bodyPr>
          <a:lstStyle/>
          <a:p>
            <a:r>
              <a:rPr lang="de-DE" dirty="0"/>
              <a:t>Rechtsgrundlage für Zeugnisse? </a:t>
            </a:r>
          </a:p>
          <a:p>
            <a:r>
              <a:rPr lang="de-DE" dirty="0"/>
              <a:t>Unterschied zwischen Zeugnis und qualifiziertem Zeugnis?</a:t>
            </a:r>
          </a:p>
          <a:p>
            <a:endParaRPr lang="de-DE" dirty="0"/>
          </a:p>
          <a:p>
            <a:pPr marL="285750" indent="-285750">
              <a:buFont typeface="Arial" panose="020B0604020202020204" pitchFamily="34" charset="0"/>
              <a:buChar char="•"/>
            </a:pPr>
            <a:r>
              <a:rPr lang="de-DE" dirty="0"/>
              <a:t>BBiG §16</a:t>
            </a:r>
          </a:p>
          <a:p>
            <a:pPr marL="285750" indent="-285750">
              <a:buFont typeface="Arial" panose="020B0604020202020204" pitchFamily="34" charset="0"/>
              <a:buChar char="•"/>
            </a:pPr>
            <a:r>
              <a:rPr lang="de-DE" dirty="0"/>
              <a:t>Einfaches Zeugnis gibt nur Auskunft über Ausbildungsberuf und Dauer der Ausbildung, erlange Fähigkeiten</a:t>
            </a:r>
          </a:p>
          <a:p>
            <a:pPr marL="285750" indent="-285750">
              <a:buFont typeface="Arial" panose="020B0604020202020204" pitchFamily="34" charset="0"/>
              <a:buChar char="•"/>
            </a:pPr>
            <a:r>
              <a:rPr lang="de-DE" dirty="0"/>
              <a:t>Ein qualifiziertes Zeugnis gibt zusätzlich Auskunft über Leistung und Verhalten.</a:t>
            </a:r>
          </a:p>
        </p:txBody>
      </p:sp>
    </p:spTree>
    <p:extLst>
      <p:ext uri="{BB962C8B-B14F-4D97-AF65-F5344CB8AC3E}">
        <p14:creationId xmlns:p14="http://schemas.microsoft.com/office/powerpoint/2010/main" val="29367515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234F1-51EE-83A3-3DA6-4A3A082FB6D2}"/>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A513419B-9F7C-1A87-D6E3-1EB2D73693D1}"/>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Ausbildung abschließen</a:t>
            </a:r>
          </a:p>
        </p:txBody>
      </p:sp>
      <p:sp>
        <p:nvSpPr>
          <p:cNvPr id="3" name="Foliennummernplatzhalter 4">
            <a:extLst>
              <a:ext uri="{FF2B5EF4-FFF2-40B4-BE49-F238E27FC236}">
                <a16:creationId xmlns:a16="http://schemas.microsoft.com/office/drawing/2014/main" id="{DB25905E-D424-E2F9-D093-367EB55FA6AB}"/>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67</a:t>
            </a:fld>
            <a:endParaRPr lang="de-DE" dirty="0"/>
          </a:p>
        </p:txBody>
      </p:sp>
      <p:sp>
        <p:nvSpPr>
          <p:cNvPr id="4" name="Textfeld 3">
            <a:extLst>
              <a:ext uri="{FF2B5EF4-FFF2-40B4-BE49-F238E27FC236}">
                <a16:creationId xmlns:a16="http://schemas.microsoft.com/office/drawing/2014/main" id="{F5E8C847-05B8-BEF2-EDCD-F9E0FE8866E7}"/>
              </a:ext>
            </a:extLst>
          </p:cNvPr>
          <p:cNvSpPr txBox="1"/>
          <p:nvPr/>
        </p:nvSpPr>
        <p:spPr>
          <a:xfrm>
            <a:off x="639097" y="1258529"/>
            <a:ext cx="11105535" cy="3416320"/>
          </a:xfrm>
          <a:prstGeom prst="rect">
            <a:avLst/>
          </a:prstGeom>
          <a:noFill/>
        </p:spPr>
        <p:txBody>
          <a:bodyPr wrap="square" rtlCol="0">
            <a:spAutoFit/>
          </a:bodyPr>
          <a:lstStyle/>
          <a:p>
            <a:r>
              <a:rPr lang="de-DE" dirty="0"/>
              <a:t>Mitbestimmungsrecht des Betriebsrats bei Aus- und Weiterbildung ?</a:t>
            </a:r>
          </a:p>
          <a:p>
            <a:r>
              <a:rPr lang="de-DE" dirty="0"/>
              <a:t>§§ 92 – 102 Betriebsverfassungsgesetz  </a:t>
            </a:r>
          </a:p>
          <a:p>
            <a:endParaRPr lang="de-DE" dirty="0"/>
          </a:p>
          <a:p>
            <a:r>
              <a:rPr lang="de-DE" dirty="0"/>
              <a:t>§ 98 Betriebsverfassungsgesetz – Durchführung betrieblicher Bildungsmaßnahmen</a:t>
            </a:r>
          </a:p>
          <a:p>
            <a:pPr marL="285750" indent="-285750">
              <a:buFont typeface="Arial" panose="020B0604020202020204" pitchFamily="34" charset="0"/>
              <a:buChar char="•"/>
            </a:pPr>
            <a:r>
              <a:rPr lang="de-DE" dirty="0"/>
              <a:t>Zum Beispiel: Abberufung der Ausbilder/Ausbilderinnen</a:t>
            </a:r>
          </a:p>
          <a:p>
            <a:endParaRPr lang="de-DE" dirty="0"/>
          </a:p>
          <a:p>
            <a:r>
              <a:rPr lang="de-DE" dirty="0"/>
              <a:t>§ 99 Betriebsverfassungsgesetz – Mitbestimmung bei personellen Einzelmaßnahmen</a:t>
            </a:r>
          </a:p>
          <a:p>
            <a:pPr marL="285750" indent="-285750">
              <a:buFont typeface="Arial" panose="020B0604020202020204" pitchFamily="34" charset="0"/>
              <a:buChar char="•"/>
            </a:pPr>
            <a:r>
              <a:rPr lang="de-DE" dirty="0"/>
              <a:t>Einstellungen, Umgruppierungen, Eingruppierungen und Versetzungen</a:t>
            </a:r>
          </a:p>
          <a:p>
            <a:pPr marL="285750" indent="-285750">
              <a:buFont typeface="Arial" panose="020B0604020202020204" pitchFamily="34" charset="0"/>
              <a:buChar char="•"/>
            </a:pPr>
            <a:endParaRPr lang="de-DE" dirty="0"/>
          </a:p>
          <a:p>
            <a:r>
              <a:rPr lang="de-DE" dirty="0"/>
              <a:t>§ 102 Betriebsverfassungsgesetz – Mitbestimmung bei Kündigung</a:t>
            </a:r>
          </a:p>
          <a:p>
            <a:pPr marL="285750" indent="-285750">
              <a:buFont typeface="Arial" panose="020B0604020202020204" pitchFamily="34" charset="0"/>
              <a:buChar char="•"/>
            </a:pPr>
            <a:r>
              <a:rPr lang="de-DE" dirty="0"/>
              <a:t>Ordentliche Kündigung</a:t>
            </a:r>
          </a:p>
          <a:p>
            <a:pPr marL="285750" indent="-285750">
              <a:buFont typeface="Arial" panose="020B0604020202020204" pitchFamily="34" charset="0"/>
              <a:buChar char="•"/>
            </a:pPr>
            <a:r>
              <a:rPr lang="de-DE" dirty="0"/>
              <a:t>Außerordentliche Kündigung</a:t>
            </a:r>
          </a:p>
        </p:txBody>
      </p:sp>
    </p:spTree>
    <p:extLst>
      <p:ext uri="{BB962C8B-B14F-4D97-AF65-F5344CB8AC3E}">
        <p14:creationId xmlns:p14="http://schemas.microsoft.com/office/powerpoint/2010/main" val="2468903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387A9-D76C-0B8E-BF66-55CA0B5736E8}"/>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00A86CC8-E935-618A-5E92-DB9B69BA0F00}"/>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ED5DF1CB-94E5-DDFC-4CB7-E9A9C448F12F}"/>
              </a:ext>
            </a:extLst>
          </p:cNvPr>
          <p:cNvSpPr txBox="1"/>
          <p:nvPr/>
        </p:nvSpPr>
        <p:spPr>
          <a:xfrm>
            <a:off x="1043657" y="1463180"/>
            <a:ext cx="10104685" cy="707886"/>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➡️Jugendarbeitsschutzgesetz §2 und §5</a:t>
            </a:r>
          </a:p>
        </p:txBody>
      </p:sp>
      <p:sp>
        <p:nvSpPr>
          <p:cNvPr id="3" name="Foliennummernplatzhalter 4">
            <a:extLst>
              <a:ext uri="{FF2B5EF4-FFF2-40B4-BE49-F238E27FC236}">
                <a16:creationId xmlns:a16="http://schemas.microsoft.com/office/drawing/2014/main" id="{07DDF919-F68A-9EBE-D2F0-F98D09550BA1}"/>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7</a:t>
            </a:fld>
            <a:endParaRPr lang="de-DE" dirty="0"/>
          </a:p>
        </p:txBody>
      </p:sp>
      <p:sp>
        <p:nvSpPr>
          <p:cNvPr id="5" name="Textfeld 4">
            <a:extLst>
              <a:ext uri="{FF2B5EF4-FFF2-40B4-BE49-F238E27FC236}">
                <a16:creationId xmlns:a16="http://schemas.microsoft.com/office/drawing/2014/main" id="{1054A150-92CC-1DBC-BE8B-0667899D51FB}"/>
              </a:ext>
            </a:extLst>
          </p:cNvPr>
          <p:cNvSpPr txBox="1"/>
          <p:nvPr/>
        </p:nvSpPr>
        <p:spPr>
          <a:xfrm>
            <a:off x="1043657" y="2372355"/>
            <a:ext cx="9355393" cy="1477328"/>
          </a:xfrm>
          <a:prstGeom prst="rect">
            <a:avLst/>
          </a:prstGeom>
          <a:noFill/>
        </p:spPr>
        <p:txBody>
          <a:bodyPr wrap="square">
            <a:spAutoFit/>
          </a:bodyPr>
          <a:lstStyle/>
          <a:p>
            <a:r>
              <a:rPr lang="de-DE" b="1" dirty="0">
                <a:latin typeface="Arial" panose="020B0604020202020204" pitchFamily="34" charset="0"/>
                <a:cs typeface="Arial" panose="020B0604020202020204" pitchFamily="34" charset="0"/>
              </a:rPr>
              <a:t>§2</a:t>
            </a:r>
          </a:p>
          <a:p>
            <a:r>
              <a:rPr lang="de-DE" dirty="0">
                <a:latin typeface="Arial" panose="020B0604020202020204" pitchFamily="34" charset="0"/>
                <a:cs typeface="Arial" panose="020B0604020202020204" pitchFamily="34" charset="0"/>
              </a:rPr>
              <a:t>(1) Kind im Sinne dieses Gesetzes ist, wer </a:t>
            </a:r>
            <a:r>
              <a:rPr lang="de-DE" b="1" dirty="0">
                <a:latin typeface="Arial" panose="020B0604020202020204" pitchFamily="34" charset="0"/>
                <a:cs typeface="Arial" panose="020B0604020202020204" pitchFamily="34" charset="0"/>
              </a:rPr>
              <a:t>noch nicht 15 Jahre </a:t>
            </a:r>
            <a:r>
              <a:rPr lang="de-DE" dirty="0">
                <a:latin typeface="Arial" panose="020B0604020202020204" pitchFamily="34" charset="0"/>
                <a:cs typeface="Arial" panose="020B0604020202020204" pitchFamily="34" charset="0"/>
              </a:rPr>
              <a:t>alt ist.</a:t>
            </a:r>
          </a:p>
          <a:p>
            <a:r>
              <a:rPr lang="de-DE" dirty="0">
                <a:latin typeface="Arial" panose="020B0604020202020204" pitchFamily="34" charset="0"/>
                <a:cs typeface="Arial" panose="020B0604020202020204" pitchFamily="34" charset="0"/>
              </a:rPr>
              <a:t>(2) Jugendlicher im Sinne dieses Gesetzes ist, wer 15, aber noch nicht 18 Jahre alt ist.</a:t>
            </a:r>
          </a:p>
          <a:p>
            <a:r>
              <a:rPr lang="de-DE" dirty="0">
                <a:latin typeface="Arial" panose="020B0604020202020204" pitchFamily="34" charset="0"/>
                <a:cs typeface="Arial" panose="020B0604020202020204" pitchFamily="34" charset="0"/>
              </a:rPr>
              <a:t>(3) Auf Jugendliche, die der Vollzeitschulpflicht unterliegen, finden die für Kinder geltenden Vorschriften Anwendung.</a:t>
            </a:r>
          </a:p>
        </p:txBody>
      </p:sp>
      <p:sp>
        <p:nvSpPr>
          <p:cNvPr id="4" name="Textfeld 3">
            <a:extLst>
              <a:ext uri="{FF2B5EF4-FFF2-40B4-BE49-F238E27FC236}">
                <a16:creationId xmlns:a16="http://schemas.microsoft.com/office/drawing/2014/main" id="{04E6E02A-6194-4AB4-3CC4-1541508A4EAE}"/>
              </a:ext>
            </a:extLst>
          </p:cNvPr>
          <p:cNvSpPr txBox="1"/>
          <p:nvPr/>
        </p:nvSpPr>
        <p:spPr>
          <a:xfrm>
            <a:off x="1043656" y="3849683"/>
            <a:ext cx="9355393" cy="646331"/>
          </a:xfrm>
          <a:prstGeom prst="rect">
            <a:avLst/>
          </a:prstGeom>
          <a:noFill/>
        </p:spPr>
        <p:txBody>
          <a:bodyPr wrap="square">
            <a:spAutoFit/>
          </a:bodyPr>
          <a:lstStyle/>
          <a:p>
            <a:r>
              <a:rPr lang="de-DE" b="1" dirty="0">
                <a:latin typeface="Arial" panose="020B0604020202020204" pitchFamily="34" charset="0"/>
                <a:cs typeface="Arial" panose="020B0604020202020204" pitchFamily="34" charset="0"/>
              </a:rPr>
              <a:t>§5</a:t>
            </a:r>
          </a:p>
          <a:p>
            <a:r>
              <a:rPr lang="de-DE" dirty="0">
                <a:latin typeface="Arial" panose="020B0604020202020204" pitchFamily="34" charset="0"/>
                <a:cs typeface="Arial" panose="020B0604020202020204" pitchFamily="34" charset="0"/>
              </a:rPr>
              <a:t>(1) Die Beschäftigung von Kindern (§ 2 Abs. 1) ist verboten.</a:t>
            </a:r>
          </a:p>
        </p:txBody>
      </p:sp>
    </p:spTree>
    <p:extLst>
      <p:ext uri="{BB962C8B-B14F-4D97-AF65-F5344CB8AC3E}">
        <p14:creationId xmlns:p14="http://schemas.microsoft.com/office/powerpoint/2010/main" val="1464483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FA375-6EA8-7C3E-EA4C-6BABA8942C34}"/>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D3BBD8AF-FE59-BFE6-3949-8CA093E6DF66}"/>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2567EF31-AAD2-B4C2-AF8C-651E14BC8D31}"/>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(§14 BBiG)</a:t>
            </a:r>
          </a:p>
        </p:txBody>
      </p:sp>
      <p:sp>
        <p:nvSpPr>
          <p:cNvPr id="3" name="Foliennummernplatzhalter 4">
            <a:extLst>
              <a:ext uri="{FF2B5EF4-FFF2-40B4-BE49-F238E27FC236}">
                <a16:creationId xmlns:a16="http://schemas.microsoft.com/office/drawing/2014/main" id="{F9CBD4DE-7392-C7AA-47F1-12AA1294A21A}"/>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8</a:t>
            </a:fld>
            <a:endParaRPr lang="de-DE" dirty="0"/>
          </a:p>
        </p:txBody>
      </p:sp>
      <p:sp>
        <p:nvSpPr>
          <p:cNvPr id="5" name="Textfeld 4">
            <a:extLst>
              <a:ext uri="{FF2B5EF4-FFF2-40B4-BE49-F238E27FC236}">
                <a16:creationId xmlns:a16="http://schemas.microsoft.com/office/drawing/2014/main" id="{9C2BC64E-F66C-2F88-4146-E587A2967D92}"/>
              </a:ext>
            </a:extLst>
          </p:cNvPr>
          <p:cNvSpPr txBox="1"/>
          <p:nvPr/>
        </p:nvSpPr>
        <p:spPr>
          <a:xfrm>
            <a:off x="1043657" y="1933718"/>
            <a:ext cx="8829368" cy="3785652"/>
          </a:xfrm>
          <a:prstGeom prst="rect">
            <a:avLst/>
          </a:prstGeom>
          <a:noFill/>
        </p:spPr>
        <p:txBody>
          <a:bodyPr wrap="square">
            <a:spAutoFit/>
          </a:bodyPr>
          <a:lstStyle/>
          <a:p>
            <a:r>
              <a:rPr lang="de-DE" sz="1600" dirty="0">
                <a:latin typeface="Arial" panose="020B0604020202020204" pitchFamily="34" charset="0"/>
                <a:cs typeface="Arial" panose="020B0604020202020204" pitchFamily="34" charset="0"/>
              </a:rPr>
              <a:t>➡️ </a:t>
            </a:r>
            <a:r>
              <a:rPr lang="de-DE" sz="1600" b="1" dirty="0">
                <a:latin typeface="Arial" panose="020B0604020202020204" pitchFamily="34" charset="0"/>
                <a:cs typeface="Arial" panose="020B0604020202020204" pitchFamily="34" charset="0"/>
              </a:rPr>
              <a:t>Vermittlung beruflicher Handlungsfähigkeit </a:t>
            </a:r>
            <a:r>
              <a:rPr lang="de-DE" sz="1600" dirty="0">
                <a:latin typeface="Arial" panose="020B0604020202020204" pitchFamily="34" charset="0"/>
                <a:cs typeface="Arial" panose="020B0604020202020204" pitchFamily="34" charset="0"/>
              </a:rPr>
              <a:t>- Ausbildung muss planmäßig, zeitlich und sachlich gegliedert durchgeführt werden, sodass das Ausbildungsziel innerhalb der vorgesehenen Zeit erreicht wird.</a:t>
            </a:r>
          </a:p>
          <a:p>
            <a:r>
              <a:rPr lang="de-DE" sz="1600" dirty="0">
                <a:latin typeface="Arial" panose="020B0604020202020204" pitchFamily="34" charset="0"/>
                <a:cs typeface="Arial" panose="020B0604020202020204" pitchFamily="34" charset="0"/>
              </a:rPr>
              <a:t>➡️</a:t>
            </a:r>
            <a:r>
              <a:rPr lang="de-DE" sz="1600" b="1" dirty="0">
                <a:latin typeface="Arial" panose="020B0604020202020204" pitchFamily="34" charset="0"/>
                <a:cs typeface="Arial" panose="020B0604020202020204" pitchFamily="34" charset="0"/>
              </a:rPr>
              <a:t> Ausbildung sicherstellen</a:t>
            </a:r>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Entweder selbst ausbilden - Oder ausdrücklich eine </a:t>
            </a:r>
            <a:r>
              <a:rPr lang="de-DE" sz="1600" b="1" dirty="0">
                <a:latin typeface="Arial" panose="020B0604020202020204" pitchFamily="34" charset="0"/>
                <a:cs typeface="Arial" panose="020B0604020202020204" pitchFamily="34" charset="0"/>
              </a:rPr>
              <a:t>geeignete</a:t>
            </a:r>
            <a:r>
              <a:rPr lang="de-DE" sz="1600" dirty="0">
                <a:latin typeface="Arial" panose="020B0604020202020204" pitchFamily="34" charset="0"/>
                <a:cs typeface="Arial" panose="020B0604020202020204" pitchFamily="34" charset="0"/>
              </a:rPr>
              <a:t> Ausbilderin / einen geeigneten Ausbilder beauftragen</a:t>
            </a:r>
          </a:p>
          <a:p>
            <a:r>
              <a:rPr lang="de-DE" sz="1600" dirty="0">
                <a:latin typeface="Arial" panose="020B0604020202020204" pitchFamily="34" charset="0"/>
                <a:cs typeface="Arial" panose="020B0604020202020204" pitchFamily="34" charset="0"/>
              </a:rPr>
              <a:t>➡️</a:t>
            </a:r>
            <a:r>
              <a:rPr lang="de-DE" sz="1600" b="1" dirty="0">
                <a:latin typeface="Arial" panose="020B0604020202020204" pitchFamily="34" charset="0"/>
                <a:cs typeface="Arial" panose="020B0604020202020204" pitchFamily="34" charset="0"/>
              </a:rPr>
              <a:t> Kostenlose Ausbildungsmittel bereitstellen</a:t>
            </a:r>
            <a:endParaRPr lang="de-DE" sz="1600" dirty="0">
              <a:latin typeface="Arial" panose="020B0604020202020204" pitchFamily="34" charset="0"/>
              <a:cs typeface="Arial" panose="020B0604020202020204" pitchFamily="34" charset="0"/>
            </a:endParaRPr>
          </a:p>
          <a:p>
            <a:r>
              <a:rPr lang="de-DE" sz="1600" dirty="0">
                <a:latin typeface="Arial" panose="020B0604020202020204" pitchFamily="34" charset="0"/>
                <a:cs typeface="Arial" panose="020B0604020202020204" pitchFamily="34" charset="0"/>
              </a:rPr>
              <a:t>Werkzeuge, Werkstoffe, Fachliteratur</a:t>
            </a:r>
          </a:p>
          <a:p>
            <a:r>
              <a:rPr lang="de-DE" sz="1600" dirty="0">
                <a:latin typeface="Arial" panose="020B0604020202020204" pitchFamily="34" charset="0"/>
                <a:cs typeface="Arial" panose="020B0604020202020204" pitchFamily="34" charset="0"/>
              </a:rPr>
              <a:t>Prüfungsmaterialien (auch nach Ausbildungsende, wenn nötig)</a:t>
            </a:r>
          </a:p>
          <a:p>
            <a:r>
              <a:rPr lang="de-DE" sz="1600" dirty="0">
                <a:latin typeface="Arial" panose="020B0604020202020204" pitchFamily="34" charset="0"/>
                <a:cs typeface="Arial" panose="020B0604020202020204" pitchFamily="34" charset="0"/>
              </a:rPr>
              <a:t>Zusätzlich erforderliche Hard- und Software für digitales mobiles Ausbilden</a:t>
            </a:r>
          </a:p>
          <a:p>
            <a:r>
              <a:rPr lang="de-DE" sz="1600" b="1" dirty="0">
                <a:latin typeface="Arial" panose="020B0604020202020204" pitchFamily="34" charset="0"/>
                <a:cs typeface="Arial" panose="020B0604020202020204" pitchFamily="34" charset="0"/>
              </a:rPr>
              <a:t>➡️Berufsschulbesuch ermöglichen und fördern</a:t>
            </a:r>
          </a:p>
          <a:p>
            <a:r>
              <a:rPr lang="de-DE" sz="1600" dirty="0">
                <a:latin typeface="Arial" panose="020B0604020202020204" pitchFamily="34" charset="0"/>
                <a:cs typeface="Arial" panose="020B0604020202020204" pitchFamily="34" charset="0"/>
              </a:rPr>
              <a:t>Auszubildende sind zum Schulbesuch anzuhalten.</a:t>
            </a:r>
          </a:p>
          <a:p>
            <a:r>
              <a:rPr lang="de-DE" sz="1600" b="1" dirty="0">
                <a:latin typeface="Arial" panose="020B0604020202020204" pitchFamily="34" charset="0"/>
                <a:cs typeface="Arial" panose="020B0604020202020204" pitchFamily="34" charset="0"/>
              </a:rPr>
              <a:t>➡️ </a:t>
            </a:r>
            <a:r>
              <a:rPr lang="de-DE" sz="1600" b="1" dirty="0"/>
              <a:t>Fürsorgepflicht</a:t>
            </a:r>
            <a:endParaRPr lang="de-DE" sz="1600" dirty="0"/>
          </a:p>
          <a:p>
            <a:r>
              <a:rPr lang="de-DE" sz="1600" dirty="0"/>
              <a:t>Charakterliche Förderung - Schutz vor sittlicher und körperlicher Gefährdung</a:t>
            </a:r>
          </a:p>
          <a:p>
            <a:r>
              <a:rPr lang="de-DE" sz="1600" b="1" dirty="0">
                <a:latin typeface="Arial" panose="020B0604020202020204" pitchFamily="34" charset="0"/>
                <a:cs typeface="Arial" panose="020B0604020202020204" pitchFamily="34" charset="0"/>
              </a:rPr>
              <a:t>➡️Ausbildungsnachweis, </a:t>
            </a:r>
            <a:r>
              <a:rPr lang="de-DE" sz="1600" b="1" dirty="0" err="1">
                <a:latin typeface="Arial" panose="020B0604020202020204" pitchFamily="34" charset="0"/>
                <a:cs typeface="Arial" panose="020B0604020202020204" pitchFamily="34" charset="0"/>
              </a:rPr>
              <a:t>ausbildszweckgerechte</a:t>
            </a:r>
            <a:r>
              <a:rPr lang="de-DE" sz="1600" b="1" dirty="0">
                <a:latin typeface="Arial" panose="020B0604020202020204" pitchFamily="34" charset="0"/>
                <a:cs typeface="Arial" panose="020B0604020202020204" pitchFamily="34" charset="0"/>
              </a:rPr>
              <a:t> Beschäftigung</a:t>
            </a:r>
            <a:endParaRPr lang="de-DE" sz="1600" dirty="0"/>
          </a:p>
        </p:txBody>
      </p:sp>
    </p:spTree>
    <p:extLst>
      <p:ext uri="{BB962C8B-B14F-4D97-AF65-F5344CB8AC3E}">
        <p14:creationId xmlns:p14="http://schemas.microsoft.com/office/powerpoint/2010/main" val="1579907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A5F27-634A-8B53-2C7B-68A97CE21E7E}"/>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CDD1E7C3-4201-88A8-C180-3298E125BCA4}"/>
              </a:ext>
            </a:extLst>
          </p:cNvPr>
          <p:cNvSpPr txBox="1"/>
          <p:nvPr/>
        </p:nvSpPr>
        <p:spPr>
          <a:xfrm>
            <a:off x="2899766" y="0"/>
            <a:ext cx="6392468" cy="769441"/>
          </a:xfrm>
          <a:prstGeom prst="rect">
            <a:avLst/>
          </a:prstGeom>
          <a:noFill/>
        </p:spPr>
        <p:txBody>
          <a:bodyPr wrap="square" rtlCol="0">
            <a:spAutoFit/>
          </a:bodyPr>
          <a:lstStyle/>
          <a:p>
            <a:pPr algn="ctr"/>
            <a:r>
              <a:rPr lang="de-DE" sz="4400" dirty="0">
                <a:latin typeface="Arial" panose="020B0604020202020204" pitchFamily="34" charset="0"/>
                <a:cs typeface="Arial" panose="020B0604020202020204" pitchFamily="34" charset="0"/>
              </a:rPr>
              <a:t>Recht und System</a:t>
            </a:r>
          </a:p>
        </p:txBody>
      </p:sp>
      <p:sp>
        <p:nvSpPr>
          <p:cNvPr id="2" name="Textfeld 1">
            <a:extLst>
              <a:ext uri="{FF2B5EF4-FFF2-40B4-BE49-F238E27FC236}">
                <a16:creationId xmlns:a16="http://schemas.microsoft.com/office/drawing/2014/main" id="{42D19322-43DC-466D-924F-C23410A177DF}"/>
              </a:ext>
            </a:extLst>
          </p:cNvPr>
          <p:cNvSpPr txBox="1"/>
          <p:nvPr/>
        </p:nvSpPr>
        <p:spPr>
          <a:xfrm>
            <a:off x="1043657" y="843748"/>
            <a:ext cx="10104685" cy="1015663"/>
          </a:xfrm>
          <a:prstGeom prst="rect">
            <a:avLst/>
          </a:prstGeom>
          <a:noFill/>
        </p:spPr>
        <p:txBody>
          <a:bodyPr wrap="square" rtlCol="0">
            <a:spAutoFit/>
          </a:bodyPr>
          <a:lstStyle/>
          <a:p>
            <a:r>
              <a:rPr lang="de-DE" sz="2000" b="1" dirty="0">
                <a:latin typeface="Arial" panose="020B0604020202020204" pitchFamily="34" charset="0"/>
                <a:cs typeface="Arial" panose="020B0604020202020204" pitchFamily="34" charset="0"/>
              </a:rPr>
              <a:t>HF 1 – Ausbildungsvoraussetzungen prüfen &amp; planen</a:t>
            </a:r>
          </a:p>
          <a:p>
            <a:r>
              <a:rPr lang="de-DE" sz="2000" dirty="0">
                <a:latin typeface="Arial" panose="020B0604020202020204" pitchFamily="34" charset="0"/>
                <a:cs typeface="Arial" panose="020B0604020202020204" pitchFamily="34" charset="0"/>
              </a:rPr>
              <a:t>➡️BBiG Aufbau</a:t>
            </a:r>
          </a:p>
          <a:p>
            <a:r>
              <a:rPr lang="de-DE" sz="2000" dirty="0">
                <a:latin typeface="Arial" panose="020B0604020202020204" pitchFamily="34" charset="0"/>
                <a:cs typeface="Arial" panose="020B0604020202020204" pitchFamily="34" charset="0"/>
              </a:rPr>
              <a:t>-&gt; Teil 2 -  BBiG – Berufsbildung (§14 BBiG)</a:t>
            </a:r>
          </a:p>
        </p:txBody>
      </p:sp>
      <p:sp>
        <p:nvSpPr>
          <p:cNvPr id="3" name="Foliennummernplatzhalter 4">
            <a:extLst>
              <a:ext uri="{FF2B5EF4-FFF2-40B4-BE49-F238E27FC236}">
                <a16:creationId xmlns:a16="http://schemas.microsoft.com/office/drawing/2014/main" id="{332477F7-86A1-52E6-38C8-DEA0B58517A8}"/>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9</a:t>
            </a:fld>
            <a:endParaRPr lang="de-DE" dirty="0"/>
          </a:p>
        </p:txBody>
      </p:sp>
      <p:sp>
        <p:nvSpPr>
          <p:cNvPr id="5" name="Textfeld 4">
            <a:extLst>
              <a:ext uri="{FF2B5EF4-FFF2-40B4-BE49-F238E27FC236}">
                <a16:creationId xmlns:a16="http://schemas.microsoft.com/office/drawing/2014/main" id="{926FB33F-7D53-1334-F3C7-606DB09DBFC2}"/>
              </a:ext>
            </a:extLst>
          </p:cNvPr>
          <p:cNvSpPr txBox="1"/>
          <p:nvPr/>
        </p:nvSpPr>
        <p:spPr>
          <a:xfrm>
            <a:off x="1043657" y="1933718"/>
            <a:ext cx="8829368" cy="1323439"/>
          </a:xfrm>
          <a:prstGeom prst="rect">
            <a:avLst/>
          </a:prstGeom>
          <a:noFill/>
        </p:spPr>
        <p:txBody>
          <a:bodyPr wrap="square">
            <a:spAutoFit/>
          </a:bodyPr>
          <a:lstStyle/>
          <a:p>
            <a:r>
              <a:rPr lang="de-DE" sz="1600" b="1" dirty="0">
                <a:latin typeface="Arial" panose="020B0604020202020204" pitchFamily="34" charset="0"/>
                <a:cs typeface="Arial" panose="020B0604020202020204" pitchFamily="34" charset="0"/>
              </a:rPr>
              <a:t>Ultrakurze Prüfungszusammenfassung</a:t>
            </a:r>
          </a:p>
          <a:p>
            <a:r>
              <a:rPr lang="de-DE" sz="1600" dirty="0">
                <a:latin typeface="Arial" panose="020B0604020202020204" pitchFamily="34" charset="0"/>
                <a:cs typeface="Arial" panose="020B0604020202020204" pitchFamily="34" charset="0"/>
              </a:rPr>
              <a:t>Ausbildende müssen die planmäßige Zielerreichung der Ausbildung sicherstellen, persönlich oder durch Beauftragte ausbilden, Ausbildungsmittel kostenlos stellen, den Berufsschulbesuch fördern, Fürsorge gewährleisten, Berichtshefte kontrollieren und nur ausbildungsdienliche, angemessene Tätigkeiten übertragen.</a:t>
            </a:r>
          </a:p>
        </p:txBody>
      </p:sp>
    </p:spTree>
    <p:extLst>
      <p:ext uri="{BB962C8B-B14F-4D97-AF65-F5344CB8AC3E}">
        <p14:creationId xmlns:p14="http://schemas.microsoft.com/office/powerpoint/2010/main" val="73076340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uhrak" id="{B410B7AD-B174-44A7-9EE3-554E85471113}" vid="{4087A92D-E10F-427F-9381-066232B5E2CC}"/>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5218</Words>
  <Application>Microsoft Office PowerPoint</Application>
  <PresentationFormat>Breitbild</PresentationFormat>
  <Paragraphs>1063</Paragraphs>
  <Slides>67</Slides>
  <Notes>66</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67</vt:i4>
      </vt:variant>
    </vt:vector>
  </HeadingPairs>
  <TitlesOfParts>
    <vt:vector size="71" baseType="lpstr">
      <vt:lpstr>Aptos</vt:lpstr>
      <vt:lpstr>Arial</vt:lpstr>
      <vt:lpstr>Wingdings</vt:lpstr>
      <vt:lpstr>Office</vt:lpstr>
      <vt:lpstr>Webinar  13.04.2026 – 20.04.2026  Carsten Lause, Gelsenkirchen Betriebswirt VWA - Train the Trainer IHK - psych. Coach ILS - Ausbilder IHK</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Carsten Lause</dc:creator>
  <cp:lastModifiedBy>Carsten Lause</cp:lastModifiedBy>
  <cp:revision>43</cp:revision>
  <dcterms:created xsi:type="dcterms:W3CDTF">2024-08-11T09:08:15Z</dcterms:created>
  <dcterms:modified xsi:type="dcterms:W3CDTF">2026-04-18T07:08:16Z</dcterms:modified>
</cp:coreProperties>
</file>