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4" r:id="rId2"/>
    <p:sldId id="256" r:id="rId3"/>
    <p:sldId id="266" r:id="rId4"/>
    <p:sldId id="275" r:id="rId5"/>
    <p:sldId id="280" r:id="rId6"/>
    <p:sldId id="281" r:id="rId7"/>
    <p:sldId id="269" r:id="rId8"/>
    <p:sldId id="282" r:id="rId9"/>
    <p:sldId id="283" r:id="rId10"/>
    <p:sldId id="284" r:id="rId11"/>
    <p:sldId id="285" r:id="rId12"/>
    <p:sldId id="286" r:id="rId13"/>
    <p:sldId id="287" r:id="rId14"/>
    <p:sldId id="288" r:id="rId15"/>
    <p:sldId id="279" r:id="rId16"/>
    <p:sldId id="278" r:id="rId17"/>
    <p:sldId id="276" r:id="rId18"/>
    <p:sldId id="277" r:id="rId19"/>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2" autoAdjust="0"/>
    <p:restoredTop sz="94660"/>
  </p:normalViewPr>
  <p:slideViewPr>
    <p:cSldViewPr snapToGrid="0">
      <p:cViewPr varScale="1">
        <p:scale>
          <a:sx n="105" d="100"/>
          <a:sy n="105" d="100"/>
        </p:scale>
        <p:origin x="816" y="2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483B49C-8763-48D4-8CE1-285104F04C4D}" type="doc">
      <dgm:prSet loTypeId="urn:microsoft.com/office/officeart/2005/8/layout/cycle6" loCatId="cycle" qsTypeId="urn:microsoft.com/office/officeart/2005/8/quickstyle/simple2" qsCatId="simple" csTypeId="urn:microsoft.com/office/officeart/2005/8/colors/accent2_1" csCatId="accent2" phldr="1"/>
      <dgm:spPr/>
      <dgm:t>
        <a:bodyPr/>
        <a:lstStyle/>
        <a:p>
          <a:endParaRPr lang="de-DE"/>
        </a:p>
      </dgm:t>
    </dgm:pt>
    <dgm:pt modelId="{5810CA70-163A-44E0-92FD-4C3DEEFC2029}">
      <dgm:prSet phldrT="[Text]" custT="1"/>
      <dgm:spPr/>
      <dgm:t>
        <a:bodyPr/>
        <a:lstStyle/>
        <a:p>
          <a:r>
            <a:rPr lang="de-DE" sz="15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Methodenkompetenz</a:t>
          </a:r>
        </a:p>
      </dgm:t>
    </dgm:pt>
    <dgm:pt modelId="{D477612E-7E9D-40B6-9F77-2FAA9362F7D7}" type="parTrans" cxnId="{74E23322-9148-4985-BF79-BE4E00A4FE8E}">
      <dgm:prSet/>
      <dgm:spPr/>
      <dgm:t>
        <a:bodyPr/>
        <a:lstStyle/>
        <a:p>
          <a:endParaRPr lang="de-DE"/>
        </a:p>
      </dgm:t>
    </dgm:pt>
    <dgm:pt modelId="{58AE3E11-64C6-494F-84BC-BD85B71397A6}" type="sibTrans" cxnId="{74E23322-9148-4985-BF79-BE4E00A4FE8E}">
      <dgm:prSet/>
      <dgm:spPr/>
      <dgm:t>
        <a:bodyPr/>
        <a:lstStyle/>
        <a:p>
          <a:endParaRPr lang="de-DE"/>
        </a:p>
      </dgm:t>
    </dgm:pt>
    <dgm:pt modelId="{5763E4E0-1929-4EDA-BCCE-5EB90F758DDB}">
      <dgm:prSet phldrT="[Text]" custT="1"/>
      <dgm:spPr/>
      <dgm:t>
        <a:bodyPr/>
        <a:lstStyle/>
        <a:p>
          <a:r>
            <a:rPr lang="de-DE" sz="1500" dirty="0">
              <a:effectLst>
                <a:outerShdw blurRad="38100" dist="38100" dir="2700000" algn="tl">
                  <a:srgbClr val="000000">
                    <a:alpha val="43137"/>
                  </a:srgbClr>
                </a:outerShdw>
              </a:effectLst>
            </a:rPr>
            <a:t>Fachkompetenz</a:t>
          </a:r>
        </a:p>
      </dgm:t>
    </dgm:pt>
    <dgm:pt modelId="{E4579E34-016B-4B24-B694-E2AF97F36D2E}" type="parTrans" cxnId="{053D527B-2AFB-4EFD-9334-D1C22497427C}">
      <dgm:prSet/>
      <dgm:spPr/>
      <dgm:t>
        <a:bodyPr/>
        <a:lstStyle/>
        <a:p>
          <a:endParaRPr lang="de-DE"/>
        </a:p>
      </dgm:t>
    </dgm:pt>
    <dgm:pt modelId="{EB36E933-2F80-464D-AC4E-37CD8920C91F}" type="sibTrans" cxnId="{053D527B-2AFB-4EFD-9334-D1C22497427C}">
      <dgm:prSet/>
      <dgm:spPr/>
      <dgm:t>
        <a:bodyPr/>
        <a:lstStyle/>
        <a:p>
          <a:endParaRPr lang="de-DE"/>
        </a:p>
      </dgm:t>
    </dgm:pt>
    <dgm:pt modelId="{3D202DAB-3DFE-4A77-AB3E-C0E8F0952CD1}">
      <dgm:prSet phldrT="[Text]" custT="1"/>
      <dgm:spPr/>
      <dgm:t>
        <a:bodyPr/>
        <a:lstStyle/>
        <a:p>
          <a:r>
            <a:rPr lang="de-DE" sz="1500" dirty="0">
              <a:effectLst>
                <a:outerShdw blurRad="38100" dist="38100" dir="2700000" algn="tl">
                  <a:srgbClr val="000000">
                    <a:alpha val="43137"/>
                  </a:srgbClr>
                </a:outerShdw>
              </a:effectLst>
            </a:rPr>
            <a:t>Sozialkompetenz</a:t>
          </a:r>
        </a:p>
      </dgm:t>
    </dgm:pt>
    <dgm:pt modelId="{361CFD60-B3F1-4C96-ACBB-DA1A61D946E0}" type="parTrans" cxnId="{4EAD6F29-0152-4EEA-BC84-7D3E81225035}">
      <dgm:prSet/>
      <dgm:spPr/>
      <dgm:t>
        <a:bodyPr/>
        <a:lstStyle/>
        <a:p>
          <a:endParaRPr lang="de-DE"/>
        </a:p>
      </dgm:t>
    </dgm:pt>
    <dgm:pt modelId="{C9F5DB02-DC5E-4C0F-9438-241D79980A37}" type="sibTrans" cxnId="{4EAD6F29-0152-4EEA-BC84-7D3E81225035}">
      <dgm:prSet/>
      <dgm:spPr/>
      <dgm:t>
        <a:bodyPr/>
        <a:lstStyle/>
        <a:p>
          <a:endParaRPr lang="de-DE"/>
        </a:p>
      </dgm:t>
    </dgm:pt>
    <dgm:pt modelId="{A2ED5C55-FAEB-4A07-9FC7-F74FEBE7F249}">
      <dgm:prSet phldrT="[Text]" custT="1"/>
      <dgm:spPr/>
      <dgm:t>
        <a:bodyPr/>
        <a:lstStyle/>
        <a:p>
          <a:r>
            <a:rPr lang="de-DE" sz="1200" dirty="0">
              <a:latin typeface="Calibri" panose="020F0502020204030204" pitchFamily="34" charset="0"/>
              <a:cs typeface="Calibri" panose="020F0502020204030204" pitchFamily="34" charset="0"/>
            </a:rPr>
            <a:t>Systematisches Vorgehen</a:t>
          </a:r>
        </a:p>
      </dgm:t>
    </dgm:pt>
    <dgm:pt modelId="{6B636C6C-0016-4EAD-89E5-2BCA44F5FEC6}" type="parTrans" cxnId="{A2B40BA1-B36E-4600-A018-0537FAF09CA5}">
      <dgm:prSet/>
      <dgm:spPr/>
      <dgm:t>
        <a:bodyPr/>
        <a:lstStyle/>
        <a:p>
          <a:endParaRPr lang="de-DE"/>
        </a:p>
      </dgm:t>
    </dgm:pt>
    <dgm:pt modelId="{302621E5-817E-48E7-8492-7AC2C0D61D51}" type="sibTrans" cxnId="{A2B40BA1-B36E-4600-A018-0537FAF09CA5}">
      <dgm:prSet/>
      <dgm:spPr/>
      <dgm:t>
        <a:bodyPr/>
        <a:lstStyle/>
        <a:p>
          <a:endParaRPr lang="de-DE"/>
        </a:p>
      </dgm:t>
    </dgm:pt>
    <dgm:pt modelId="{C6A41D14-56BC-4AF9-A11A-5135D3AC0CC1}">
      <dgm:prSet phldrT="[Text]" custT="1"/>
      <dgm:spPr/>
      <dgm:t>
        <a:bodyPr/>
        <a:lstStyle/>
        <a:p>
          <a:r>
            <a:rPr lang="de-DE" sz="1200" dirty="0">
              <a:latin typeface="Calibri" panose="020F0502020204030204" pitchFamily="34" charset="0"/>
              <a:cs typeface="Calibri" panose="020F0502020204030204" pitchFamily="34" charset="0"/>
            </a:rPr>
            <a:t>Nutzung der Anwendung</a:t>
          </a:r>
        </a:p>
      </dgm:t>
    </dgm:pt>
    <dgm:pt modelId="{5A44C052-4D85-4B18-BB5E-5E42E3473724}" type="parTrans" cxnId="{3E2C7DDA-4D48-46F2-B1DA-D07EB9700659}">
      <dgm:prSet/>
      <dgm:spPr/>
      <dgm:t>
        <a:bodyPr/>
        <a:lstStyle/>
        <a:p>
          <a:endParaRPr lang="de-DE"/>
        </a:p>
      </dgm:t>
    </dgm:pt>
    <dgm:pt modelId="{802D055B-1CAE-485C-B7DD-8235B3F0537F}" type="sibTrans" cxnId="{3E2C7DDA-4D48-46F2-B1DA-D07EB9700659}">
      <dgm:prSet/>
      <dgm:spPr/>
      <dgm:t>
        <a:bodyPr/>
        <a:lstStyle/>
        <a:p>
          <a:endParaRPr lang="de-DE"/>
        </a:p>
      </dgm:t>
    </dgm:pt>
    <dgm:pt modelId="{763BF230-CDAE-415C-82BB-3A98747A28C9}">
      <dgm:prSet phldrT="[Text]" custT="1"/>
      <dgm:spPr/>
      <dgm:t>
        <a:bodyPr/>
        <a:lstStyle/>
        <a:p>
          <a:r>
            <a:rPr lang="de-DE" sz="1200" dirty="0">
              <a:latin typeface="Calibri" panose="020F0502020204030204" pitchFamily="34" charset="0"/>
              <a:cs typeface="Calibri" panose="020F0502020204030204" pitchFamily="34" charset="0"/>
            </a:rPr>
            <a:t>Selbstständiges Arbeiten</a:t>
          </a:r>
        </a:p>
      </dgm:t>
    </dgm:pt>
    <dgm:pt modelId="{E783F088-466B-48A7-AC17-8674E3442E64}" type="parTrans" cxnId="{D70D2EEB-C0C4-4D92-AD41-D1947F877320}">
      <dgm:prSet/>
      <dgm:spPr/>
      <dgm:t>
        <a:bodyPr/>
        <a:lstStyle/>
        <a:p>
          <a:endParaRPr lang="de-DE"/>
        </a:p>
      </dgm:t>
    </dgm:pt>
    <dgm:pt modelId="{6044DDEA-8CCA-4454-8098-2123867B9136}" type="sibTrans" cxnId="{D70D2EEB-C0C4-4D92-AD41-D1947F877320}">
      <dgm:prSet/>
      <dgm:spPr/>
      <dgm:t>
        <a:bodyPr/>
        <a:lstStyle/>
        <a:p>
          <a:endParaRPr lang="de-DE"/>
        </a:p>
      </dgm:t>
    </dgm:pt>
    <dgm:pt modelId="{C88BD906-FC08-4FFE-90FB-B012FBF01C97}">
      <dgm:prSet phldrT="[Text]" custT="1"/>
      <dgm:spPr/>
      <dgm:t>
        <a:bodyPr/>
        <a:lstStyle/>
        <a:p>
          <a:r>
            <a:rPr lang="de-DE" sz="1200" dirty="0">
              <a:latin typeface="Calibri" panose="020F0502020204030204" pitchFamily="34" charset="0"/>
              <a:cs typeface="Calibri" panose="020F0502020204030204" pitchFamily="34" charset="0"/>
            </a:rPr>
            <a:t>Entscheidungsfähigkeit</a:t>
          </a:r>
        </a:p>
      </dgm:t>
    </dgm:pt>
    <dgm:pt modelId="{931ABAED-E80F-4F26-B1CE-1F1C356EDCFB}" type="parTrans" cxnId="{A38996AE-E4E1-483A-835D-F77158F2003E}">
      <dgm:prSet/>
      <dgm:spPr/>
      <dgm:t>
        <a:bodyPr/>
        <a:lstStyle/>
        <a:p>
          <a:endParaRPr lang="de-DE"/>
        </a:p>
      </dgm:t>
    </dgm:pt>
    <dgm:pt modelId="{78E0E45F-3780-4E37-AC9A-17EA71A99CA9}" type="sibTrans" cxnId="{A38996AE-E4E1-483A-835D-F77158F2003E}">
      <dgm:prSet/>
      <dgm:spPr/>
      <dgm:t>
        <a:bodyPr/>
        <a:lstStyle/>
        <a:p>
          <a:endParaRPr lang="de-DE"/>
        </a:p>
      </dgm:t>
    </dgm:pt>
    <dgm:pt modelId="{7E20EEF1-ADDB-45BA-B3C8-5F1353AC32A3}">
      <dgm:prSet phldrT="[Text]" custT="1"/>
      <dgm:spPr/>
      <dgm:t>
        <a:bodyPr/>
        <a:lstStyle/>
        <a:p>
          <a:r>
            <a:rPr lang="de-DE" sz="1200" dirty="0">
              <a:latin typeface="Calibri" panose="020F0502020204030204" pitchFamily="34" charset="0"/>
              <a:cs typeface="Calibri" panose="020F0502020204030204" pitchFamily="34" charset="0"/>
            </a:rPr>
            <a:t>Annahme von Kritik</a:t>
          </a:r>
        </a:p>
      </dgm:t>
    </dgm:pt>
    <dgm:pt modelId="{B7C022DD-784A-4ECC-B770-E80F54779BB5}" type="parTrans" cxnId="{9432A046-F8C4-4578-9611-14C121FE57E1}">
      <dgm:prSet/>
      <dgm:spPr/>
      <dgm:t>
        <a:bodyPr/>
        <a:lstStyle/>
        <a:p>
          <a:endParaRPr lang="de-DE"/>
        </a:p>
      </dgm:t>
    </dgm:pt>
    <dgm:pt modelId="{C942D78D-0E53-4381-9F0B-10BFDA0C5F86}" type="sibTrans" cxnId="{9432A046-F8C4-4578-9611-14C121FE57E1}">
      <dgm:prSet/>
      <dgm:spPr/>
      <dgm:t>
        <a:bodyPr/>
        <a:lstStyle/>
        <a:p>
          <a:endParaRPr lang="de-DE"/>
        </a:p>
      </dgm:t>
    </dgm:pt>
    <dgm:pt modelId="{CF155F95-0E78-4DCB-9800-A5053F281556}">
      <dgm:prSet phldrT="[Text]" custT="1"/>
      <dgm:spPr/>
      <dgm:t>
        <a:bodyPr/>
        <a:lstStyle/>
        <a:p>
          <a:r>
            <a:rPr lang="de-DE" sz="1200" dirty="0">
              <a:latin typeface="Calibri" panose="020F0502020204030204" pitchFamily="34" charset="0"/>
              <a:cs typeface="Calibri" panose="020F0502020204030204" pitchFamily="34" charset="0"/>
            </a:rPr>
            <a:t>Kommunikation mit Ausbildern</a:t>
          </a:r>
        </a:p>
      </dgm:t>
    </dgm:pt>
    <dgm:pt modelId="{4088CBA0-D780-47F6-A8D8-596BE4AA7799}" type="parTrans" cxnId="{A6D7796E-DDAB-4410-96BA-024D38E27E20}">
      <dgm:prSet/>
      <dgm:spPr/>
      <dgm:t>
        <a:bodyPr/>
        <a:lstStyle/>
        <a:p>
          <a:endParaRPr lang="de-DE"/>
        </a:p>
      </dgm:t>
    </dgm:pt>
    <dgm:pt modelId="{8D6CD8EE-DEAD-4D94-AFD5-E903F361A39F}" type="sibTrans" cxnId="{A6D7796E-DDAB-4410-96BA-024D38E27E20}">
      <dgm:prSet/>
      <dgm:spPr/>
      <dgm:t>
        <a:bodyPr/>
        <a:lstStyle/>
        <a:p>
          <a:endParaRPr lang="de-DE"/>
        </a:p>
      </dgm:t>
    </dgm:pt>
    <dgm:pt modelId="{F4EC0011-A0C6-48BE-9FE7-AAB9616E9166}">
      <dgm:prSet phldrT="[Text]" custT="1"/>
      <dgm:spPr/>
      <dgm:t>
        <a:bodyPr/>
        <a:lstStyle/>
        <a:p>
          <a:r>
            <a:rPr lang="de-DE" sz="1200" dirty="0">
              <a:latin typeface="Calibri" panose="020F0502020204030204" pitchFamily="34" charset="0"/>
              <a:cs typeface="Calibri" panose="020F0502020204030204" pitchFamily="34" charset="0"/>
            </a:rPr>
            <a:t>Feedback und Wiedergabe der Ausbildungsinhalte</a:t>
          </a:r>
        </a:p>
      </dgm:t>
    </dgm:pt>
    <dgm:pt modelId="{F452A958-0CF5-4F39-9519-F87EE75048A3}" type="parTrans" cxnId="{9CEBF433-12D8-470C-BF54-25695E439ABD}">
      <dgm:prSet/>
      <dgm:spPr/>
      <dgm:t>
        <a:bodyPr/>
        <a:lstStyle/>
        <a:p>
          <a:endParaRPr lang="de-DE"/>
        </a:p>
      </dgm:t>
    </dgm:pt>
    <dgm:pt modelId="{70DF4422-2628-400E-8AFA-C35318B276CB}" type="sibTrans" cxnId="{9CEBF433-12D8-470C-BF54-25695E439ABD}">
      <dgm:prSet/>
      <dgm:spPr/>
      <dgm:t>
        <a:bodyPr/>
        <a:lstStyle/>
        <a:p>
          <a:endParaRPr lang="de-DE"/>
        </a:p>
      </dgm:t>
    </dgm:pt>
    <dgm:pt modelId="{8E208E46-20DA-4569-8FB2-D660A8CA17DD}">
      <dgm:prSet phldrT="[Text]" custT="1"/>
      <dgm:spPr/>
      <dgm:t>
        <a:bodyPr/>
        <a:lstStyle/>
        <a:p>
          <a:r>
            <a:rPr lang="de-DE" sz="1200" dirty="0">
              <a:latin typeface="Calibri" panose="020F0502020204030204" pitchFamily="34" charset="0"/>
              <a:cs typeface="Calibri" panose="020F0502020204030204" pitchFamily="34" charset="0"/>
            </a:rPr>
            <a:t>Daten korrekt auswählen</a:t>
          </a:r>
        </a:p>
      </dgm:t>
    </dgm:pt>
    <dgm:pt modelId="{64A4F5C9-2B89-4BDA-8F69-60F0C8C71856}" type="parTrans" cxnId="{0C03C45F-1468-4788-A75E-497C696F35E1}">
      <dgm:prSet/>
      <dgm:spPr/>
      <dgm:t>
        <a:bodyPr/>
        <a:lstStyle/>
        <a:p>
          <a:endParaRPr lang="de-DE"/>
        </a:p>
      </dgm:t>
    </dgm:pt>
    <dgm:pt modelId="{837933A8-F5B5-4744-A7D0-2B12F00BD06F}" type="sibTrans" cxnId="{0C03C45F-1468-4788-A75E-497C696F35E1}">
      <dgm:prSet/>
      <dgm:spPr/>
      <dgm:t>
        <a:bodyPr/>
        <a:lstStyle/>
        <a:p>
          <a:endParaRPr lang="de-DE"/>
        </a:p>
      </dgm:t>
    </dgm:pt>
    <dgm:pt modelId="{E92296E1-AA39-48D1-8117-FA2F680A50F1}">
      <dgm:prSet phldrT="[Text]" custT="1"/>
      <dgm:spPr/>
      <dgm:t>
        <a:bodyPr/>
        <a:lstStyle/>
        <a:p>
          <a:r>
            <a:rPr lang="de-DE" sz="1200" dirty="0">
              <a:latin typeface="Calibri" panose="020F0502020204030204" pitchFamily="34" charset="0"/>
              <a:cs typeface="Calibri" panose="020F0502020204030204" pitchFamily="34" charset="0"/>
            </a:rPr>
            <a:t>richtige Diagrammform wählen</a:t>
          </a:r>
        </a:p>
      </dgm:t>
    </dgm:pt>
    <dgm:pt modelId="{0F8E5DEB-1316-4449-9403-BD00ADEA5E82}" type="parTrans" cxnId="{13FB9FFB-B8AF-484A-B7AC-22D02591EB0C}">
      <dgm:prSet/>
      <dgm:spPr/>
      <dgm:t>
        <a:bodyPr/>
        <a:lstStyle/>
        <a:p>
          <a:endParaRPr lang="de-DE"/>
        </a:p>
      </dgm:t>
    </dgm:pt>
    <dgm:pt modelId="{063B6F59-3A40-477C-BDF3-C882BA1864BB}" type="sibTrans" cxnId="{13FB9FFB-B8AF-484A-B7AC-22D02591EB0C}">
      <dgm:prSet/>
      <dgm:spPr/>
      <dgm:t>
        <a:bodyPr/>
        <a:lstStyle/>
        <a:p>
          <a:endParaRPr lang="de-DE"/>
        </a:p>
      </dgm:t>
    </dgm:pt>
    <dgm:pt modelId="{96A06559-3F4F-4C2E-9858-C73D8C24D108}">
      <dgm:prSet phldrT="[Text]" custT="1"/>
      <dgm:spPr/>
      <dgm:t>
        <a:bodyPr/>
        <a:lstStyle/>
        <a:p>
          <a:r>
            <a:rPr lang="de-DE" sz="1200" dirty="0">
              <a:latin typeface="Calibri" panose="020F0502020204030204" pitchFamily="34" charset="0"/>
              <a:cs typeface="Calibri" panose="020F0502020204030204" pitchFamily="34" charset="0"/>
            </a:rPr>
            <a:t>Darstellung sachgerecht, vollständig und übersichtlich</a:t>
          </a:r>
        </a:p>
      </dgm:t>
    </dgm:pt>
    <dgm:pt modelId="{DB49E60B-BAED-4791-BFFF-402C7DCE44A5}" type="parTrans" cxnId="{0431C711-BD56-4809-97EF-F411B6BE3635}">
      <dgm:prSet/>
      <dgm:spPr/>
      <dgm:t>
        <a:bodyPr/>
        <a:lstStyle/>
        <a:p>
          <a:endParaRPr lang="de-DE"/>
        </a:p>
      </dgm:t>
    </dgm:pt>
    <dgm:pt modelId="{4753813E-CA21-4477-B98A-9D380BACAECE}" type="sibTrans" cxnId="{0431C711-BD56-4809-97EF-F411B6BE3635}">
      <dgm:prSet/>
      <dgm:spPr/>
      <dgm:t>
        <a:bodyPr/>
        <a:lstStyle/>
        <a:p>
          <a:endParaRPr lang="de-DE"/>
        </a:p>
      </dgm:t>
    </dgm:pt>
    <dgm:pt modelId="{7CC36A49-E38C-4982-A805-DFF3FE8C1B61}" type="pres">
      <dgm:prSet presAssocID="{0483B49C-8763-48D4-8CE1-285104F04C4D}" presName="cycle" presStyleCnt="0">
        <dgm:presLayoutVars>
          <dgm:dir/>
          <dgm:resizeHandles val="exact"/>
        </dgm:presLayoutVars>
      </dgm:prSet>
      <dgm:spPr/>
    </dgm:pt>
    <dgm:pt modelId="{631156AA-5A8A-4932-8A5B-16A3C9104A78}" type="pres">
      <dgm:prSet presAssocID="{5810CA70-163A-44E0-92FD-4C3DEEFC2029}" presName="node" presStyleLbl="node1" presStyleIdx="0" presStyleCnt="3">
        <dgm:presLayoutVars>
          <dgm:bulletEnabled val="1"/>
        </dgm:presLayoutVars>
      </dgm:prSet>
      <dgm:spPr/>
    </dgm:pt>
    <dgm:pt modelId="{6BB77B23-9997-4410-AA92-59601982695B}" type="pres">
      <dgm:prSet presAssocID="{5810CA70-163A-44E0-92FD-4C3DEEFC2029}" presName="spNode" presStyleCnt="0"/>
      <dgm:spPr/>
    </dgm:pt>
    <dgm:pt modelId="{205E0411-3CD3-4A55-A5A1-6C863E6D2ABE}" type="pres">
      <dgm:prSet presAssocID="{58AE3E11-64C6-494F-84BC-BD85B71397A6}" presName="sibTrans" presStyleLbl="sibTrans1D1" presStyleIdx="0" presStyleCnt="3"/>
      <dgm:spPr/>
    </dgm:pt>
    <dgm:pt modelId="{34189C28-73CB-4DB2-9CC7-91D7CC951BE8}" type="pres">
      <dgm:prSet presAssocID="{5763E4E0-1929-4EDA-BCCE-5EB90F758DDB}" presName="node" presStyleLbl="node1" presStyleIdx="1" presStyleCnt="3" custScaleX="113371">
        <dgm:presLayoutVars>
          <dgm:bulletEnabled val="1"/>
        </dgm:presLayoutVars>
      </dgm:prSet>
      <dgm:spPr/>
    </dgm:pt>
    <dgm:pt modelId="{E3697296-4237-44CE-88C4-B79EEB5673AA}" type="pres">
      <dgm:prSet presAssocID="{5763E4E0-1929-4EDA-BCCE-5EB90F758DDB}" presName="spNode" presStyleCnt="0"/>
      <dgm:spPr/>
    </dgm:pt>
    <dgm:pt modelId="{32DCE8C0-5501-4F61-B05B-98966BA16F0A}" type="pres">
      <dgm:prSet presAssocID="{EB36E933-2F80-464D-AC4E-37CD8920C91F}" presName="sibTrans" presStyleLbl="sibTrans1D1" presStyleIdx="1" presStyleCnt="3"/>
      <dgm:spPr/>
    </dgm:pt>
    <dgm:pt modelId="{15AE1B9E-7AD2-41D0-90B3-37BE8BB01E16}" type="pres">
      <dgm:prSet presAssocID="{3D202DAB-3DFE-4A77-AB3E-C0E8F0952CD1}" presName="node" presStyleLbl="node1" presStyleIdx="2" presStyleCnt="3">
        <dgm:presLayoutVars>
          <dgm:bulletEnabled val="1"/>
        </dgm:presLayoutVars>
      </dgm:prSet>
      <dgm:spPr/>
    </dgm:pt>
    <dgm:pt modelId="{98A62B7F-2B98-43E3-9C50-FDD026EA7A2B}" type="pres">
      <dgm:prSet presAssocID="{3D202DAB-3DFE-4A77-AB3E-C0E8F0952CD1}" presName="spNode" presStyleCnt="0"/>
      <dgm:spPr/>
    </dgm:pt>
    <dgm:pt modelId="{99A0AFBD-5FE8-4E05-A6F1-FE14BCB3FA00}" type="pres">
      <dgm:prSet presAssocID="{C9F5DB02-DC5E-4C0F-9438-241D79980A37}" presName="sibTrans" presStyleLbl="sibTrans1D1" presStyleIdx="2" presStyleCnt="3"/>
      <dgm:spPr/>
    </dgm:pt>
  </dgm:ptLst>
  <dgm:cxnLst>
    <dgm:cxn modelId="{09CD0C09-A69D-45B3-8B40-4DC2945AC274}" type="presOf" srcId="{E92296E1-AA39-48D1-8117-FA2F680A50F1}" destId="{34189C28-73CB-4DB2-9CC7-91D7CC951BE8}" srcOrd="0" destOrd="2" presId="urn:microsoft.com/office/officeart/2005/8/layout/cycle6"/>
    <dgm:cxn modelId="{74DEDC0C-8193-439B-8DA5-46D56657A8CB}" type="presOf" srcId="{EB36E933-2F80-464D-AC4E-37CD8920C91F}" destId="{32DCE8C0-5501-4F61-B05B-98966BA16F0A}" srcOrd="0" destOrd="0" presId="urn:microsoft.com/office/officeart/2005/8/layout/cycle6"/>
    <dgm:cxn modelId="{AE76E00D-0B46-45E2-83CE-E75BC1B3C910}" type="presOf" srcId="{5763E4E0-1929-4EDA-BCCE-5EB90F758DDB}" destId="{34189C28-73CB-4DB2-9CC7-91D7CC951BE8}" srcOrd="0" destOrd="0" presId="urn:microsoft.com/office/officeart/2005/8/layout/cycle6"/>
    <dgm:cxn modelId="{0431C711-BD56-4809-97EF-F411B6BE3635}" srcId="{5763E4E0-1929-4EDA-BCCE-5EB90F758DDB}" destId="{96A06559-3F4F-4C2E-9858-C73D8C24D108}" srcOrd="2" destOrd="0" parTransId="{DB49E60B-BAED-4791-BFFF-402C7DCE44A5}" sibTransId="{4753813E-CA21-4477-B98A-9D380BACAECE}"/>
    <dgm:cxn modelId="{74E23322-9148-4985-BF79-BE4E00A4FE8E}" srcId="{0483B49C-8763-48D4-8CE1-285104F04C4D}" destId="{5810CA70-163A-44E0-92FD-4C3DEEFC2029}" srcOrd="0" destOrd="0" parTransId="{D477612E-7E9D-40B6-9F77-2FAA9362F7D7}" sibTransId="{58AE3E11-64C6-494F-84BC-BD85B71397A6}"/>
    <dgm:cxn modelId="{F131BB24-F79D-4F27-B30B-91B4AA523C2C}" type="presOf" srcId="{C88BD906-FC08-4FFE-90FB-B012FBF01C97}" destId="{631156AA-5A8A-4932-8A5B-16A3C9104A78}" srcOrd="0" destOrd="4" presId="urn:microsoft.com/office/officeart/2005/8/layout/cycle6"/>
    <dgm:cxn modelId="{4EAD6F29-0152-4EEA-BC84-7D3E81225035}" srcId="{0483B49C-8763-48D4-8CE1-285104F04C4D}" destId="{3D202DAB-3DFE-4A77-AB3E-C0E8F0952CD1}" srcOrd="2" destOrd="0" parTransId="{361CFD60-B3F1-4C96-ACBB-DA1A61D946E0}" sibTransId="{C9F5DB02-DC5E-4C0F-9438-241D79980A37}"/>
    <dgm:cxn modelId="{5288CE2D-3ED3-485A-A7DD-4DEB83E82456}" type="presOf" srcId="{C6A41D14-56BC-4AF9-A11A-5135D3AC0CC1}" destId="{631156AA-5A8A-4932-8A5B-16A3C9104A78}" srcOrd="0" destOrd="2" presId="urn:microsoft.com/office/officeart/2005/8/layout/cycle6"/>
    <dgm:cxn modelId="{9CEBF433-12D8-470C-BF54-25695E439ABD}" srcId="{3D202DAB-3DFE-4A77-AB3E-C0E8F0952CD1}" destId="{F4EC0011-A0C6-48BE-9FE7-AAB9616E9166}" srcOrd="2" destOrd="0" parTransId="{F452A958-0CF5-4F39-9519-F87EE75048A3}" sibTransId="{70DF4422-2628-400E-8AFA-C35318B276CB}"/>
    <dgm:cxn modelId="{0C03C45F-1468-4788-A75E-497C696F35E1}" srcId="{5763E4E0-1929-4EDA-BCCE-5EB90F758DDB}" destId="{8E208E46-20DA-4569-8FB2-D660A8CA17DD}" srcOrd="0" destOrd="0" parTransId="{64A4F5C9-2B89-4BDA-8F69-60F0C8C71856}" sibTransId="{837933A8-F5B5-4744-A7D0-2B12F00BD06F}"/>
    <dgm:cxn modelId="{0CB90E61-07C3-4CF6-A390-30FC1DF7A549}" type="presOf" srcId="{F4EC0011-A0C6-48BE-9FE7-AAB9616E9166}" destId="{15AE1B9E-7AD2-41D0-90B3-37BE8BB01E16}" srcOrd="0" destOrd="3" presId="urn:microsoft.com/office/officeart/2005/8/layout/cycle6"/>
    <dgm:cxn modelId="{3184A265-3D12-4AE4-8180-9BB5C7EF238B}" type="presOf" srcId="{A2ED5C55-FAEB-4A07-9FC7-F74FEBE7F249}" destId="{631156AA-5A8A-4932-8A5B-16A3C9104A78}" srcOrd="0" destOrd="1" presId="urn:microsoft.com/office/officeart/2005/8/layout/cycle6"/>
    <dgm:cxn modelId="{B3A99C66-8479-4CB0-BFF2-DC9157B91A83}" type="presOf" srcId="{8E208E46-20DA-4569-8FB2-D660A8CA17DD}" destId="{34189C28-73CB-4DB2-9CC7-91D7CC951BE8}" srcOrd="0" destOrd="1" presId="urn:microsoft.com/office/officeart/2005/8/layout/cycle6"/>
    <dgm:cxn modelId="{9432A046-F8C4-4578-9611-14C121FE57E1}" srcId="{3D202DAB-3DFE-4A77-AB3E-C0E8F0952CD1}" destId="{7E20EEF1-ADDB-45BA-B3C8-5F1353AC32A3}" srcOrd="0" destOrd="0" parTransId="{B7C022DD-784A-4ECC-B770-E80F54779BB5}" sibTransId="{C942D78D-0E53-4381-9F0B-10BFDA0C5F86}"/>
    <dgm:cxn modelId="{A6D7796E-DDAB-4410-96BA-024D38E27E20}" srcId="{3D202DAB-3DFE-4A77-AB3E-C0E8F0952CD1}" destId="{CF155F95-0E78-4DCB-9800-A5053F281556}" srcOrd="1" destOrd="0" parTransId="{4088CBA0-D780-47F6-A8D8-596BE4AA7799}" sibTransId="{8D6CD8EE-DEAD-4D94-AFD5-E903F361A39F}"/>
    <dgm:cxn modelId="{8FB6DC50-519B-44BD-9CB6-8B979379C18F}" type="presOf" srcId="{3D202DAB-3DFE-4A77-AB3E-C0E8F0952CD1}" destId="{15AE1B9E-7AD2-41D0-90B3-37BE8BB01E16}" srcOrd="0" destOrd="0" presId="urn:microsoft.com/office/officeart/2005/8/layout/cycle6"/>
    <dgm:cxn modelId="{B4126C74-7E9D-4589-8DF3-EF927A0909D2}" type="presOf" srcId="{0483B49C-8763-48D4-8CE1-285104F04C4D}" destId="{7CC36A49-E38C-4982-A805-DFF3FE8C1B61}" srcOrd="0" destOrd="0" presId="urn:microsoft.com/office/officeart/2005/8/layout/cycle6"/>
    <dgm:cxn modelId="{4C768D54-9E21-4876-901E-3CEF067F8C52}" type="presOf" srcId="{5810CA70-163A-44E0-92FD-4C3DEEFC2029}" destId="{631156AA-5A8A-4932-8A5B-16A3C9104A78}" srcOrd="0" destOrd="0" presId="urn:microsoft.com/office/officeart/2005/8/layout/cycle6"/>
    <dgm:cxn modelId="{8BDF0158-CA74-4685-B64A-4B3B4283FD0D}" type="presOf" srcId="{763BF230-CDAE-415C-82BB-3A98747A28C9}" destId="{631156AA-5A8A-4932-8A5B-16A3C9104A78}" srcOrd="0" destOrd="3" presId="urn:microsoft.com/office/officeart/2005/8/layout/cycle6"/>
    <dgm:cxn modelId="{053D527B-2AFB-4EFD-9334-D1C22497427C}" srcId="{0483B49C-8763-48D4-8CE1-285104F04C4D}" destId="{5763E4E0-1929-4EDA-BCCE-5EB90F758DDB}" srcOrd="1" destOrd="0" parTransId="{E4579E34-016B-4B24-B694-E2AF97F36D2E}" sibTransId="{EB36E933-2F80-464D-AC4E-37CD8920C91F}"/>
    <dgm:cxn modelId="{A1E0FA7F-79B6-434A-BA5F-DCD04B8F82AB}" type="presOf" srcId="{7E20EEF1-ADDB-45BA-B3C8-5F1353AC32A3}" destId="{15AE1B9E-7AD2-41D0-90B3-37BE8BB01E16}" srcOrd="0" destOrd="1" presId="urn:microsoft.com/office/officeart/2005/8/layout/cycle6"/>
    <dgm:cxn modelId="{55FE5D80-B93B-4C50-B985-79E29309652A}" type="presOf" srcId="{58AE3E11-64C6-494F-84BC-BD85B71397A6}" destId="{205E0411-3CD3-4A55-A5A1-6C863E6D2ABE}" srcOrd="0" destOrd="0" presId="urn:microsoft.com/office/officeart/2005/8/layout/cycle6"/>
    <dgm:cxn modelId="{A2B40BA1-B36E-4600-A018-0537FAF09CA5}" srcId="{5810CA70-163A-44E0-92FD-4C3DEEFC2029}" destId="{A2ED5C55-FAEB-4A07-9FC7-F74FEBE7F249}" srcOrd="0" destOrd="0" parTransId="{6B636C6C-0016-4EAD-89E5-2BCA44F5FEC6}" sibTransId="{302621E5-817E-48E7-8492-7AC2C0D61D51}"/>
    <dgm:cxn modelId="{A38996AE-E4E1-483A-835D-F77158F2003E}" srcId="{5810CA70-163A-44E0-92FD-4C3DEEFC2029}" destId="{C88BD906-FC08-4FFE-90FB-B012FBF01C97}" srcOrd="3" destOrd="0" parTransId="{931ABAED-E80F-4F26-B1CE-1F1C356EDCFB}" sibTransId="{78E0E45F-3780-4E37-AC9A-17EA71A99CA9}"/>
    <dgm:cxn modelId="{0C7580C9-0D34-4916-870A-7FDB0FB88EEC}" type="presOf" srcId="{96A06559-3F4F-4C2E-9858-C73D8C24D108}" destId="{34189C28-73CB-4DB2-9CC7-91D7CC951BE8}" srcOrd="0" destOrd="3" presId="urn:microsoft.com/office/officeart/2005/8/layout/cycle6"/>
    <dgm:cxn modelId="{3E2C7DDA-4D48-46F2-B1DA-D07EB9700659}" srcId="{5810CA70-163A-44E0-92FD-4C3DEEFC2029}" destId="{C6A41D14-56BC-4AF9-A11A-5135D3AC0CC1}" srcOrd="1" destOrd="0" parTransId="{5A44C052-4D85-4B18-BB5E-5E42E3473724}" sibTransId="{802D055B-1CAE-485C-B7DD-8235B3F0537F}"/>
    <dgm:cxn modelId="{B6D66AE4-102D-4FD4-AB9B-FC05002ADB86}" type="presOf" srcId="{C9F5DB02-DC5E-4C0F-9438-241D79980A37}" destId="{99A0AFBD-5FE8-4E05-A6F1-FE14BCB3FA00}" srcOrd="0" destOrd="0" presId="urn:microsoft.com/office/officeart/2005/8/layout/cycle6"/>
    <dgm:cxn modelId="{D70D2EEB-C0C4-4D92-AD41-D1947F877320}" srcId="{5810CA70-163A-44E0-92FD-4C3DEEFC2029}" destId="{763BF230-CDAE-415C-82BB-3A98747A28C9}" srcOrd="2" destOrd="0" parTransId="{E783F088-466B-48A7-AC17-8674E3442E64}" sibTransId="{6044DDEA-8CCA-4454-8098-2123867B9136}"/>
    <dgm:cxn modelId="{30501EFA-8DB6-4597-8ABB-22A52B76EF17}" type="presOf" srcId="{CF155F95-0E78-4DCB-9800-A5053F281556}" destId="{15AE1B9E-7AD2-41D0-90B3-37BE8BB01E16}" srcOrd="0" destOrd="2" presId="urn:microsoft.com/office/officeart/2005/8/layout/cycle6"/>
    <dgm:cxn modelId="{13FB9FFB-B8AF-484A-B7AC-22D02591EB0C}" srcId="{5763E4E0-1929-4EDA-BCCE-5EB90F758DDB}" destId="{E92296E1-AA39-48D1-8117-FA2F680A50F1}" srcOrd="1" destOrd="0" parTransId="{0F8E5DEB-1316-4449-9403-BD00ADEA5E82}" sibTransId="{063B6F59-3A40-477C-BDF3-C882BA1864BB}"/>
    <dgm:cxn modelId="{30A48C81-2343-493C-A3FB-552938CDEE4A}" type="presParOf" srcId="{7CC36A49-E38C-4982-A805-DFF3FE8C1B61}" destId="{631156AA-5A8A-4932-8A5B-16A3C9104A78}" srcOrd="0" destOrd="0" presId="urn:microsoft.com/office/officeart/2005/8/layout/cycle6"/>
    <dgm:cxn modelId="{24B43222-3471-48EE-ACD9-0030811BBCE0}" type="presParOf" srcId="{7CC36A49-E38C-4982-A805-DFF3FE8C1B61}" destId="{6BB77B23-9997-4410-AA92-59601982695B}" srcOrd="1" destOrd="0" presId="urn:microsoft.com/office/officeart/2005/8/layout/cycle6"/>
    <dgm:cxn modelId="{FF86E5D9-C0B7-49FF-A7C8-2249C8688071}" type="presParOf" srcId="{7CC36A49-E38C-4982-A805-DFF3FE8C1B61}" destId="{205E0411-3CD3-4A55-A5A1-6C863E6D2ABE}" srcOrd="2" destOrd="0" presId="urn:microsoft.com/office/officeart/2005/8/layout/cycle6"/>
    <dgm:cxn modelId="{554D8AC1-A066-4CED-BA54-E0B31847BC8E}" type="presParOf" srcId="{7CC36A49-E38C-4982-A805-DFF3FE8C1B61}" destId="{34189C28-73CB-4DB2-9CC7-91D7CC951BE8}" srcOrd="3" destOrd="0" presId="urn:microsoft.com/office/officeart/2005/8/layout/cycle6"/>
    <dgm:cxn modelId="{3036EC53-2590-4499-88AE-AE8352FE51E7}" type="presParOf" srcId="{7CC36A49-E38C-4982-A805-DFF3FE8C1B61}" destId="{E3697296-4237-44CE-88C4-B79EEB5673AA}" srcOrd="4" destOrd="0" presId="urn:microsoft.com/office/officeart/2005/8/layout/cycle6"/>
    <dgm:cxn modelId="{EAEA3FBE-5434-4096-BBD9-C1B8B7957589}" type="presParOf" srcId="{7CC36A49-E38C-4982-A805-DFF3FE8C1B61}" destId="{32DCE8C0-5501-4F61-B05B-98966BA16F0A}" srcOrd="5" destOrd="0" presId="urn:microsoft.com/office/officeart/2005/8/layout/cycle6"/>
    <dgm:cxn modelId="{C991D6DB-4AF4-40A4-BA62-B921E52575C6}" type="presParOf" srcId="{7CC36A49-E38C-4982-A805-DFF3FE8C1B61}" destId="{15AE1B9E-7AD2-41D0-90B3-37BE8BB01E16}" srcOrd="6" destOrd="0" presId="urn:microsoft.com/office/officeart/2005/8/layout/cycle6"/>
    <dgm:cxn modelId="{14FAF985-7D96-4F7C-9A49-9238C6BB29A6}" type="presParOf" srcId="{7CC36A49-E38C-4982-A805-DFF3FE8C1B61}" destId="{98A62B7F-2B98-43E3-9C50-FDD026EA7A2B}" srcOrd="7" destOrd="0" presId="urn:microsoft.com/office/officeart/2005/8/layout/cycle6"/>
    <dgm:cxn modelId="{76B659E5-F87D-4491-83BC-25C1AD967960}" type="presParOf" srcId="{7CC36A49-E38C-4982-A805-DFF3FE8C1B61}" destId="{99A0AFBD-5FE8-4E05-A6F1-FE14BCB3FA00}" srcOrd="8"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1156AA-5A8A-4932-8A5B-16A3C9104A78}">
      <dsp:nvSpPr>
        <dsp:cNvPr id="0" name=""/>
        <dsp:cNvSpPr/>
      </dsp:nvSpPr>
      <dsp:spPr>
        <a:xfrm>
          <a:off x="3006608" y="946"/>
          <a:ext cx="2077491" cy="1350369"/>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de-DE" sz="1500" kern="12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Methodenkompetenz</a:t>
          </a:r>
        </a:p>
        <a:p>
          <a:pPr marL="114300" lvl="1" indent="-114300" algn="l" defTabSz="533400">
            <a:lnSpc>
              <a:spcPct val="90000"/>
            </a:lnSpc>
            <a:spcBef>
              <a:spcPct val="0"/>
            </a:spcBef>
            <a:spcAft>
              <a:spcPct val="15000"/>
            </a:spcAft>
            <a:buChar char="•"/>
          </a:pPr>
          <a:r>
            <a:rPr lang="de-DE" sz="1200" kern="1200" dirty="0">
              <a:latin typeface="Calibri" panose="020F0502020204030204" pitchFamily="34" charset="0"/>
              <a:cs typeface="Calibri" panose="020F0502020204030204" pitchFamily="34" charset="0"/>
            </a:rPr>
            <a:t>Systematisches Vorgehen</a:t>
          </a:r>
        </a:p>
        <a:p>
          <a:pPr marL="114300" lvl="1" indent="-114300" algn="l" defTabSz="533400">
            <a:lnSpc>
              <a:spcPct val="90000"/>
            </a:lnSpc>
            <a:spcBef>
              <a:spcPct val="0"/>
            </a:spcBef>
            <a:spcAft>
              <a:spcPct val="15000"/>
            </a:spcAft>
            <a:buChar char="•"/>
          </a:pPr>
          <a:r>
            <a:rPr lang="de-DE" sz="1200" kern="1200" dirty="0">
              <a:latin typeface="Calibri" panose="020F0502020204030204" pitchFamily="34" charset="0"/>
              <a:cs typeface="Calibri" panose="020F0502020204030204" pitchFamily="34" charset="0"/>
            </a:rPr>
            <a:t>Nutzung der Anwendung</a:t>
          </a:r>
        </a:p>
        <a:p>
          <a:pPr marL="114300" lvl="1" indent="-114300" algn="l" defTabSz="533400">
            <a:lnSpc>
              <a:spcPct val="90000"/>
            </a:lnSpc>
            <a:spcBef>
              <a:spcPct val="0"/>
            </a:spcBef>
            <a:spcAft>
              <a:spcPct val="15000"/>
            </a:spcAft>
            <a:buChar char="•"/>
          </a:pPr>
          <a:r>
            <a:rPr lang="de-DE" sz="1200" kern="1200" dirty="0">
              <a:latin typeface="Calibri" panose="020F0502020204030204" pitchFamily="34" charset="0"/>
              <a:cs typeface="Calibri" panose="020F0502020204030204" pitchFamily="34" charset="0"/>
            </a:rPr>
            <a:t>Selbstständiges Arbeiten</a:t>
          </a:r>
        </a:p>
        <a:p>
          <a:pPr marL="114300" lvl="1" indent="-114300" algn="l" defTabSz="533400">
            <a:lnSpc>
              <a:spcPct val="90000"/>
            </a:lnSpc>
            <a:spcBef>
              <a:spcPct val="0"/>
            </a:spcBef>
            <a:spcAft>
              <a:spcPct val="15000"/>
            </a:spcAft>
            <a:buChar char="•"/>
          </a:pPr>
          <a:r>
            <a:rPr lang="de-DE" sz="1200" kern="1200" dirty="0">
              <a:latin typeface="Calibri" panose="020F0502020204030204" pitchFamily="34" charset="0"/>
              <a:cs typeface="Calibri" panose="020F0502020204030204" pitchFamily="34" charset="0"/>
            </a:rPr>
            <a:t>Entscheidungsfähigkeit</a:t>
          </a:r>
        </a:p>
      </dsp:txBody>
      <dsp:txXfrm>
        <a:off x="3072528" y="66866"/>
        <a:ext cx="1945651" cy="1218529"/>
      </dsp:txXfrm>
    </dsp:sp>
    <dsp:sp modelId="{205E0411-3CD3-4A55-A5A1-6C863E6D2ABE}">
      <dsp:nvSpPr>
        <dsp:cNvPr id="0" name=""/>
        <dsp:cNvSpPr/>
      </dsp:nvSpPr>
      <dsp:spPr>
        <a:xfrm>
          <a:off x="2245561" y="676131"/>
          <a:ext cx="3599586" cy="3599586"/>
        </a:xfrm>
        <a:custGeom>
          <a:avLst/>
          <a:gdLst/>
          <a:ahLst/>
          <a:cxnLst/>
          <a:rect l="0" t="0" r="0" b="0"/>
          <a:pathLst>
            <a:path>
              <a:moveTo>
                <a:pt x="2853606" y="340775"/>
              </a:moveTo>
              <a:arcTo wR="1799793" hR="1799793" stAng="18350381" swAng="3644588"/>
            </a:path>
          </a:pathLst>
        </a:custGeom>
        <a:noFill/>
        <a:ln w="1270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34189C28-73CB-4DB2-9CC7-91D7CC951BE8}">
      <dsp:nvSpPr>
        <dsp:cNvPr id="0" name=""/>
        <dsp:cNvSpPr/>
      </dsp:nvSpPr>
      <dsp:spPr>
        <a:xfrm>
          <a:off x="4426384" y="2700636"/>
          <a:ext cx="2355273" cy="1350369"/>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de-DE" sz="1500" kern="1200" dirty="0">
              <a:effectLst>
                <a:outerShdw blurRad="38100" dist="38100" dir="2700000" algn="tl">
                  <a:srgbClr val="000000">
                    <a:alpha val="43137"/>
                  </a:srgbClr>
                </a:outerShdw>
              </a:effectLst>
            </a:rPr>
            <a:t>Fachkompetenz</a:t>
          </a:r>
        </a:p>
        <a:p>
          <a:pPr marL="114300" lvl="1" indent="-114300" algn="l" defTabSz="533400">
            <a:lnSpc>
              <a:spcPct val="90000"/>
            </a:lnSpc>
            <a:spcBef>
              <a:spcPct val="0"/>
            </a:spcBef>
            <a:spcAft>
              <a:spcPct val="15000"/>
            </a:spcAft>
            <a:buChar char="•"/>
          </a:pPr>
          <a:r>
            <a:rPr lang="de-DE" sz="1200" kern="1200" dirty="0">
              <a:latin typeface="Calibri" panose="020F0502020204030204" pitchFamily="34" charset="0"/>
              <a:cs typeface="Calibri" panose="020F0502020204030204" pitchFamily="34" charset="0"/>
            </a:rPr>
            <a:t>Daten korrekt auswählen</a:t>
          </a:r>
        </a:p>
        <a:p>
          <a:pPr marL="114300" lvl="1" indent="-114300" algn="l" defTabSz="533400">
            <a:lnSpc>
              <a:spcPct val="90000"/>
            </a:lnSpc>
            <a:spcBef>
              <a:spcPct val="0"/>
            </a:spcBef>
            <a:spcAft>
              <a:spcPct val="15000"/>
            </a:spcAft>
            <a:buChar char="•"/>
          </a:pPr>
          <a:r>
            <a:rPr lang="de-DE" sz="1200" kern="1200" dirty="0">
              <a:latin typeface="Calibri" panose="020F0502020204030204" pitchFamily="34" charset="0"/>
              <a:cs typeface="Calibri" panose="020F0502020204030204" pitchFamily="34" charset="0"/>
            </a:rPr>
            <a:t>richtige Diagrammform wählen</a:t>
          </a:r>
        </a:p>
        <a:p>
          <a:pPr marL="114300" lvl="1" indent="-114300" algn="l" defTabSz="533400">
            <a:lnSpc>
              <a:spcPct val="90000"/>
            </a:lnSpc>
            <a:spcBef>
              <a:spcPct val="0"/>
            </a:spcBef>
            <a:spcAft>
              <a:spcPct val="15000"/>
            </a:spcAft>
            <a:buChar char="•"/>
          </a:pPr>
          <a:r>
            <a:rPr lang="de-DE" sz="1200" kern="1200" dirty="0">
              <a:latin typeface="Calibri" panose="020F0502020204030204" pitchFamily="34" charset="0"/>
              <a:cs typeface="Calibri" panose="020F0502020204030204" pitchFamily="34" charset="0"/>
            </a:rPr>
            <a:t>Darstellung sachgerecht, vollständig und übersichtlich</a:t>
          </a:r>
        </a:p>
      </dsp:txBody>
      <dsp:txXfrm>
        <a:off x="4492304" y="2766556"/>
        <a:ext cx="2223433" cy="1218529"/>
      </dsp:txXfrm>
    </dsp:sp>
    <dsp:sp modelId="{32DCE8C0-5501-4F61-B05B-98966BA16F0A}">
      <dsp:nvSpPr>
        <dsp:cNvPr id="0" name=""/>
        <dsp:cNvSpPr/>
      </dsp:nvSpPr>
      <dsp:spPr>
        <a:xfrm>
          <a:off x="2245561" y="676131"/>
          <a:ext cx="3599586" cy="3599586"/>
        </a:xfrm>
        <a:custGeom>
          <a:avLst/>
          <a:gdLst/>
          <a:ahLst/>
          <a:cxnLst/>
          <a:rect l="0" t="0" r="0" b="0"/>
          <a:pathLst>
            <a:path>
              <a:moveTo>
                <a:pt x="2655356" y="3383227"/>
              </a:moveTo>
              <a:arcTo wR="1799793" hR="1799793" stAng="3697002" swAng="3405996"/>
            </a:path>
          </a:pathLst>
        </a:custGeom>
        <a:noFill/>
        <a:ln w="1270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15AE1B9E-7AD2-41D0-90B3-37BE8BB01E16}">
      <dsp:nvSpPr>
        <dsp:cNvPr id="0" name=""/>
        <dsp:cNvSpPr/>
      </dsp:nvSpPr>
      <dsp:spPr>
        <a:xfrm>
          <a:off x="1447942" y="2700636"/>
          <a:ext cx="2077491" cy="1350369"/>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de-DE" sz="1500" kern="1200" dirty="0">
              <a:effectLst>
                <a:outerShdw blurRad="38100" dist="38100" dir="2700000" algn="tl">
                  <a:srgbClr val="000000">
                    <a:alpha val="43137"/>
                  </a:srgbClr>
                </a:outerShdw>
              </a:effectLst>
            </a:rPr>
            <a:t>Sozialkompetenz</a:t>
          </a:r>
        </a:p>
        <a:p>
          <a:pPr marL="114300" lvl="1" indent="-114300" algn="l" defTabSz="533400">
            <a:lnSpc>
              <a:spcPct val="90000"/>
            </a:lnSpc>
            <a:spcBef>
              <a:spcPct val="0"/>
            </a:spcBef>
            <a:spcAft>
              <a:spcPct val="15000"/>
            </a:spcAft>
            <a:buChar char="•"/>
          </a:pPr>
          <a:r>
            <a:rPr lang="de-DE" sz="1200" kern="1200" dirty="0">
              <a:latin typeface="Calibri" panose="020F0502020204030204" pitchFamily="34" charset="0"/>
              <a:cs typeface="Calibri" panose="020F0502020204030204" pitchFamily="34" charset="0"/>
            </a:rPr>
            <a:t>Annahme von Kritik</a:t>
          </a:r>
        </a:p>
        <a:p>
          <a:pPr marL="114300" lvl="1" indent="-114300" algn="l" defTabSz="533400">
            <a:lnSpc>
              <a:spcPct val="90000"/>
            </a:lnSpc>
            <a:spcBef>
              <a:spcPct val="0"/>
            </a:spcBef>
            <a:spcAft>
              <a:spcPct val="15000"/>
            </a:spcAft>
            <a:buChar char="•"/>
          </a:pPr>
          <a:r>
            <a:rPr lang="de-DE" sz="1200" kern="1200" dirty="0">
              <a:latin typeface="Calibri" panose="020F0502020204030204" pitchFamily="34" charset="0"/>
              <a:cs typeface="Calibri" panose="020F0502020204030204" pitchFamily="34" charset="0"/>
            </a:rPr>
            <a:t>Kommunikation mit Ausbildern</a:t>
          </a:r>
        </a:p>
        <a:p>
          <a:pPr marL="114300" lvl="1" indent="-114300" algn="l" defTabSz="533400">
            <a:lnSpc>
              <a:spcPct val="90000"/>
            </a:lnSpc>
            <a:spcBef>
              <a:spcPct val="0"/>
            </a:spcBef>
            <a:spcAft>
              <a:spcPct val="15000"/>
            </a:spcAft>
            <a:buChar char="•"/>
          </a:pPr>
          <a:r>
            <a:rPr lang="de-DE" sz="1200" kern="1200" dirty="0">
              <a:latin typeface="Calibri" panose="020F0502020204030204" pitchFamily="34" charset="0"/>
              <a:cs typeface="Calibri" panose="020F0502020204030204" pitchFamily="34" charset="0"/>
            </a:rPr>
            <a:t>Feedback und Wiedergabe der Ausbildungsinhalte</a:t>
          </a:r>
        </a:p>
      </dsp:txBody>
      <dsp:txXfrm>
        <a:off x="1513862" y="2766556"/>
        <a:ext cx="1945651" cy="1218529"/>
      </dsp:txXfrm>
    </dsp:sp>
    <dsp:sp modelId="{99A0AFBD-5FE8-4E05-A6F1-FE14BCB3FA00}">
      <dsp:nvSpPr>
        <dsp:cNvPr id="0" name=""/>
        <dsp:cNvSpPr/>
      </dsp:nvSpPr>
      <dsp:spPr>
        <a:xfrm>
          <a:off x="2245561" y="676131"/>
          <a:ext cx="3599586" cy="3599586"/>
        </a:xfrm>
        <a:custGeom>
          <a:avLst/>
          <a:gdLst/>
          <a:ahLst/>
          <a:cxnLst/>
          <a:rect l="0" t="0" r="0" b="0"/>
          <a:pathLst>
            <a:path>
              <a:moveTo>
                <a:pt x="11865" y="2006119"/>
              </a:moveTo>
              <a:arcTo wR="1799793" hR="1799793" stAng="10405031" swAng="3644588"/>
            </a:path>
          </a:pathLst>
        </a:custGeom>
        <a:noFill/>
        <a:ln w="1270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62B1A02-6E7B-6425-9B97-3CD77433D4C6}"/>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0A654B19-9B9A-C04C-3AB1-626DA1395D9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D73A3335-0559-6130-9781-E30A532C783D}"/>
              </a:ext>
            </a:extLst>
          </p:cNvPr>
          <p:cNvSpPr>
            <a:spLocks noGrp="1"/>
          </p:cNvSpPr>
          <p:nvPr>
            <p:ph type="dt" sz="half" idx="10"/>
          </p:nvPr>
        </p:nvSpPr>
        <p:spPr/>
        <p:txBody>
          <a:bodyPr/>
          <a:lstStyle/>
          <a:p>
            <a:fld id="{83B0A16A-500B-4E32-958F-FCEEBFBDFA83}" type="datetimeFigureOut">
              <a:rPr lang="de-DE" smtClean="0"/>
              <a:t>20.04.2026</a:t>
            </a:fld>
            <a:endParaRPr lang="de-DE"/>
          </a:p>
        </p:txBody>
      </p:sp>
      <p:sp>
        <p:nvSpPr>
          <p:cNvPr id="5" name="Fußzeilenplatzhalter 4">
            <a:extLst>
              <a:ext uri="{FF2B5EF4-FFF2-40B4-BE49-F238E27FC236}">
                <a16:creationId xmlns:a16="http://schemas.microsoft.com/office/drawing/2014/main" id="{E2C64AFF-41ED-81D3-DB21-AAEE0F4FB8A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22CBA0E-B8AA-CF3A-75FB-E591D6DF5C80}"/>
              </a:ext>
            </a:extLst>
          </p:cNvPr>
          <p:cNvSpPr>
            <a:spLocks noGrp="1"/>
          </p:cNvSpPr>
          <p:nvPr>
            <p:ph type="sldNum" sz="quarter" idx="12"/>
          </p:nvPr>
        </p:nvSpPr>
        <p:spPr/>
        <p:txBody>
          <a:bodyPr/>
          <a:lstStyle/>
          <a:p>
            <a:fld id="{7A81BB9E-C8B2-45C5-B4CE-36CC9BCE721F}" type="slidenum">
              <a:rPr lang="de-DE" smtClean="0"/>
              <a:t>‹Nr.›</a:t>
            </a:fld>
            <a:endParaRPr lang="de-DE"/>
          </a:p>
        </p:txBody>
      </p:sp>
    </p:spTree>
    <p:extLst>
      <p:ext uri="{BB962C8B-B14F-4D97-AF65-F5344CB8AC3E}">
        <p14:creationId xmlns:p14="http://schemas.microsoft.com/office/powerpoint/2010/main" val="33071896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796136D-DD01-DB35-C30E-F58EEA6351CE}"/>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0C7CC6F7-0DF7-7A4F-09A3-4B41347DCE39}"/>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E5147BD-837C-D5D7-010B-8F1A42BEA57C}"/>
              </a:ext>
            </a:extLst>
          </p:cNvPr>
          <p:cNvSpPr>
            <a:spLocks noGrp="1"/>
          </p:cNvSpPr>
          <p:nvPr>
            <p:ph type="dt" sz="half" idx="10"/>
          </p:nvPr>
        </p:nvSpPr>
        <p:spPr/>
        <p:txBody>
          <a:bodyPr/>
          <a:lstStyle/>
          <a:p>
            <a:fld id="{83B0A16A-500B-4E32-958F-FCEEBFBDFA83}" type="datetimeFigureOut">
              <a:rPr lang="de-DE" smtClean="0"/>
              <a:t>20.04.2026</a:t>
            </a:fld>
            <a:endParaRPr lang="de-DE"/>
          </a:p>
        </p:txBody>
      </p:sp>
      <p:sp>
        <p:nvSpPr>
          <p:cNvPr id="5" name="Fußzeilenplatzhalter 4">
            <a:extLst>
              <a:ext uri="{FF2B5EF4-FFF2-40B4-BE49-F238E27FC236}">
                <a16:creationId xmlns:a16="http://schemas.microsoft.com/office/drawing/2014/main" id="{4E8DBC6F-3FCF-F317-7938-FE30AB1D70C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AFA725D5-1F42-8BCB-ECE9-4B5B38881828}"/>
              </a:ext>
            </a:extLst>
          </p:cNvPr>
          <p:cNvSpPr>
            <a:spLocks noGrp="1"/>
          </p:cNvSpPr>
          <p:nvPr>
            <p:ph type="sldNum" sz="quarter" idx="12"/>
          </p:nvPr>
        </p:nvSpPr>
        <p:spPr/>
        <p:txBody>
          <a:bodyPr/>
          <a:lstStyle/>
          <a:p>
            <a:fld id="{7A81BB9E-C8B2-45C5-B4CE-36CC9BCE721F}" type="slidenum">
              <a:rPr lang="de-DE" smtClean="0"/>
              <a:t>‹Nr.›</a:t>
            </a:fld>
            <a:endParaRPr lang="de-DE"/>
          </a:p>
        </p:txBody>
      </p:sp>
    </p:spTree>
    <p:extLst>
      <p:ext uri="{BB962C8B-B14F-4D97-AF65-F5344CB8AC3E}">
        <p14:creationId xmlns:p14="http://schemas.microsoft.com/office/powerpoint/2010/main" val="8911025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87BF217C-B710-617F-AA23-01154D16FF23}"/>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DDFD34BE-EBC3-DD8D-73BA-F758C9795934}"/>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7457D672-5EF3-4FA5-0BAD-473CB5302465}"/>
              </a:ext>
            </a:extLst>
          </p:cNvPr>
          <p:cNvSpPr>
            <a:spLocks noGrp="1"/>
          </p:cNvSpPr>
          <p:nvPr>
            <p:ph type="dt" sz="half" idx="10"/>
          </p:nvPr>
        </p:nvSpPr>
        <p:spPr/>
        <p:txBody>
          <a:bodyPr/>
          <a:lstStyle/>
          <a:p>
            <a:fld id="{83B0A16A-500B-4E32-958F-FCEEBFBDFA83}" type="datetimeFigureOut">
              <a:rPr lang="de-DE" smtClean="0"/>
              <a:t>20.04.2026</a:t>
            </a:fld>
            <a:endParaRPr lang="de-DE"/>
          </a:p>
        </p:txBody>
      </p:sp>
      <p:sp>
        <p:nvSpPr>
          <p:cNvPr id="5" name="Fußzeilenplatzhalter 4">
            <a:extLst>
              <a:ext uri="{FF2B5EF4-FFF2-40B4-BE49-F238E27FC236}">
                <a16:creationId xmlns:a16="http://schemas.microsoft.com/office/drawing/2014/main" id="{D46EB051-CD73-0591-52AB-C643437AB053}"/>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671602A-51E2-9D0D-28B9-2B52DCD7A21B}"/>
              </a:ext>
            </a:extLst>
          </p:cNvPr>
          <p:cNvSpPr>
            <a:spLocks noGrp="1"/>
          </p:cNvSpPr>
          <p:nvPr>
            <p:ph type="sldNum" sz="quarter" idx="12"/>
          </p:nvPr>
        </p:nvSpPr>
        <p:spPr/>
        <p:txBody>
          <a:bodyPr/>
          <a:lstStyle/>
          <a:p>
            <a:fld id="{7A81BB9E-C8B2-45C5-B4CE-36CC9BCE721F}" type="slidenum">
              <a:rPr lang="de-DE" smtClean="0"/>
              <a:t>‹Nr.›</a:t>
            </a:fld>
            <a:endParaRPr lang="de-DE"/>
          </a:p>
        </p:txBody>
      </p:sp>
    </p:spTree>
    <p:extLst>
      <p:ext uri="{BB962C8B-B14F-4D97-AF65-F5344CB8AC3E}">
        <p14:creationId xmlns:p14="http://schemas.microsoft.com/office/powerpoint/2010/main" val="3581287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01A9D5-0D24-A0DE-7165-B03DBFFBD260}"/>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CE5ABF3F-3B2E-5511-BE38-2E3C21A25FD4}"/>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DE138316-CACD-72D1-CEDD-AD5D15368244}"/>
              </a:ext>
            </a:extLst>
          </p:cNvPr>
          <p:cNvSpPr>
            <a:spLocks noGrp="1"/>
          </p:cNvSpPr>
          <p:nvPr>
            <p:ph type="dt" sz="half" idx="10"/>
          </p:nvPr>
        </p:nvSpPr>
        <p:spPr/>
        <p:txBody>
          <a:bodyPr/>
          <a:lstStyle/>
          <a:p>
            <a:fld id="{83B0A16A-500B-4E32-958F-FCEEBFBDFA83}" type="datetimeFigureOut">
              <a:rPr lang="de-DE" smtClean="0"/>
              <a:t>20.04.2026</a:t>
            </a:fld>
            <a:endParaRPr lang="de-DE"/>
          </a:p>
        </p:txBody>
      </p:sp>
      <p:sp>
        <p:nvSpPr>
          <p:cNvPr id="5" name="Fußzeilenplatzhalter 4">
            <a:extLst>
              <a:ext uri="{FF2B5EF4-FFF2-40B4-BE49-F238E27FC236}">
                <a16:creationId xmlns:a16="http://schemas.microsoft.com/office/drawing/2014/main" id="{7BB79B4E-ED06-93BE-26A9-BC8C3CA4F57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BF37C2C-5279-A909-47E5-86E54B855E6E}"/>
              </a:ext>
            </a:extLst>
          </p:cNvPr>
          <p:cNvSpPr>
            <a:spLocks noGrp="1"/>
          </p:cNvSpPr>
          <p:nvPr>
            <p:ph type="sldNum" sz="quarter" idx="12"/>
          </p:nvPr>
        </p:nvSpPr>
        <p:spPr/>
        <p:txBody>
          <a:bodyPr/>
          <a:lstStyle/>
          <a:p>
            <a:fld id="{7A81BB9E-C8B2-45C5-B4CE-36CC9BCE721F}" type="slidenum">
              <a:rPr lang="de-DE" smtClean="0"/>
              <a:t>‹Nr.›</a:t>
            </a:fld>
            <a:endParaRPr lang="de-DE"/>
          </a:p>
        </p:txBody>
      </p:sp>
    </p:spTree>
    <p:extLst>
      <p:ext uri="{BB962C8B-B14F-4D97-AF65-F5344CB8AC3E}">
        <p14:creationId xmlns:p14="http://schemas.microsoft.com/office/powerpoint/2010/main" val="2858362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B8FC715-2387-50E0-856F-FA575D63AB3F}"/>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D99F86B0-0860-84CF-BB1B-BC9580A7BF2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84548B5E-CA3D-C16B-28F4-EAC14B658A10}"/>
              </a:ext>
            </a:extLst>
          </p:cNvPr>
          <p:cNvSpPr>
            <a:spLocks noGrp="1"/>
          </p:cNvSpPr>
          <p:nvPr>
            <p:ph type="dt" sz="half" idx="10"/>
          </p:nvPr>
        </p:nvSpPr>
        <p:spPr/>
        <p:txBody>
          <a:bodyPr/>
          <a:lstStyle/>
          <a:p>
            <a:fld id="{83B0A16A-500B-4E32-958F-FCEEBFBDFA83}" type="datetimeFigureOut">
              <a:rPr lang="de-DE" smtClean="0"/>
              <a:t>20.04.2026</a:t>
            </a:fld>
            <a:endParaRPr lang="de-DE"/>
          </a:p>
        </p:txBody>
      </p:sp>
      <p:sp>
        <p:nvSpPr>
          <p:cNvPr id="5" name="Fußzeilenplatzhalter 4">
            <a:extLst>
              <a:ext uri="{FF2B5EF4-FFF2-40B4-BE49-F238E27FC236}">
                <a16:creationId xmlns:a16="http://schemas.microsoft.com/office/drawing/2014/main" id="{309BCEFB-5DA8-22FC-6BB9-61FA54E697B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A331C119-525C-F78E-D6A6-688099E25030}"/>
              </a:ext>
            </a:extLst>
          </p:cNvPr>
          <p:cNvSpPr>
            <a:spLocks noGrp="1"/>
          </p:cNvSpPr>
          <p:nvPr>
            <p:ph type="sldNum" sz="quarter" idx="12"/>
          </p:nvPr>
        </p:nvSpPr>
        <p:spPr/>
        <p:txBody>
          <a:bodyPr/>
          <a:lstStyle/>
          <a:p>
            <a:fld id="{7A81BB9E-C8B2-45C5-B4CE-36CC9BCE721F}" type="slidenum">
              <a:rPr lang="de-DE" smtClean="0"/>
              <a:t>‹Nr.›</a:t>
            </a:fld>
            <a:endParaRPr lang="de-DE"/>
          </a:p>
        </p:txBody>
      </p:sp>
    </p:spTree>
    <p:extLst>
      <p:ext uri="{BB962C8B-B14F-4D97-AF65-F5344CB8AC3E}">
        <p14:creationId xmlns:p14="http://schemas.microsoft.com/office/powerpoint/2010/main" val="2167643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32FD3B-501C-F20F-48C0-35ADB04E3FE3}"/>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4EC76EDC-2819-B4BC-31F8-2BA30743E00B}"/>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FBD5AEFF-A3D1-788A-6A45-36D1D440A213}"/>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7AD44C11-AA7C-88B1-5938-CD5541886541}"/>
              </a:ext>
            </a:extLst>
          </p:cNvPr>
          <p:cNvSpPr>
            <a:spLocks noGrp="1"/>
          </p:cNvSpPr>
          <p:nvPr>
            <p:ph type="dt" sz="half" idx="10"/>
          </p:nvPr>
        </p:nvSpPr>
        <p:spPr/>
        <p:txBody>
          <a:bodyPr/>
          <a:lstStyle/>
          <a:p>
            <a:fld id="{83B0A16A-500B-4E32-958F-FCEEBFBDFA83}" type="datetimeFigureOut">
              <a:rPr lang="de-DE" smtClean="0"/>
              <a:t>20.04.2026</a:t>
            </a:fld>
            <a:endParaRPr lang="de-DE"/>
          </a:p>
        </p:txBody>
      </p:sp>
      <p:sp>
        <p:nvSpPr>
          <p:cNvPr id="6" name="Fußzeilenplatzhalter 5">
            <a:extLst>
              <a:ext uri="{FF2B5EF4-FFF2-40B4-BE49-F238E27FC236}">
                <a16:creationId xmlns:a16="http://schemas.microsoft.com/office/drawing/2014/main" id="{6BE94607-35AF-46B7-E71E-0E4213C31575}"/>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2BD71F56-2C0F-A4FE-F114-D4AD81E4A438}"/>
              </a:ext>
            </a:extLst>
          </p:cNvPr>
          <p:cNvSpPr>
            <a:spLocks noGrp="1"/>
          </p:cNvSpPr>
          <p:nvPr>
            <p:ph type="sldNum" sz="quarter" idx="12"/>
          </p:nvPr>
        </p:nvSpPr>
        <p:spPr/>
        <p:txBody>
          <a:bodyPr/>
          <a:lstStyle/>
          <a:p>
            <a:fld id="{7A81BB9E-C8B2-45C5-B4CE-36CC9BCE721F}" type="slidenum">
              <a:rPr lang="de-DE" smtClean="0"/>
              <a:t>‹Nr.›</a:t>
            </a:fld>
            <a:endParaRPr lang="de-DE"/>
          </a:p>
        </p:txBody>
      </p:sp>
    </p:spTree>
    <p:extLst>
      <p:ext uri="{BB962C8B-B14F-4D97-AF65-F5344CB8AC3E}">
        <p14:creationId xmlns:p14="http://schemas.microsoft.com/office/powerpoint/2010/main" val="3043815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1B0FD8-0615-1382-BB4D-4B8A4E43DA3C}"/>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ED83DA7D-938F-B195-2E18-D66C9B0AF54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CB4481D9-AE9D-4038-BF05-CD8820602651}"/>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33EAB8BD-DE68-CE3D-4C8D-59D8A21811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1EE0D50B-157D-1642-858D-647A6154356C}"/>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F4ED0CEA-6B74-92DD-4356-1E92A474C296}"/>
              </a:ext>
            </a:extLst>
          </p:cNvPr>
          <p:cNvSpPr>
            <a:spLocks noGrp="1"/>
          </p:cNvSpPr>
          <p:nvPr>
            <p:ph type="dt" sz="half" idx="10"/>
          </p:nvPr>
        </p:nvSpPr>
        <p:spPr/>
        <p:txBody>
          <a:bodyPr/>
          <a:lstStyle/>
          <a:p>
            <a:fld id="{83B0A16A-500B-4E32-958F-FCEEBFBDFA83}" type="datetimeFigureOut">
              <a:rPr lang="de-DE" smtClean="0"/>
              <a:t>20.04.2026</a:t>
            </a:fld>
            <a:endParaRPr lang="de-DE"/>
          </a:p>
        </p:txBody>
      </p:sp>
      <p:sp>
        <p:nvSpPr>
          <p:cNvPr id="8" name="Fußzeilenplatzhalter 7">
            <a:extLst>
              <a:ext uri="{FF2B5EF4-FFF2-40B4-BE49-F238E27FC236}">
                <a16:creationId xmlns:a16="http://schemas.microsoft.com/office/drawing/2014/main" id="{74BAE7C3-AE31-2A2A-FB44-58A4502A9FE0}"/>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5A6C45B1-8ECD-0398-3BE8-47FD30B393DA}"/>
              </a:ext>
            </a:extLst>
          </p:cNvPr>
          <p:cNvSpPr>
            <a:spLocks noGrp="1"/>
          </p:cNvSpPr>
          <p:nvPr>
            <p:ph type="sldNum" sz="quarter" idx="12"/>
          </p:nvPr>
        </p:nvSpPr>
        <p:spPr/>
        <p:txBody>
          <a:bodyPr/>
          <a:lstStyle/>
          <a:p>
            <a:fld id="{7A81BB9E-C8B2-45C5-B4CE-36CC9BCE721F}" type="slidenum">
              <a:rPr lang="de-DE" smtClean="0"/>
              <a:t>‹Nr.›</a:t>
            </a:fld>
            <a:endParaRPr lang="de-DE"/>
          </a:p>
        </p:txBody>
      </p:sp>
    </p:spTree>
    <p:extLst>
      <p:ext uri="{BB962C8B-B14F-4D97-AF65-F5344CB8AC3E}">
        <p14:creationId xmlns:p14="http://schemas.microsoft.com/office/powerpoint/2010/main" val="116252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83C2DDA-7E03-8603-4CC8-469BEFA3576B}"/>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99B74896-C9D5-E02B-5077-98D11EE5CB97}"/>
              </a:ext>
            </a:extLst>
          </p:cNvPr>
          <p:cNvSpPr>
            <a:spLocks noGrp="1"/>
          </p:cNvSpPr>
          <p:nvPr>
            <p:ph type="dt" sz="half" idx="10"/>
          </p:nvPr>
        </p:nvSpPr>
        <p:spPr/>
        <p:txBody>
          <a:bodyPr/>
          <a:lstStyle/>
          <a:p>
            <a:fld id="{83B0A16A-500B-4E32-958F-FCEEBFBDFA83}" type="datetimeFigureOut">
              <a:rPr lang="de-DE" smtClean="0"/>
              <a:t>20.04.2026</a:t>
            </a:fld>
            <a:endParaRPr lang="de-DE"/>
          </a:p>
        </p:txBody>
      </p:sp>
      <p:sp>
        <p:nvSpPr>
          <p:cNvPr id="4" name="Fußzeilenplatzhalter 3">
            <a:extLst>
              <a:ext uri="{FF2B5EF4-FFF2-40B4-BE49-F238E27FC236}">
                <a16:creationId xmlns:a16="http://schemas.microsoft.com/office/drawing/2014/main" id="{A796E8E6-BDAD-BD6B-6A6E-5A66571453CC}"/>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1CCBB3F1-6A0A-6539-6412-0A1D05422833}"/>
              </a:ext>
            </a:extLst>
          </p:cNvPr>
          <p:cNvSpPr>
            <a:spLocks noGrp="1"/>
          </p:cNvSpPr>
          <p:nvPr>
            <p:ph type="sldNum" sz="quarter" idx="12"/>
          </p:nvPr>
        </p:nvSpPr>
        <p:spPr/>
        <p:txBody>
          <a:bodyPr/>
          <a:lstStyle/>
          <a:p>
            <a:fld id="{7A81BB9E-C8B2-45C5-B4CE-36CC9BCE721F}" type="slidenum">
              <a:rPr lang="de-DE" smtClean="0"/>
              <a:t>‹Nr.›</a:t>
            </a:fld>
            <a:endParaRPr lang="de-DE"/>
          </a:p>
        </p:txBody>
      </p:sp>
    </p:spTree>
    <p:extLst>
      <p:ext uri="{BB962C8B-B14F-4D97-AF65-F5344CB8AC3E}">
        <p14:creationId xmlns:p14="http://schemas.microsoft.com/office/powerpoint/2010/main" val="5404853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31D0D80C-987A-21CC-182E-D54A78004912}"/>
              </a:ext>
            </a:extLst>
          </p:cNvPr>
          <p:cNvSpPr>
            <a:spLocks noGrp="1"/>
          </p:cNvSpPr>
          <p:nvPr>
            <p:ph type="dt" sz="half" idx="10"/>
          </p:nvPr>
        </p:nvSpPr>
        <p:spPr/>
        <p:txBody>
          <a:bodyPr/>
          <a:lstStyle/>
          <a:p>
            <a:fld id="{83B0A16A-500B-4E32-958F-FCEEBFBDFA83}" type="datetimeFigureOut">
              <a:rPr lang="de-DE" smtClean="0"/>
              <a:t>20.04.2026</a:t>
            </a:fld>
            <a:endParaRPr lang="de-DE"/>
          </a:p>
        </p:txBody>
      </p:sp>
      <p:sp>
        <p:nvSpPr>
          <p:cNvPr id="3" name="Fußzeilenplatzhalter 2">
            <a:extLst>
              <a:ext uri="{FF2B5EF4-FFF2-40B4-BE49-F238E27FC236}">
                <a16:creationId xmlns:a16="http://schemas.microsoft.com/office/drawing/2014/main" id="{55AD5E1E-E58F-916B-F7B7-56AA9DE31877}"/>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22FE6A5E-1488-00E5-B35A-41273BA8953A}"/>
              </a:ext>
            </a:extLst>
          </p:cNvPr>
          <p:cNvSpPr>
            <a:spLocks noGrp="1"/>
          </p:cNvSpPr>
          <p:nvPr>
            <p:ph type="sldNum" sz="quarter" idx="12"/>
          </p:nvPr>
        </p:nvSpPr>
        <p:spPr/>
        <p:txBody>
          <a:bodyPr/>
          <a:lstStyle/>
          <a:p>
            <a:fld id="{7A81BB9E-C8B2-45C5-B4CE-36CC9BCE721F}" type="slidenum">
              <a:rPr lang="de-DE" smtClean="0"/>
              <a:t>‹Nr.›</a:t>
            </a:fld>
            <a:endParaRPr lang="de-DE"/>
          </a:p>
        </p:txBody>
      </p:sp>
    </p:spTree>
    <p:extLst>
      <p:ext uri="{BB962C8B-B14F-4D97-AF65-F5344CB8AC3E}">
        <p14:creationId xmlns:p14="http://schemas.microsoft.com/office/powerpoint/2010/main" val="27848802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8C4BF66-B52E-BFFD-4A81-129DCAD466E2}"/>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D0C0AEC0-06B2-9CD3-D232-660E916F9C0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CE984482-23FC-8611-D1FF-5BB7B30ADB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87554BD-6672-2CB0-DAA6-E66834463551}"/>
              </a:ext>
            </a:extLst>
          </p:cNvPr>
          <p:cNvSpPr>
            <a:spLocks noGrp="1"/>
          </p:cNvSpPr>
          <p:nvPr>
            <p:ph type="dt" sz="half" idx="10"/>
          </p:nvPr>
        </p:nvSpPr>
        <p:spPr/>
        <p:txBody>
          <a:bodyPr/>
          <a:lstStyle/>
          <a:p>
            <a:fld id="{83B0A16A-500B-4E32-958F-FCEEBFBDFA83}" type="datetimeFigureOut">
              <a:rPr lang="de-DE" smtClean="0"/>
              <a:t>20.04.2026</a:t>
            </a:fld>
            <a:endParaRPr lang="de-DE"/>
          </a:p>
        </p:txBody>
      </p:sp>
      <p:sp>
        <p:nvSpPr>
          <p:cNvPr id="6" name="Fußzeilenplatzhalter 5">
            <a:extLst>
              <a:ext uri="{FF2B5EF4-FFF2-40B4-BE49-F238E27FC236}">
                <a16:creationId xmlns:a16="http://schemas.microsoft.com/office/drawing/2014/main" id="{4926FA1C-8E91-2C7F-580C-0D989938446A}"/>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B7BFB5EC-A098-DCC8-5818-DA16F03DD342}"/>
              </a:ext>
            </a:extLst>
          </p:cNvPr>
          <p:cNvSpPr>
            <a:spLocks noGrp="1"/>
          </p:cNvSpPr>
          <p:nvPr>
            <p:ph type="sldNum" sz="quarter" idx="12"/>
          </p:nvPr>
        </p:nvSpPr>
        <p:spPr/>
        <p:txBody>
          <a:bodyPr/>
          <a:lstStyle/>
          <a:p>
            <a:fld id="{7A81BB9E-C8B2-45C5-B4CE-36CC9BCE721F}" type="slidenum">
              <a:rPr lang="de-DE" smtClean="0"/>
              <a:t>‹Nr.›</a:t>
            </a:fld>
            <a:endParaRPr lang="de-DE"/>
          </a:p>
        </p:txBody>
      </p:sp>
    </p:spTree>
    <p:extLst>
      <p:ext uri="{BB962C8B-B14F-4D97-AF65-F5344CB8AC3E}">
        <p14:creationId xmlns:p14="http://schemas.microsoft.com/office/powerpoint/2010/main" val="24048022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C074D0-125D-16A9-905B-C0E9314D7550}"/>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E48847CD-9A8F-528E-78EB-9C98C6546D4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717C8C8E-3E2D-8631-6D2A-5637FE18CE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D8F5E5B5-B5A5-05CE-13A9-A988342C0A72}"/>
              </a:ext>
            </a:extLst>
          </p:cNvPr>
          <p:cNvSpPr>
            <a:spLocks noGrp="1"/>
          </p:cNvSpPr>
          <p:nvPr>
            <p:ph type="dt" sz="half" idx="10"/>
          </p:nvPr>
        </p:nvSpPr>
        <p:spPr/>
        <p:txBody>
          <a:bodyPr/>
          <a:lstStyle/>
          <a:p>
            <a:fld id="{83B0A16A-500B-4E32-958F-FCEEBFBDFA83}" type="datetimeFigureOut">
              <a:rPr lang="de-DE" smtClean="0"/>
              <a:t>20.04.2026</a:t>
            </a:fld>
            <a:endParaRPr lang="de-DE"/>
          </a:p>
        </p:txBody>
      </p:sp>
      <p:sp>
        <p:nvSpPr>
          <p:cNvPr id="6" name="Fußzeilenplatzhalter 5">
            <a:extLst>
              <a:ext uri="{FF2B5EF4-FFF2-40B4-BE49-F238E27FC236}">
                <a16:creationId xmlns:a16="http://schemas.microsoft.com/office/drawing/2014/main" id="{F5A07244-6D18-D6C6-2B76-0695DE2634AA}"/>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2AB80320-8CEC-73C8-A4B5-EFBD79D2D869}"/>
              </a:ext>
            </a:extLst>
          </p:cNvPr>
          <p:cNvSpPr>
            <a:spLocks noGrp="1"/>
          </p:cNvSpPr>
          <p:nvPr>
            <p:ph type="sldNum" sz="quarter" idx="12"/>
          </p:nvPr>
        </p:nvSpPr>
        <p:spPr/>
        <p:txBody>
          <a:bodyPr/>
          <a:lstStyle/>
          <a:p>
            <a:fld id="{7A81BB9E-C8B2-45C5-B4CE-36CC9BCE721F}" type="slidenum">
              <a:rPr lang="de-DE" smtClean="0"/>
              <a:t>‹Nr.›</a:t>
            </a:fld>
            <a:endParaRPr lang="de-DE"/>
          </a:p>
        </p:txBody>
      </p:sp>
    </p:spTree>
    <p:extLst>
      <p:ext uri="{BB962C8B-B14F-4D97-AF65-F5344CB8AC3E}">
        <p14:creationId xmlns:p14="http://schemas.microsoft.com/office/powerpoint/2010/main" val="17465719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254D49BE-56CA-CC15-CD99-E9D6A30DC78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B3B5EF4A-69AF-D0B9-FDEC-3C6973540B5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15DC33F-0EC2-F601-5A3E-E921F23F4EE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3B0A16A-500B-4E32-958F-FCEEBFBDFA83}" type="datetimeFigureOut">
              <a:rPr lang="de-DE" smtClean="0"/>
              <a:t>20.04.2026</a:t>
            </a:fld>
            <a:endParaRPr lang="de-DE"/>
          </a:p>
        </p:txBody>
      </p:sp>
      <p:sp>
        <p:nvSpPr>
          <p:cNvPr id="5" name="Fußzeilenplatzhalter 4">
            <a:extLst>
              <a:ext uri="{FF2B5EF4-FFF2-40B4-BE49-F238E27FC236}">
                <a16:creationId xmlns:a16="http://schemas.microsoft.com/office/drawing/2014/main" id="{956DEF14-EB76-B67B-AB5B-9F082E9BBE4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DE"/>
          </a:p>
        </p:txBody>
      </p:sp>
      <p:sp>
        <p:nvSpPr>
          <p:cNvPr id="6" name="Foliennummernplatzhalter 5">
            <a:extLst>
              <a:ext uri="{FF2B5EF4-FFF2-40B4-BE49-F238E27FC236}">
                <a16:creationId xmlns:a16="http://schemas.microsoft.com/office/drawing/2014/main" id="{EC424974-3369-57BA-32C3-6A3FCF3EBA7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A81BB9E-C8B2-45C5-B4CE-36CC9BCE721F}" type="slidenum">
              <a:rPr lang="de-DE" smtClean="0"/>
              <a:t>‹Nr.›</a:t>
            </a:fld>
            <a:endParaRPr lang="de-DE"/>
          </a:p>
        </p:txBody>
      </p:sp>
    </p:spTree>
    <p:extLst>
      <p:ext uri="{BB962C8B-B14F-4D97-AF65-F5344CB8AC3E}">
        <p14:creationId xmlns:p14="http://schemas.microsoft.com/office/powerpoint/2010/main" val="16374742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noChangeArrowheads="1"/>
          </p:cNvSpPr>
          <p:nvPr>
            <p:ph type="ctrTitle"/>
          </p:nvPr>
        </p:nvSpPr>
        <p:spPr>
          <a:xfrm>
            <a:off x="2209800" y="1241426"/>
            <a:ext cx="7772400" cy="1470025"/>
          </a:xfrm>
        </p:spPr>
        <p:txBody>
          <a:bodyPr/>
          <a:lstStyle/>
          <a:p>
            <a:pPr algn="ctr" eaLnBrk="1" hangingPunct="1">
              <a:defRPr/>
            </a:pPr>
            <a:r>
              <a:rPr lang="de-DE" altLang="de-DE" sz="3000" dirty="0">
                <a:latin typeface="Calibri" panose="020F0502020204030204" pitchFamily="34" charset="0"/>
                <a:cs typeface="Calibri" panose="020F0502020204030204" pitchFamily="34" charset="0"/>
              </a:rPr>
              <a:t>Der praktische Teil der Ausbildereignungsprüfung </a:t>
            </a:r>
          </a:p>
        </p:txBody>
      </p:sp>
      <p:sp>
        <p:nvSpPr>
          <p:cNvPr id="8" name="Rectangle 3"/>
          <p:cNvSpPr>
            <a:spLocks noGrp="1" noChangeArrowheads="1"/>
          </p:cNvSpPr>
          <p:nvPr>
            <p:ph type="subTitle" idx="1"/>
          </p:nvPr>
        </p:nvSpPr>
        <p:spPr>
          <a:xfrm>
            <a:off x="2895600" y="2636839"/>
            <a:ext cx="6400800" cy="504825"/>
          </a:xfrm>
        </p:spPr>
        <p:txBody>
          <a:bodyPr/>
          <a:lstStyle/>
          <a:p>
            <a:pPr eaLnBrk="1" hangingPunct="1">
              <a:defRPr/>
            </a:pPr>
            <a:r>
              <a:rPr lang="de-DE" sz="2200" dirty="0">
                <a:latin typeface="Calibri" panose="020F0502020204030204" pitchFamily="34" charset="0"/>
                <a:cs typeface="Calibri" panose="020F0502020204030204" pitchFamily="34" charset="0"/>
              </a:rPr>
              <a:t>Beispiel Präsentation</a:t>
            </a:r>
          </a:p>
        </p:txBody>
      </p:sp>
    </p:spTree>
    <p:extLst>
      <p:ext uri="{BB962C8B-B14F-4D97-AF65-F5344CB8AC3E}">
        <p14:creationId xmlns:p14="http://schemas.microsoft.com/office/powerpoint/2010/main" val="33871462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7166DE-D8A3-BA0F-8B12-C0B69CE33B70}"/>
            </a:ext>
          </a:extLst>
        </p:cNvPr>
        <p:cNvGrpSpPr/>
        <p:nvPr/>
      </p:nvGrpSpPr>
      <p:grpSpPr>
        <a:xfrm>
          <a:off x="0" y="0"/>
          <a:ext cx="0" cy="0"/>
          <a:chOff x="0" y="0"/>
          <a:chExt cx="0" cy="0"/>
        </a:xfrm>
      </p:grpSpPr>
      <p:sp>
        <p:nvSpPr>
          <p:cNvPr id="10" name="Textfeld 9">
            <a:extLst>
              <a:ext uri="{FF2B5EF4-FFF2-40B4-BE49-F238E27FC236}">
                <a16:creationId xmlns:a16="http://schemas.microsoft.com/office/drawing/2014/main" id="{7D364FD5-4BE9-F6FC-1999-C12DBA83B6DB}"/>
              </a:ext>
            </a:extLst>
          </p:cNvPr>
          <p:cNvSpPr txBox="1"/>
          <p:nvPr/>
        </p:nvSpPr>
        <p:spPr>
          <a:xfrm>
            <a:off x="1956179" y="1554666"/>
            <a:ext cx="7865659" cy="2893100"/>
          </a:xfrm>
          <a:prstGeom prst="rect">
            <a:avLst/>
          </a:prstGeom>
          <a:noFill/>
        </p:spPr>
        <p:txBody>
          <a:bodyPr wrap="square">
            <a:spAutoFit/>
          </a:bodyPr>
          <a:lstStyle/>
          <a:p>
            <a:pPr>
              <a:buNone/>
            </a:pPr>
            <a:r>
              <a:rPr lang="de-DE" sz="2200" b="1" dirty="0">
                <a:latin typeface="Arial" panose="020B0604020202020204" pitchFamily="34" charset="0"/>
                <a:cs typeface="Arial" panose="020B0604020202020204" pitchFamily="34" charset="0"/>
              </a:rPr>
              <a:t>7. Phase 2 – Vormachen  und erklären</a:t>
            </a:r>
          </a:p>
          <a:p>
            <a:pPr>
              <a:buNone/>
            </a:pPr>
            <a:endParaRPr lang="de-DE" sz="1400" dirty="0">
              <a:latin typeface="Arial" panose="020B0604020202020204" pitchFamily="34" charset="0"/>
              <a:cs typeface="Arial" panose="020B0604020202020204" pitchFamily="34" charset="0"/>
            </a:endParaRPr>
          </a:p>
          <a:p>
            <a:pPr>
              <a:buNone/>
            </a:pPr>
            <a:r>
              <a:rPr lang="de-DE" sz="1400" dirty="0">
                <a:latin typeface="Arial" panose="020B0604020202020204" pitchFamily="34" charset="0"/>
                <a:cs typeface="Arial" panose="020B0604020202020204" pitchFamily="34" charset="0"/>
              </a:rPr>
              <a:t>Der Ausbilder demonstriert den Vorgang schrittweise und verbal begleitet:</a:t>
            </a:r>
          </a:p>
          <a:p>
            <a:pPr marL="342900" indent="-342900">
              <a:buFont typeface="+mj-lt"/>
              <a:buAutoNum type="arabicPeriod"/>
            </a:pPr>
            <a:r>
              <a:rPr lang="de-DE" sz="1400" dirty="0">
                <a:latin typeface="Arial" panose="020B0604020202020204" pitchFamily="34" charset="0"/>
                <a:cs typeface="Arial" panose="020B0604020202020204" pitchFamily="34" charset="0"/>
              </a:rPr>
              <a:t>Daten markieren→ Erklärung, warum genau diese Daten ausgewählt werden</a:t>
            </a:r>
          </a:p>
          <a:p>
            <a:pPr marL="342900" indent="-342900">
              <a:buFont typeface="+mj-lt"/>
              <a:buAutoNum type="arabicPeriod"/>
            </a:pPr>
            <a:r>
              <a:rPr lang="de-DE" sz="1400" dirty="0">
                <a:latin typeface="Arial" panose="020B0604020202020204" pitchFamily="34" charset="0"/>
                <a:cs typeface="Arial" panose="020B0604020202020204" pitchFamily="34" charset="0"/>
              </a:rPr>
              <a:t>Menü „Einfügen“ auswählen→ kurze Einordnung der Funktion</a:t>
            </a:r>
          </a:p>
          <a:p>
            <a:pPr marL="342900" indent="-342900">
              <a:buFont typeface="+mj-lt"/>
              <a:buAutoNum type="arabicPeriod"/>
            </a:pPr>
            <a:r>
              <a:rPr lang="de-DE" sz="1400" dirty="0">
                <a:latin typeface="Arial" panose="020B0604020202020204" pitchFamily="34" charset="0"/>
                <a:cs typeface="Arial" panose="020B0604020202020204" pitchFamily="34" charset="0"/>
              </a:rPr>
              <a:t>Diagrammtyp „Säulendiagramm“ wählen→ Begründung: gut für Vergleiche geeignet</a:t>
            </a:r>
          </a:p>
          <a:p>
            <a:pPr marL="342900" indent="-342900">
              <a:buFont typeface="+mj-lt"/>
              <a:buAutoNum type="arabicPeriod"/>
            </a:pPr>
            <a:r>
              <a:rPr lang="de-DE" sz="1400" dirty="0">
                <a:latin typeface="Arial" panose="020B0604020202020204" pitchFamily="34" charset="0"/>
                <a:cs typeface="Arial" panose="020B0604020202020204" pitchFamily="34" charset="0"/>
              </a:rPr>
              <a:t>Diagramm einfügen→ Ergebnis sichtbar machen</a:t>
            </a:r>
          </a:p>
          <a:p>
            <a:pPr marL="342900" indent="-342900">
              <a:buFont typeface="+mj-lt"/>
              <a:buAutoNum type="arabicPeriod"/>
            </a:pPr>
            <a:r>
              <a:rPr lang="de-DE" sz="1400" dirty="0">
                <a:latin typeface="Arial" panose="020B0604020202020204" pitchFamily="34" charset="0"/>
                <a:cs typeface="Arial" panose="020B0604020202020204" pitchFamily="34" charset="0"/>
              </a:rPr>
              <a:t>Diagramm beschriften→ Titel und Achsen hinzufügen→ Hinweis auf Verständlichkeit</a:t>
            </a:r>
          </a:p>
          <a:p>
            <a:pPr marL="342900" indent="-342900">
              <a:buFont typeface="+mj-lt"/>
              <a:buAutoNum type="arabicPeriod"/>
            </a:pPr>
            <a:endParaRPr lang="de-DE" sz="14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de-DE" sz="1200" dirty="0">
                <a:latin typeface="Arial" panose="020B0604020202020204" pitchFamily="34" charset="0"/>
                <a:cs typeface="Arial" panose="020B0604020202020204" pitchFamily="34" charset="0"/>
              </a:rPr>
              <a:t>langsam vorgehen</a:t>
            </a:r>
          </a:p>
          <a:p>
            <a:pPr marL="171450" indent="-171450">
              <a:buFont typeface="Arial" panose="020B0604020202020204" pitchFamily="34" charset="0"/>
              <a:buChar char="•"/>
            </a:pPr>
            <a:r>
              <a:rPr lang="de-DE" sz="1200" dirty="0">
                <a:latin typeface="Arial" panose="020B0604020202020204" pitchFamily="34" charset="0"/>
                <a:cs typeface="Arial" panose="020B0604020202020204" pitchFamily="34" charset="0"/>
              </a:rPr>
              <a:t>jeden Schritt begründen</a:t>
            </a:r>
          </a:p>
          <a:p>
            <a:pPr marL="171450" indent="-171450">
              <a:buFont typeface="Arial" panose="020B0604020202020204" pitchFamily="34" charset="0"/>
              <a:buChar char="•"/>
            </a:pPr>
            <a:r>
              <a:rPr lang="de-DE" sz="1200" dirty="0">
                <a:latin typeface="Arial" panose="020B0604020202020204" pitchFamily="34" charset="0"/>
                <a:cs typeface="Arial" panose="020B0604020202020204" pitchFamily="34" charset="0"/>
              </a:rPr>
              <a:t>Blickkontakt halten</a:t>
            </a:r>
          </a:p>
          <a:p>
            <a:pPr marL="171450" indent="-171450">
              <a:buFont typeface="Arial" panose="020B0604020202020204" pitchFamily="34" charset="0"/>
              <a:buChar char="•"/>
            </a:pPr>
            <a:r>
              <a:rPr lang="de-DE" sz="1200" dirty="0">
                <a:latin typeface="Arial" panose="020B0604020202020204" pitchFamily="34" charset="0"/>
                <a:cs typeface="Arial" panose="020B0604020202020204" pitchFamily="34" charset="0"/>
              </a:rPr>
              <a:t>Verständnisfragen einbauen</a:t>
            </a:r>
          </a:p>
        </p:txBody>
      </p:sp>
    </p:spTree>
    <p:extLst>
      <p:ext uri="{BB962C8B-B14F-4D97-AF65-F5344CB8AC3E}">
        <p14:creationId xmlns:p14="http://schemas.microsoft.com/office/powerpoint/2010/main" val="17995827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46C2B-DD98-1F3F-AE95-9BE4BB7818B3}"/>
            </a:ext>
          </a:extLst>
        </p:cNvPr>
        <p:cNvGrpSpPr/>
        <p:nvPr/>
      </p:nvGrpSpPr>
      <p:grpSpPr>
        <a:xfrm>
          <a:off x="0" y="0"/>
          <a:ext cx="0" cy="0"/>
          <a:chOff x="0" y="0"/>
          <a:chExt cx="0" cy="0"/>
        </a:xfrm>
      </p:grpSpPr>
      <p:sp>
        <p:nvSpPr>
          <p:cNvPr id="10" name="Textfeld 9">
            <a:extLst>
              <a:ext uri="{FF2B5EF4-FFF2-40B4-BE49-F238E27FC236}">
                <a16:creationId xmlns:a16="http://schemas.microsoft.com/office/drawing/2014/main" id="{9DF1112A-B8D3-900B-D1D1-37A339A10736}"/>
              </a:ext>
            </a:extLst>
          </p:cNvPr>
          <p:cNvSpPr txBox="1"/>
          <p:nvPr/>
        </p:nvSpPr>
        <p:spPr>
          <a:xfrm>
            <a:off x="1956179" y="1554666"/>
            <a:ext cx="7865659" cy="2893100"/>
          </a:xfrm>
          <a:prstGeom prst="rect">
            <a:avLst/>
          </a:prstGeom>
          <a:noFill/>
        </p:spPr>
        <p:txBody>
          <a:bodyPr wrap="square">
            <a:spAutoFit/>
          </a:bodyPr>
          <a:lstStyle/>
          <a:p>
            <a:pPr>
              <a:buNone/>
            </a:pPr>
            <a:r>
              <a:rPr lang="de-DE" sz="2200" b="1" dirty="0">
                <a:latin typeface="Arial" panose="020B0604020202020204" pitchFamily="34" charset="0"/>
                <a:cs typeface="Arial" panose="020B0604020202020204" pitchFamily="34" charset="0"/>
              </a:rPr>
              <a:t>7. Phase 3 – Nachmachen lassen</a:t>
            </a:r>
          </a:p>
          <a:p>
            <a:pPr>
              <a:buNone/>
            </a:pPr>
            <a:endParaRPr lang="de-DE" sz="1400" dirty="0">
              <a:latin typeface="Arial" panose="020B0604020202020204" pitchFamily="34" charset="0"/>
              <a:cs typeface="Arial" panose="020B0604020202020204" pitchFamily="34" charset="0"/>
            </a:endParaRPr>
          </a:p>
          <a:p>
            <a:pPr>
              <a:buNone/>
            </a:pPr>
            <a:r>
              <a:rPr lang="de-DE" sz="1400" dirty="0">
                <a:latin typeface="Arial" panose="020B0604020202020204" pitchFamily="34" charset="0"/>
                <a:cs typeface="Arial" panose="020B0604020202020204" pitchFamily="34" charset="0"/>
              </a:rPr>
              <a:t>Azubi führt die gleichen Schritte selbstständig durch</a:t>
            </a:r>
          </a:p>
          <a:p>
            <a:pPr>
              <a:buNone/>
            </a:pPr>
            <a:endParaRPr lang="de-DE"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Ausbilder beobachtet aktiv und greift nur unterstützend ein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gezielte Fragen stellen: „Was ist der erste Schritt?“</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„Warum wählen Sie diese Diagrammart?“</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Korrekturen wenn notwendig</a:t>
            </a:r>
          </a:p>
          <a:p>
            <a:pPr marL="285750" indent="-285750">
              <a:buFont typeface="Arial" panose="020B0604020202020204" pitchFamily="34" charset="0"/>
              <a:buChar char="•"/>
            </a:pPr>
            <a:endParaRPr lang="de-DE" sz="1400" dirty="0">
              <a:latin typeface="Arial" panose="020B0604020202020204" pitchFamily="34" charset="0"/>
              <a:cs typeface="Arial" panose="020B0604020202020204" pitchFamily="34" charset="0"/>
            </a:endParaRPr>
          </a:p>
          <a:p>
            <a:r>
              <a:rPr lang="de-DE" sz="1200" dirty="0">
                <a:latin typeface="Arial" panose="020B0604020202020204" pitchFamily="34" charset="0"/>
                <a:cs typeface="Arial" panose="020B0604020202020204" pitchFamily="34" charset="0"/>
              </a:rPr>
              <a:t>Ziel:</a:t>
            </a:r>
          </a:p>
          <a:p>
            <a:r>
              <a:rPr lang="de-DE" sz="1200" dirty="0">
                <a:latin typeface="Arial" panose="020B0604020202020204" pitchFamily="34" charset="0"/>
                <a:cs typeface="Arial" panose="020B0604020202020204" pitchFamily="34" charset="0"/>
              </a:rPr>
              <a:t>Handlungssicherheit entwickeln </a:t>
            </a:r>
          </a:p>
          <a:p>
            <a:r>
              <a:rPr lang="de-DE" sz="1200" dirty="0">
                <a:latin typeface="Arial" panose="020B0604020202020204" pitchFamily="34" charset="0"/>
                <a:cs typeface="Arial" panose="020B0604020202020204" pitchFamily="34" charset="0"/>
              </a:rPr>
              <a:t>Verständnis überprüfen</a:t>
            </a:r>
          </a:p>
          <a:p>
            <a:endParaRPr lang="de-DE"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096754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2FBAF1-E008-1A01-B850-9D314D58CC9D}"/>
            </a:ext>
          </a:extLst>
        </p:cNvPr>
        <p:cNvGrpSpPr/>
        <p:nvPr/>
      </p:nvGrpSpPr>
      <p:grpSpPr>
        <a:xfrm>
          <a:off x="0" y="0"/>
          <a:ext cx="0" cy="0"/>
          <a:chOff x="0" y="0"/>
          <a:chExt cx="0" cy="0"/>
        </a:xfrm>
      </p:grpSpPr>
      <p:sp>
        <p:nvSpPr>
          <p:cNvPr id="10" name="Textfeld 9">
            <a:extLst>
              <a:ext uri="{FF2B5EF4-FFF2-40B4-BE49-F238E27FC236}">
                <a16:creationId xmlns:a16="http://schemas.microsoft.com/office/drawing/2014/main" id="{F9D03D06-0E59-DE4E-0F01-1CF24FACCCE3}"/>
              </a:ext>
            </a:extLst>
          </p:cNvPr>
          <p:cNvSpPr txBox="1"/>
          <p:nvPr/>
        </p:nvSpPr>
        <p:spPr>
          <a:xfrm>
            <a:off x="1956179" y="1554666"/>
            <a:ext cx="7865659" cy="2677656"/>
          </a:xfrm>
          <a:prstGeom prst="rect">
            <a:avLst/>
          </a:prstGeom>
          <a:noFill/>
        </p:spPr>
        <p:txBody>
          <a:bodyPr wrap="square">
            <a:spAutoFit/>
          </a:bodyPr>
          <a:lstStyle/>
          <a:p>
            <a:pPr>
              <a:buNone/>
            </a:pPr>
            <a:r>
              <a:rPr lang="de-DE" sz="2200" b="1" dirty="0">
                <a:latin typeface="Arial" panose="020B0604020202020204" pitchFamily="34" charset="0"/>
                <a:cs typeface="Arial" panose="020B0604020202020204" pitchFamily="34" charset="0"/>
              </a:rPr>
              <a:t>7. Phase 4 – Üben  und festigen</a:t>
            </a:r>
          </a:p>
          <a:p>
            <a:pPr>
              <a:buNone/>
            </a:pPr>
            <a:endParaRPr lang="de-DE"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Azubi erhält eine zweite, leicht veränderte Aufgabe(z. B. andere Verkaufszahlen oder Produktkategorien)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Durchführung erfolgt eigenständig ohne Anleitung</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Ausbilder hält sich zurück, beobachtet und notiert ggf. Auffälligkeiten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kleine Variation (z. B. anderer Titel, andere Datenstruktur)</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Feedback</a:t>
            </a:r>
          </a:p>
          <a:p>
            <a:endParaRPr lang="de-DE" sz="1200" dirty="0">
              <a:latin typeface="Arial" panose="020B0604020202020204" pitchFamily="34" charset="0"/>
              <a:cs typeface="Arial" panose="020B0604020202020204" pitchFamily="34" charset="0"/>
            </a:endParaRPr>
          </a:p>
          <a:p>
            <a:r>
              <a:rPr lang="de-DE" sz="1200" dirty="0">
                <a:latin typeface="Arial" panose="020B0604020202020204" pitchFamily="34" charset="0"/>
                <a:cs typeface="Arial" panose="020B0604020202020204" pitchFamily="34" charset="0"/>
              </a:rPr>
              <a:t>Ziel:</a:t>
            </a:r>
          </a:p>
          <a:p>
            <a:r>
              <a:rPr lang="de-DE" sz="1200" dirty="0">
                <a:latin typeface="Arial" panose="020B0604020202020204" pitchFamily="34" charset="0"/>
                <a:cs typeface="Arial" panose="020B0604020202020204" pitchFamily="34" charset="0"/>
              </a:rPr>
              <a:t>Selbstständigkeit festigen</a:t>
            </a:r>
          </a:p>
          <a:p>
            <a:r>
              <a:rPr lang="de-DE" sz="1200" dirty="0">
                <a:latin typeface="Arial" panose="020B0604020202020204" pitchFamily="34" charset="0"/>
                <a:cs typeface="Arial" panose="020B0604020202020204" pitchFamily="34" charset="0"/>
              </a:rPr>
              <a:t>Transferleistung fördern</a:t>
            </a:r>
          </a:p>
        </p:txBody>
      </p:sp>
    </p:spTree>
    <p:extLst>
      <p:ext uri="{BB962C8B-B14F-4D97-AF65-F5344CB8AC3E}">
        <p14:creationId xmlns:p14="http://schemas.microsoft.com/office/powerpoint/2010/main" val="32859486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F88694-6A8C-EF92-8EBF-BDDEDDAAF296}"/>
            </a:ext>
          </a:extLst>
        </p:cNvPr>
        <p:cNvGrpSpPr/>
        <p:nvPr/>
      </p:nvGrpSpPr>
      <p:grpSpPr>
        <a:xfrm>
          <a:off x="0" y="0"/>
          <a:ext cx="0" cy="0"/>
          <a:chOff x="0" y="0"/>
          <a:chExt cx="0" cy="0"/>
        </a:xfrm>
      </p:grpSpPr>
      <p:sp>
        <p:nvSpPr>
          <p:cNvPr id="10" name="Textfeld 9">
            <a:extLst>
              <a:ext uri="{FF2B5EF4-FFF2-40B4-BE49-F238E27FC236}">
                <a16:creationId xmlns:a16="http://schemas.microsoft.com/office/drawing/2014/main" id="{0A25F769-F42A-893F-8CDB-44BC87D2CC36}"/>
              </a:ext>
            </a:extLst>
          </p:cNvPr>
          <p:cNvSpPr txBox="1"/>
          <p:nvPr/>
        </p:nvSpPr>
        <p:spPr>
          <a:xfrm>
            <a:off x="1956179" y="1554666"/>
            <a:ext cx="7865659" cy="2708434"/>
          </a:xfrm>
          <a:prstGeom prst="rect">
            <a:avLst/>
          </a:prstGeom>
          <a:noFill/>
        </p:spPr>
        <p:txBody>
          <a:bodyPr wrap="square">
            <a:spAutoFit/>
          </a:bodyPr>
          <a:lstStyle/>
          <a:p>
            <a:pPr>
              <a:buNone/>
            </a:pPr>
            <a:r>
              <a:rPr lang="de-DE" sz="2200" b="1" dirty="0">
                <a:latin typeface="Arial" panose="020B0604020202020204" pitchFamily="34" charset="0"/>
                <a:cs typeface="Arial" panose="020B0604020202020204" pitchFamily="34" charset="0"/>
              </a:rPr>
              <a:t>8. Ausbildungseinheit beenden</a:t>
            </a:r>
          </a:p>
          <a:p>
            <a:pPr>
              <a:buNone/>
            </a:pPr>
            <a:endParaRPr lang="de-DE"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Offene Fragen klären.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Ausbildungsnachweis führen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Sichtprüfung der Aufgaben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Gezielte Fragen zur Überprüfung des Verständnisses</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Positive und konstruktives Feedback</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Dank an die Auszubildenden</a:t>
            </a:r>
          </a:p>
          <a:p>
            <a:pPr marL="285750" indent="-285750">
              <a:buFont typeface="Arial" panose="020B0604020202020204" pitchFamily="34" charset="0"/>
              <a:buChar char="•"/>
            </a:pPr>
            <a:endParaRPr lang="de-DE" sz="1400" dirty="0">
              <a:latin typeface="Arial" panose="020B0604020202020204" pitchFamily="34" charset="0"/>
              <a:cs typeface="Arial" panose="020B0604020202020204" pitchFamily="34" charset="0"/>
            </a:endParaRPr>
          </a:p>
          <a:p>
            <a:r>
              <a:rPr lang="de-DE" sz="1200" dirty="0">
                <a:latin typeface="Arial" panose="020B0604020202020204" pitchFamily="34" charset="0"/>
                <a:cs typeface="Arial" panose="020B0604020202020204" pitchFamily="34" charset="0"/>
              </a:rPr>
              <a:t>„Die Lernerfolgskontrolle erfolgt durch eine Sichtprüfung des erstellten Diagramms anhand festgelegter Kriterien, ergänzend durch gezielte Fragen zur Überprüfung des Verständnisses sowie durch ein abschließendes Feedbackgespräch.“</a:t>
            </a:r>
          </a:p>
        </p:txBody>
      </p:sp>
    </p:spTree>
    <p:extLst>
      <p:ext uri="{BB962C8B-B14F-4D97-AF65-F5344CB8AC3E}">
        <p14:creationId xmlns:p14="http://schemas.microsoft.com/office/powerpoint/2010/main" val="33074199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6ACA29-F36D-539F-BE47-8E97AA2DCFD4}"/>
            </a:ext>
          </a:extLst>
        </p:cNvPr>
        <p:cNvGrpSpPr/>
        <p:nvPr/>
      </p:nvGrpSpPr>
      <p:grpSpPr>
        <a:xfrm>
          <a:off x="0" y="0"/>
          <a:ext cx="0" cy="0"/>
          <a:chOff x="0" y="0"/>
          <a:chExt cx="0" cy="0"/>
        </a:xfrm>
      </p:grpSpPr>
      <p:sp>
        <p:nvSpPr>
          <p:cNvPr id="10" name="Textfeld 9">
            <a:extLst>
              <a:ext uri="{FF2B5EF4-FFF2-40B4-BE49-F238E27FC236}">
                <a16:creationId xmlns:a16="http://schemas.microsoft.com/office/drawing/2014/main" id="{7A849068-A627-107A-E1ED-013ABA5A553C}"/>
              </a:ext>
            </a:extLst>
          </p:cNvPr>
          <p:cNvSpPr txBox="1"/>
          <p:nvPr/>
        </p:nvSpPr>
        <p:spPr>
          <a:xfrm>
            <a:off x="1956179" y="1554666"/>
            <a:ext cx="7865659" cy="1292662"/>
          </a:xfrm>
          <a:prstGeom prst="rect">
            <a:avLst/>
          </a:prstGeom>
          <a:noFill/>
        </p:spPr>
        <p:txBody>
          <a:bodyPr wrap="square">
            <a:spAutoFit/>
          </a:bodyPr>
          <a:lstStyle/>
          <a:p>
            <a:pPr algn="ctr">
              <a:buNone/>
            </a:pPr>
            <a:r>
              <a:rPr lang="de-DE" sz="2200" b="1" dirty="0">
                <a:latin typeface="Arial" panose="020B0604020202020204" pitchFamily="34" charset="0"/>
                <a:cs typeface="Arial" panose="020B0604020202020204" pitchFamily="34" charset="0"/>
              </a:rPr>
              <a:t>Vielen Dank für Ihre Aufmerksamkeit</a:t>
            </a:r>
          </a:p>
          <a:p>
            <a:pPr algn="ctr">
              <a:buNone/>
            </a:pPr>
            <a:endParaRPr lang="de-DE" sz="2200" b="1" dirty="0">
              <a:latin typeface="Arial" panose="020B0604020202020204" pitchFamily="34" charset="0"/>
              <a:cs typeface="Arial" panose="020B0604020202020204" pitchFamily="34" charset="0"/>
            </a:endParaRPr>
          </a:p>
          <a:p>
            <a:pPr algn="ctr">
              <a:buNone/>
            </a:pPr>
            <a:r>
              <a:rPr lang="de-DE" sz="2200" b="1" dirty="0">
                <a:latin typeface="Arial" panose="020B0604020202020204" pitchFamily="34" charset="0"/>
                <a:cs typeface="Arial" panose="020B0604020202020204" pitchFamily="34" charset="0"/>
              </a:rPr>
              <a:t>Bitte lassen mich bestehen. Danke!</a:t>
            </a:r>
          </a:p>
          <a:p>
            <a:pPr>
              <a:buNone/>
            </a:pPr>
            <a:endParaRPr lang="de-DE"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642326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442C10-C3C9-DC02-C208-B8A55E3F399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C2DFF4E-9890-4776-AC5E-031D5B2B9316}"/>
              </a:ext>
            </a:extLst>
          </p:cNvPr>
          <p:cNvSpPr>
            <a:spLocks noGrp="1"/>
          </p:cNvSpPr>
          <p:nvPr>
            <p:ph type="title"/>
          </p:nvPr>
        </p:nvSpPr>
        <p:spPr>
          <a:xfrm>
            <a:off x="838200" y="365126"/>
            <a:ext cx="10515600" cy="553824"/>
          </a:xfrm>
        </p:spPr>
        <p:txBody>
          <a:bodyPr/>
          <a:lstStyle/>
          <a:p>
            <a:r>
              <a:rPr lang="de-DE" sz="2800" dirty="0">
                <a:latin typeface="Calibri" panose="020F0502020204030204" pitchFamily="34" charset="0"/>
                <a:cs typeface="Calibri" panose="020F0502020204030204" pitchFamily="34" charset="0"/>
              </a:rPr>
              <a:t>Entwickelende Methoden</a:t>
            </a:r>
          </a:p>
        </p:txBody>
      </p:sp>
      <p:graphicFrame>
        <p:nvGraphicFramePr>
          <p:cNvPr id="4" name="Tabelle 3">
            <a:extLst>
              <a:ext uri="{FF2B5EF4-FFF2-40B4-BE49-F238E27FC236}">
                <a16:creationId xmlns:a16="http://schemas.microsoft.com/office/drawing/2014/main" id="{09EF1244-48FE-A247-5691-3BD1B103772B}"/>
              </a:ext>
            </a:extLst>
          </p:cNvPr>
          <p:cNvGraphicFramePr>
            <a:graphicFrameLocks noGrp="1"/>
          </p:cNvGraphicFramePr>
          <p:nvPr>
            <p:extLst>
              <p:ext uri="{D42A27DB-BD31-4B8C-83A1-F6EECF244321}">
                <p14:modId xmlns:p14="http://schemas.microsoft.com/office/powerpoint/2010/main" val="1026511582"/>
              </p:ext>
            </p:extLst>
          </p:nvPr>
        </p:nvGraphicFramePr>
        <p:xfrm>
          <a:off x="891654" y="918950"/>
          <a:ext cx="10881815" cy="5934600"/>
        </p:xfrm>
        <a:graphic>
          <a:graphicData uri="http://schemas.openxmlformats.org/drawingml/2006/table">
            <a:tbl>
              <a:tblPr/>
              <a:tblGrid>
                <a:gridCol w="2176363">
                  <a:extLst>
                    <a:ext uri="{9D8B030D-6E8A-4147-A177-3AD203B41FA5}">
                      <a16:colId xmlns:a16="http://schemas.microsoft.com/office/drawing/2014/main" val="2816115516"/>
                    </a:ext>
                  </a:extLst>
                </a:gridCol>
                <a:gridCol w="2176363">
                  <a:extLst>
                    <a:ext uri="{9D8B030D-6E8A-4147-A177-3AD203B41FA5}">
                      <a16:colId xmlns:a16="http://schemas.microsoft.com/office/drawing/2014/main" val="1337506954"/>
                    </a:ext>
                  </a:extLst>
                </a:gridCol>
                <a:gridCol w="2176363">
                  <a:extLst>
                    <a:ext uri="{9D8B030D-6E8A-4147-A177-3AD203B41FA5}">
                      <a16:colId xmlns:a16="http://schemas.microsoft.com/office/drawing/2014/main" val="3079607037"/>
                    </a:ext>
                  </a:extLst>
                </a:gridCol>
                <a:gridCol w="2176363">
                  <a:extLst>
                    <a:ext uri="{9D8B030D-6E8A-4147-A177-3AD203B41FA5}">
                      <a16:colId xmlns:a16="http://schemas.microsoft.com/office/drawing/2014/main" val="1284428998"/>
                    </a:ext>
                  </a:extLst>
                </a:gridCol>
                <a:gridCol w="2176363">
                  <a:extLst>
                    <a:ext uri="{9D8B030D-6E8A-4147-A177-3AD203B41FA5}">
                      <a16:colId xmlns:a16="http://schemas.microsoft.com/office/drawing/2014/main" val="4181887411"/>
                    </a:ext>
                  </a:extLst>
                </a:gridCol>
              </a:tblGrid>
              <a:tr h="116280">
                <a:tc>
                  <a:txBody>
                    <a:bodyPr/>
                    <a:lstStyle/>
                    <a:p>
                      <a:pPr algn="l">
                        <a:buNone/>
                      </a:pPr>
                      <a:r>
                        <a:rPr lang="de-DE" sz="900" b="1">
                          <a:effectLst/>
                          <a:latin typeface="Arial" panose="020B0604020202020204" pitchFamily="34" charset="0"/>
                          <a:cs typeface="Arial" panose="020B0604020202020204" pitchFamily="34" charset="0"/>
                        </a:rPr>
                        <a:t>Methode</a:t>
                      </a:r>
                      <a:endParaRPr lang="de-DE" sz="900">
                        <a:effectLst/>
                        <a:latin typeface="Arial" panose="020B0604020202020204" pitchFamily="34" charset="0"/>
                        <a:cs typeface="Arial" panose="020B0604020202020204" pitchFamily="34" charset="0"/>
                      </a:endParaRP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BBBB"/>
                    </a:solidFill>
                  </a:tcPr>
                </a:tc>
                <a:tc>
                  <a:txBody>
                    <a:bodyPr/>
                    <a:lstStyle/>
                    <a:p>
                      <a:pPr algn="l">
                        <a:buNone/>
                      </a:pPr>
                      <a:r>
                        <a:rPr lang="de-DE" sz="900" b="1">
                          <a:effectLst/>
                          <a:latin typeface="Arial" panose="020B0604020202020204" pitchFamily="34" charset="0"/>
                          <a:cs typeface="Arial" panose="020B0604020202020204" pitchFamily="34" charset="0"/>
                        </a:rPr>
                        <a:t>Aufgaben des Ausbilders</a:t>
                      </a:r>
                      <a:endParaRPr lang="de-DE" sz="900">
                        <a:effectLst/>
                        <a:latin typeface="Arial" panose="020B0604020202020204" pitchFamily="34" charset="0"/>
                        <a:cs typeface="Arial" panose="020B0604020202020204" pitchFamily="34" charset="0"/>
                      </a:endParaRP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BBBB"/>
                    </a:solidFill>
                  </a:tcPr>
                </a:tc>
                <a:tc>
                  <a:txBody>
                    <a:bodyPr/>
                    <a:lstStyle/>
                    <a:p>
                      <a:pPr algn="l">
                        <a:buNone/>
                      </a:pPr>
                      <a:r>
                        <a:rPr lang="de-DE" sz="900" b="1">
                          <a:effectLst/>
                          <a:latin typeface="Arial" panose="020B0604020202020204" pitchFamily="34" charset="0"/>
                          <a:cs typeface="Arial" panose="020B0604020202020204" pitchFamily="34" charset="0"/>
                        </a:rPr>
                        <a:t>Aufgaben des Auszubildenden</a:t>
                      </a:r>
                      <a:endParaRPr lang="de-DE" sz="900">
                        <a:effectLst/>
                        <a:latin typeface="Arial" panose="020B0604020202020204" pitchFamily="34" charset="0"/>
                        <a:cs typeface="Arial" panose="020B0604020202020204" pitchFamily="34" charset="0"/>
                      </a:endParaRP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BBBB"/>
                    </a:solidFill>
                  </a:tcPr>
                </a:tc>
                <a:tc>
                  <a:txBody>
                    <a:bodyPr/>
                    <a:lstStyle/>
                    <a:p>
                      <a:pPr algn="l">
                        <a:buNone/>
                      </a:pPr>
                      <a:r>
                        <a:rPr lang="de-DE" sz="900" b="1">
                          <a:effectLst/>
                          <a:latin typeface="Arial" panose="020B0604020202020204" pitchFamily="34" charset="0"/>
                          <a:cs typeface="Arial" panose="020B0604020202020204" pitchFamily="34" charset="0"/>
                        </a:rPr>
                        <a:t>Vorteile</a:t>
                      </a:r>
                      <a:endParaRPr lang="de-DE" sz="900">
                        <a:effectLst/>
                        <a:latin typeface="Arial" panose="020B0604020202020204" pitchFamily="34" charset="0"/>
                        <a:cs typeface="Arial" panose="020B0604020202020204" pitchFamily="34" charset="0"/>
                      </a:endParaRP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BBBB"/>
                    </a:solidFill>
                  </a:tcPr>
                </a:tc>
                <a:tc>
                  <a:txBody>
                    <a:bodyPr/>
                    <a:lstStyle/>
                    <a:p>
                      <a:pPr algn="l">
                        <a:buNone/>
                      </a:pPr>
                      <a:r>
                        <a:rPr lang="de-DE" sz="900" b="1">
                          <a:effectLst/>
                          <a:latin typeface="Arial" panose="020B0604020202020204" pitchFamily="34" charset="0"/>
                          <a:cs typeface="Arial" panose="020B0604020202020204" pitchFamily="34" charset="0"/>
                        </a:rPr>
                        <a:t>Nachteile</a:t>
                      </a:r>
                      <a:endParaRPr lang="de-DE" sz="900">
                        <a:effectLst/>
                        <a:latin typeface="Arial" panose="020B0604020202020204" pitchFamily="34" charset="0"/>
                        <a:cs typeface="Arial" panose="020B0604020202020204" pitchFamily="34" charset="0"/>
                      </a:endParaRP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BBBB"/>
                    </a:solidFill>
                  </a:tcPr>
                </a:tc>
                <a:extLst>
                  <a:ext uri="{0D108BD9-81ED-4DB2-BD59-A6C34878D82A}">
                    <a16:rowId xmlns:a16="http://schemas.microsoft.com/office/drawing/2014/main" val="2966012001"/>
                  </a:ext>
                </a:extLst>
              </a:tr>
              <a:tr h="1089364">
                <a:tc>
                  <a:txBody>
                    <a:bodyPr/>
                    <a:lstStyle/>
                    <a:p>
                      <a:pPr algn="l">
                        <a:buNone/>
                      </a:pPr>
                      <a:r>
                        <a:rPr lang="de-DE" sz="900" b="1">
                          <a:effectLst/>
                          <a:latin typeface="Arial" panose="020B0604020202020204" pitchFamily="34" charset="0"/>
                          <a:cs typeface="Arial" panose="020B0604020202020204" pitchFamily="34" charset="0"/>
                        </a:rPr>
                        <a:t>Lehrgespräch</a:t>
                      </a:r>
                      <a:br>
                        <a:rPr lang="de-DE" sz="900">
                          <a:effectLst/>
                          <a:latin typeface="Arial" panose="020B0604020202020204" pitchFamily="34" charset="0"/>
                          <a:cs typeface="Arial" panose="020B0604020202020204" pitchFamily="34" charset="0"/>
                        </a:rPr>
                      </a:br>
                      <a:r>
                        <a:rPr lang="de-DE" sz="900">
                          <a:effectLst/>
                          <a:latin typeface="Arial" panose="020B0604020202020204" pitchFamily="34" charset="0"/>
                          <a:cs typeface="Arial" panose="020B0604020202020204" pitchFamily="34" charset="0"/>
                        </a:rPr>
                        <a:t>In einem Lehrgespräch gibt der Ausbilder Ziel und Inhalt eines Gespräches vor. Der Auszubildende soll den Gedankengängen aufmerksam folgen und diese nachvollziehen. Durch eine geschickte Fragetechnik bringt der Ausbilder den Auszubildenden dazu, Antworten eigenständig zu erarbeiten.</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nur dann das Lehrgespräch einsetzen, wenn Vorkenntnisse beim Auszubildenden vorhanden sind</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Fachkompetenz einsetzen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Methodenkompetenz einsetzen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genaue Überprüfung im Vorfeld, ob sich das Lehrgespräch für das vorgesehene Thema eignet</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Erkenntnis darüber, was er aus dem Lehrgespräch lernen soll</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Erkenntnis darüber, ob das Lehrgespräch der Auswertung von Erlerntem und angewendetem Wissen dienen soll</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wissen, ob das Lehrgespräch den Einstieg in ein neues Thema erleichtert</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wissen, ob das Lehrgespräch weitere Arbeitsschritte und -abläufe planbar macht</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motiviert</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gibt Rückmeldung</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ermöglicht es dem Auszubildenden, zu üben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ermöglicht dem Ausbilder die Steuerung der (Lern-)Inhalte</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der Auszubildende nimmt aktiv teil</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Denkanstöße zum Selbstlernen</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passive Auszubildende müssen direkt angesprochen werden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die Fragetechnik muss beherrscht werden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Vielredner sollten gebremst werden</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128325872"/>
                  </a:ext>
                </a:extLst>
              </a:tr>
              <a:tr h="630363">
                <a:tc>
                  <a:txBody>
                    <a:bodyPr/>
                    <a:lstStyle/>
                    <a:p>
                      <a:pPr algn="l">
                        <a:buNone/>
                      </a:pPr>
                      <a:r>
                        <a:rPr lang="de-DE" sz="900" b="1">
                          <a:effectLst/>
                          <a:latin typeface="Arial" panose="020B0604020202020204" pitchFamily="34" charset="0"/>
                          <a:cs typeface="Arial" panose="020B0604020202020204" pitchFamily="34" charset="0"/>
                        </a:rPr>
                        <a:t>Diskussion</a:t>
                      </a:r>
                      <a:br>
                        <a:rPr lang="de-DE" sz="900">
                          <a:effectLst/>
                          <a:latin typeface="Arial" panose="020B0604020202020204" pitchFamily="34" charset="0"/>
                          <a:cs typeface="Arial" panose="020B0604020202020204" pitchFamily="34" charset="0"/>
                        </a:rPr>
                      </a:br>
                      <a:r>
                        <a:rPr lang="de-DE" sz="900">
                          <a:effectLst/>
                          <a:latin typeface="Arial" panose="020B0604020202020204" pitchFamily="34" charset="0"/>
                          <a:cs typeface="Arial" panose="020B0604020202020204" pitchFamily="34" charset="0"/>
                        </a:rPr>
                        <a:t>Bei einer Diskussion unterhalten sich Auszubildende(r) und Ausbilder über ein bestimmtes Thema, finden Argumente und diskutieren diese.</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Diskussion eröffnen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Festlegung eines oder mehrerer Ziele</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Vorgabe eines Zeitfensters</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Koordination von Wortmeldungen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Zusammenfassung der erarbeiteten Ergebnisse</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Diskussion schließen</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aktives Zuhören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Interesse an der Diskussion zeigen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eigene Erfahrungen und Ideen äußern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offen gegenüber den anderen Auszubildenden und deren Beiträgen sein</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alle Teilnehmer der Diskussion sind gleichberechtigt</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Auszubildende können sich einbringen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viele Meinungen treffen aufeinander</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die Teilnehmer lernen verschiedene Standpunkte kennen</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ggf. werden Hilfsmittel benötigt, die zuvor organisiert werden müssen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stillere Auszubildende kommen nicht zu Wort</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Teilnehmer können sich persönlich angegriffen fühlen</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497494594"/>
                  </a:ext>
                </a:extLst>
              </a:tr>
              <a:tr h="703803">
                <a:tc>
                  <a:txBody>
                    <a:bodyPr/>
                    <a:lstStyle/>
                    <a:p>
                      <a:pPr algn="l">
                        <a:buNone/>
                      </a:pPr>
                      <a:r>
                        <a:rPr lang="de-DE" sz="900" b="1">
                          <a:effectLst/>
                          <a:latin typeface="Arial" panose="020B0604020202020204" pitchFamily="34" charset="0"/>
                          <a:cs typeface="Arial" panose="020B0604020202020204" pitchFamily="34" charset="0"/>
                        </a:rPr>
                        <a:t>Meta-Plan</a:t>
                      </a:r>
                      <a:br>
                        <a:rPr lang="de-DE" sz="900">
                          <a:effectLst/>
                          <a:latin typeface="Arial" panose="020B0604020202020204" pitchFamily="34" charset="0"/>
                          <a:cs typeface="Arial" panose="020B0604020202020204" pitchFamily="34" charset="0"/>
                        </a:rPr>
                      </a:br>
                      <a:r>
                        <a:rPr lang="de-DE" sz="900">
                          <a:effectLst/>
                          <a:latin typeface="Arial" panose="020B0604020202020204" pitchFamily="34" charset="0"/>
                          <a:cs typeface="Arial" panose="020B0604020202020204" pitchFamily="34" charset="0"/>
                        </a:rPr>
                        <a:t>Der Meta-Plan ist eine Methode, bei der Informationen zu einem Thema auf Karten gesammelt werden. Diese Karten werden anschließend geordnet.</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organisiert die Metaplanwand, die Karten, Stifte etc.</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öffnet und beendet die Bearbeitung des Themas</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ergänzt ggf. Lücken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achtet auf Durcharbeitung des vorgegebenen Themas</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Fragen stellen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Verbindungen und Assoziationen schaffen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Karten mit eigenen Beiträgen beschriften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Dokumentation von Ideen</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gute Visualisierung</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Ordnen und Bewerten durch Karten vereinfacht</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Förderung der Produktivität der Auszubildenden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stillere Auszubildende können sich durch die Schreibbeiträge auf den Karten äußern</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nur unter bestimmten Rahmenbedingungen anwendbar</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erfordert Übung</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389992980"/>
                  </a:ext>
                </a:extLst>
              </a:tr>
              <a:tr h="612003">
                <a:tc>
                  <a:txBody>
                    <a:bodyPr/>
                    <a:lstStyle/>
                    <a:p>
                      <a:pPr algn="l">
                        <a:buNone/>
                      </a:pPr>
                      <a:r>
                        <a:rPr lang="de-DE" sz="900" b="1">
                          <a:effectLst/>
                          <a:latin typeface="Arial" panose="020B0604020202020204" pitchFamily="34" charset="0"/>
                          <a:cs typeface="Arial" panose="020B0604020202020204" pitchFamily="34" charset="0"/>
                        </a:rPr>
                        <a:t>Rollenspiel</a:t>
                      </a:r>
                      <a:br>
                        <a:rPr lang="de-DE" sz="900">
                          <a:effectLst/>
                          <a:latin typeface="Arial" panose="020B0604020202020204" pitchFamily="34" charset="0"/>
                          <a:cs typeface="Arial" panose="020B0604020202020204" pitchFamily="34" charset="0"/>
                        </a:rPr>
                      </a:br>
                      <a:r>
                        <a:rPr lang="de-DE" sz="900">
                          <a:effectLst/>
                          <a:latin typeface="Arial" panose="020B0604020202020204" pitchFamily="34" charset="0"/>
                          <a:cs typeface="Arial" panose="020B0604020202020204" pitchFamily="34" charset="0"/>
                        </a:rPr>
                        <a:t>Bei einem Rollenspiel wird eine bestimmte Situation simuliert. Die Auszubildenden nehmen hierbei verschiedene Rollen/Positionen ein.</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Kontrolle des Ablaufs</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greift ggf. korrigierend ein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regt die Auszubildenden zu aktiver Gestaltung ihrer Rolle an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tritt als Streitschlichter auf</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ist Ansprechpartner bei Problemen</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der Auszubildende erprobt seine Fähigkeiten ohne tatsächliche Verantwortung</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Identifikation mit der übertragenen Rolle</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kritische Reflexion des eigenen Handelns</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die Auszubildenden lernen spielerisch</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Empathie wird gefördert</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leichteres Nachvollziehen durch Einnehmen der fremden Rolle</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die Auszubildenden nehmen das Rollenspiel nicht ernst</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die Durchführung benötigt viel Zeit</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keine Vertiefung von Wissen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zusätzliche Mittel werden benötigt</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342020966"/>
                  </a:ext>
                </a:extLst>
              </a:tr>
              <a:tr h="1199525">
                <a:tc>
                  <a:txBody>
                    <a:bodyPr/>
                    <a:lstStyle/>
                    <a:p>
                      <a:pPr algn="l">
                        <a:buNone/>
                      </a:pPr>
                      <a:r>
                        <a:rPr lang="de-DE" sz="900" b="1" dirty="0">
                          <a:effectLst/>
                          <a:latin typeface="Arial" panose="020B0604020202020204" pitchFamily="34" charset="0"/>
                          <a:cs typeface="Arial" panose="020B0604020202020204" pitchFamily="34" charset="0"/>
                        </a:rPr>
                        <a:t>Brainstorming</a:t>
                      </a:r>
                      <a:r>
                        <a:rPr lang="de-DE" sz="900" dirty="0">
                          <a:effectLst/>
                          <a:latin typeface="Arial" panose="020B0604020202020204" pitchFamily="34" charset="0"/>
                          <a:cs typeface="Arial" panose="020B0604020202020204" pitchFamily="34" charset="0"/>
                        </a:rPr>
                        <a:t> </a:t>
                      </a:r>
                    </a:p>
                    <a:p>
                      <a:pPr algn="l">
                        <a:buNone/>
                      </a:pPr>
                      <a:r>
                        <a:rPr lang="de-DE" sz="900" dirty="0">
                          <a:effectLst/>
                          <a:latin typeface="Arial" panose="020B0604020202020204" pitchFamily="34" charset="0"/>
                          <a:cs typeface="Arial" panose="020B0604020202020204" pitchFamily="34" charset="0"/>
                        </a:rPr>
                        <a:t>Das Brainstorming ist eine Methode zur Ideenfindung, bei der in kurzer Zeit verschiedene Ideen zunächst ohne Wertung gesammelt werden.</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Thema festlegen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Fragen stellen, die das Brainstorming einleiten oder weiterführen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Dokumentation der geäußerten Ideen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Aktivierung der teilnehmenden Auszubildenden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Einhaltung der Regeln für ein Brainstorming kontrollieren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ggf. Impulsfragen stellen</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(möglichst viele) Ideen äußern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Kritik unterlassen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Aufgreifen und Fortführen fremder Ideen</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ermöglicht Assoziationen</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große Anzahl an Ideen innerhalb kurzer Zeit</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Auszubildende werden motiviert</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Produktivität der Auszubildenden wird gefördert</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bei einer Gruppe von Auszubildenden wird die Produktivität der gesamten Gruppe gefördert</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Auszubildende werden aktiviert und motiviert</a:t>
                      </a:r>
                    </a:p>
                    <a:p>
                      <a:pPr algn="l">
                        <a:buFont typeface="Arial" panose="020B0604020202020204" pitchFamily="34" charset="0"/>
                        <a:buChar char="•"/>
                      </a:pPr>
                      <a:r>
                        <a:rPr lang="de-DE" sz="900">
                          <a:effectLst/>
                          <a:latin typeface="Arial" panose="020B0604020202020204" pitchFamily="34" charset="0"/>
                          <a:cs typeface="Arial" panose="020B0604020202020204" pitchFamily="34" charset="0"/>
                        </a:rPr>
                        <a:t>Auszubildende erweitern ihre Sozialkompetenzen</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900" dirty="0">
                          <a:effectLst/>
                          <a:latin typeface="Arial" panose="020B0604020202020204" pitchFamily="34" charset="0"/>
                          <a:cs typeface="Arial" panose="020B0604020202020204" pitchFamily="34" charset="0"/>
                        </a:rPr>
                        <a:t>Hemmungen der Auszubildenden können den Erfolg des Brainstorming beeinträchtigen</a:t>
                      </a:r>
                    </a:p>
                    <a:p>
                      <a:pPr algn="l">
                        <a:buFont typeface="Arial" panose="020B0604020202020204" pitchFamily="34" charset="0"/>
                        <a:buChar char="•"/>
                      </a:pPr>
                      <a:r>
                        <a:rPr lang="de-DE" sz="900" dirty="0">
                          <a:effectLst/>
                          <a:latin typeface="Arial" panose="020B0604020202020204" pitchFamily="34" charset="0"/>
                          <a:cs typeface="Arial" panose="020B0604020202020204" pitchFamily="34" charset="0"/>
                        </a:rPr>
                        <a:t>stillere Auszubildende kommen nicht zu Wort</a:t>
                      </a:r>
                    </a:p>
                    <a:p>
                      <a:pPr algn="l">
                        <a:buFont typeface="Arial" panose="020B0604020202020204" pitchFamily="34" charset="0"/>
                        <a:buChar char="•"/>
                      </a:pPr>
                      <a:r>
                        <a:rPr lang="de-DE" sz="900" dirty="0">
                          <a:effectLst/>
                          <a:latin typeface="Arial" panose="020B0604020202020204" pitchFamily="34" charset="0"/>
                          <a:cs typeface="Arial" panose="020B0604020202020204" pitchFamily="34" charset="0"/>
                        </a:rPr>
                        <a:t>nur unter bestimmten Rahmenbedingungen anwendbar</a:t>
                      </a:r>
                    </a:p>
                    <a:p>
                      <a:pPr algn="l">
                        <a:buFont typeface="Arial" panose="020B0604020202020204" pitchFamily="34" charset="0"/>
                        <a:buChar char="•"/>
                      </a:pPr>
                      <a:r>
                        <a:rPr lang="de-DE" sz="900" dirty="0">
                          <a:effectLst/>
                          <a:latin typeface="Arial" panose="020B0604020202020204" pitchFamily="34" charset="0"/>
                          <a:cs typeface="Arial" panose="020B0604020202020204" pitchFamily="34" charset="0"/>
                        </a:rPr>
                        <a:t>Quantität geht vor Qualität der Beiträge</a:t>
                      </a:r>
                    </a:p>
                  </a:txBody>
                  <a:tcPr marL="6120" marR="6120" marT="3060" marB="3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526299446"/>
                  </a:ext>
                </a:extLst>
              </a:tr>
            </a:tbl>
          </a:graphicData>
        </a:graphic>
      </p:graphicFrame>
    </p:spTree>
    <p:extLst>
      <p:ext uri="{BB962C8B-B14F-4D97-AF65-F5344CB8AC3E}">
        <p14:creationId xmlns:p14="http://schemas.microsoft.com/office/powerpoint/2010/main" val="26639695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20362A-B2FC-21E1-7144-2CE4431055F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AEE381C-10D1-821E-A73A-B8CEEF5E5787}"/>
              </a:ext>
            </a:extLst>
          </p:cNvPr>
          <p:cNvSpPr>
            <a:spLocks noGrp="1"/>
          </p:cNvSpPr>
          <p:nvPr>
            <p:ph type="title"/>
          </p:nvPr>
        </p:nvSpPr>
        <p:spPr>
          <a:xfrm>
            <a:off x="838200" y="365126"/>
            <a:ext cx="10515600" cy="553824"/>
          </a:xfrm>
        </p:spPr>
        <p:txBody>
          <a:bodyPr/>
          <a:lstStyle/>
          <a:p>
            <a:r>
              <a:rPr lang="de-DE" sz="2800" dirty="0">
                <a:latin typeface="Calibri" panose="020F0502020204030204" pitchFamily="34" charset="0"/>
                <a:cs typeface="Calibri" panose="020F0502020204030204" pitchFamily="34" charset="0"/>
              </a:rPr>
              <a:t>Darbietende Methoden</a:t>
            </a:r>
          </a:p>
        </p:txBody>
      </p:sp>
      <p:graphicFrame>
        <p:nvGraphicFramePr>
          <p:cNvPr id="3" name="Tabelle 2">
            <a:extLst>
              <a:ext uri="{FF2B5EF4-FFF2-40B4-BE49-F238E27FC236}">
                <a16:creationId xmlns:a16="http://schemas.microsoft.com/office/drawing/2014/main" id="{DBB46699-FB00-13C6-6E24-40E831BDD0E8}"/>
              </a:ext>
            </a:extLst>
          </p:cNvPr>
          <p:cNvGraphicFramePr>
            <a:graphicFrameLocks noGrp="1"/>
          </p:cNvGraphicFramePr>
          <p:nvPr>
            <p:extLst>
              <p:ext uri="{D42A27DB-BD31-4B8C-83A1-F6EECF244321}">
                <p14:modId xmlns:p14="http://schemas.microsoft.com/office/powerpoint/2010/main" val="3943413955"/>
              </p:ext>
            </p:extLst>
          </p:nvPr>
        </p:nvGraphicFramePr>
        <p:xfrm>
          <a:off x="1387523" y="1503970"/>
          <a:ext cx="9298675" cy="4468319"/>
        </p:xfrm>
        <a:graphic>
          <a:graphicData uri="http://schemas.openxmlformats.org/drawingml/2006/table">
            <a:tbl>
              <a:tblPr/>
              <a:tblGrid>
                <a:gridCol w="1859735">
                  <a:extLst>
                    <a:ext uri="{9D8B030D-6E8A-4147-A177-3AD203B41FA5}">
                      <a16:colId xmlns:a16="http://schemas.microsoft.com/office/drawing/2014/main" val="2392563271"/>
                    </a:ext>
                  </a:extLst>
                </a:gridCol>
                <a:gridCol w="1859735">
                  <a:extLst>
                    <a:ext uri="{9D8B030D-6E8A-4147-A177-3AD203B41FA5}">
                      <a16:colId xmlns:a16="http://schemas.microsoft.com/office/drawing/2014/main" val="1028911458"/>
                    </a:ext>
                  </a:extLst>
                </a:gridCol>
                <a:gridCol w="1859735">
                  <a:extLst>
                    <a:ext uri="{9D8B030D-6E8A-4147-A177-3AD203B41FA5}">
                      <a16:colId xmlns:a16="http://schemas.microsoft.com/office/drawing/2014/main" val="2311359927"/>
                    </a:ext>
                  </a:extLst>
                </a:gridCol>
                <a:gridCol w="1859735">
                  <a:extLst>
                    <a:ext uri="{9D8B030D-6E8A-4147-A177-3AD203B41FA5}">
                      <a16:colId xmlns:a16="http://schemas.microsoft.com/office/drawing/2014/main" val="1476143976"/>
                    </a:ext>
                  </a:extLst>
                </a:gridCol>
                <a:gridCol w="1859735">
                  <a:extLst>
                    <a:ext uri="{9D8B030D-6E8A-4147-A177-3AD203B41FA5}">
                      <a16:colId xmlns:a16="http://schemas.microsoft.com/office/drawing/2014/main" val="3230626872"/>
                    </a:ext>
                  </a:extLst>
                </a:gridCol>
              </a:tblGrid>
              <a:tr h="247531">
                <a:tc>
                  <a:txBody>
                    <a:bodyPr/>
                    <a:lstStyle/>
                    <a:p>
                      <a:pPr algn="l">
                        <a:buNone/>
                      </a:pPr>
                      <a:r>
                        <a:rPr lang="de-DE" sz="1000" b="1">
                          <a:effectLst/>
                          <a:latin typeface="Arial" panose="020B0604020202020204" pitchFamily="34" charset="0"/>
                          <a:cs typeface="Arial" panose="020B0604020202020204" pitchFamily="34" charset="0"/>
                        </a:rPr>
                        <a:t>Methode</a:t>
                      </a:r>
                      <a:endParaRPr lang="de-DE" sz="1000">
                        <a:effectLst/>
                        <a:latin typeface="Arial" panose="020B0604020202020204" pitchFamily="34" charset="0"/>
                        <a:cs typeface="Arial" panose="020B0604020202020204" pitchFamily="34" charset="0"/>
                      </a:endParaRPr>
                    </a:p>
                  </a:txBody>
                  <a:tcPr marL="13028" marR="13028" marT="6514" marB="65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BBBB"/>
                    </a:solidFill>
                  </a:tcPr>
                </a:tc>
                <a:tc>
                  <a:txBody>
                    <a:bodyPr/>
                    <a:lstStyle/>
                    <a:p>
                      <a:pPr algn="l">
                        <a:buNone/>
                      </a:pPr>
                      <a:r>
                        <a:rPr lang="de-DE" sz="1000" b="1">
                          <a:effectLst/>
                          <a:latin typeface="Arial" panose="020B0604020202020204" pitchFamily="34" charset="0"/>
                          <a:cs typeface="Arial" panose="020B0604020202020204" pitchFamily="34" charset="0"/>
                        </a:rPr>
                        <a:t>Aufgaben des Ausbilders</a:t>
                      </a:r>
                      <a:endParaRPr lang="de-DE" sz="1000">
                        <a:effectLst/>
                        <a:latin typeface="Arial" panose="020B0604020202020204" pitchFamily="34" charset="0"/>
                        <a:cs typeface="Arial" panose="020B0604020202020204" pitchFamily="34" charset="0"/>
                      </a:endParaRPr>
                    </a:p>
                  </a:txBody>
                  <a:tcPr marL="13028" marR="13028" marT="6514" marB="65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BBBB"/>
                    </a:solidFill>
                  </a:tcPr>
                </a:tc>
                <a:tc>
                  <a:txBody>
                    <a:bodyPr/>
                    <a:lstStyle/>
                    <a:p>
                      <a:pPr algn="l">
                        <a:buNone/>
                      </a:pPr>
                      <a:r>
                        <a:rPr lang="de-DE" sz="1000" b="1">
                          <a:effectLst/>
                          <a:latin typeface="Arial" panose="020B0604020202020204" pitchFamily="34" charset="0"/>
                          <a:cs typeface="Arial" panose="020B0604020202020204" pitchFamily="34" charset="0"/>
                        </a:rPr>
                        <a:t>Aufgaben des Auszubildenden</a:t>
                      </a:r>
                      <a:endParaRPr lang="de-DE" sz="1000">
                        <a:effectLst/>
                        <a:latin typeface="Arial" panose="020B0604020202020204" pitchFamily="34" charset="0"/>
                        <a:cs typeface="Arial" panose="020B0604020202020204" pitchFamily="34" charset="0"/>
                      </a:endParaRPr>
                    </a:p>
                  </a:txBody>
                  <a:tcPr marL="13028" marR="13028" marT="6514" marB="65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BBBB"/>
                    </a:solidFill>
                  </a:tcPr>
                </a:tc>
                <a:tc>
                  <a:txBody>
                    <a:bodyPr/>
                    <a:lstStyle/>
                    <a:p>
                      <a:pPr algn="l">
                        <a:buNone/>
                      </a:pPr>
                      <a:r>
                        <a:rPr lang="de-DE" sz="1000" b="1">
                          <a:effectLst/>
                          <a:latin typeface="Arial" panose="020B0604020202020204" pitchFamily="34" charset="0"/>
                          <a:cs typeface="Arial" panose="020B0604020202020204" pitchFamily="34" charset="0"/>
                        </a:rPr>
                        <a:t>Vorteile</a:t>
                      </a:r>
                      <a:endParaRPr lang="de-DE" sz="1000">
                        <a:effectLst/>
                        <a:latin typeface="Arial" panose="020B0604020202020204" pitchFamily="34" charset="0"/>
                        <a:cs typeface="Arial" panose="020B0604020202020204" pitchFamily="34" charset="0"/>
                      </a:endParaRPr>
                    </a:p>
                  </a:txBody>
                  <a:tcPr marL="13028" marR="13028" marT="6514" marB="65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BBBB"/>
                    </a:solidFill>
                  </a:tcPr>
                </a:tc>
                <a:tc>
                  <a:txBody>
                    <a:bodyPr/>
                    <a:lstStyle/>
                    <a:p>
                      <a:pPr algn="l">
                        <a:buNone/>
                      </a:pPr>
                      <a:r>
                        <a:rPr lang="de-DE" sz="1000" b="1">
                          <a:effectLst/>
                          <a:latin typeface="Arial" panose="020B0604020202020204" pitchFamily="34" charset="0"/>
                          <a:cs typeface="Arial" panose="020B0604020202020204" pitchFamily="34" charset="0"/>
                        </a:rPr>
                        <a:t>Nachteile</a:t>
                      </a:r>
                      <a:endParaRPr lang="de-DE" sz="1000">
                        <a:effectLst/>
                        <a:latin typeface="Arial" panose="020B0604020202020204" pitchFamily="34" charset="0"/>
                        <a:cs typeface="Arial" panose="020B0604020202020204" pitchFamily="34" charset="0"/>
                      </a:endParaRPr>
                    </a:p>
                  </a:txBody>
                  <a:tcPr marL="13028" marR="13028" marT="6514" marB="65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BBBB"/>
                    </a:solidFill>
                  </a:tcPr>
                </a:tc>
                <a:extLst>
                  <a:ext uri="{0D108BD9-81ED-4DB2-BD59-A6C34878D82A}">
                    <a16:rowId xmlns:a16="http://schemas.microsoft.com/office/drawing/2014/main" val="2909394492"/>
                  </a:ext>
                </a:extLst>
              </a:tr>
              <a:tr h="1185544">
                <a:tc>
                  <a:txBody>
                    <a:bodyPr/>
                    <a:lstStyle/>
                    <a:p>
                      <a:pPr algn="l">
                        <a:buNone/>
                      </a:pPr>
                      <a:r>
                        <a:rPr lang="de-DE" sz="1000" b="1">
                          <a:effectLst/>
                          <a:latin typeface="Arial" panose="020B0604020202020204" pitchFamily="34" charset="0"/>
                          <a:cs typeface="Arial" panose="020B0604020202020204" pitchFamily="34" charset="0"/>
                        </a:rPr>
                        <a:t>Demonstration</a:t>
                      </a:r>
                      <a:br>
                        <a:rPr lang="de-DE" sz="1000">
                          <a:effectLst/>
                          <a:latin typeface="Arial" panose="020B0604020202020204" pitchFamily="34" charset="0"/>
                          <a:cs typeface="Arial" panose="020B0604020202020204" pitchFamily="34" charset="0"/>
                        </a:rPr>
                      </a:br>
                      <a:r>
                        <a:rPr lang="de-DE" sz="1000">
                          <a:effectLst/>
                          <a:latin typeface="Arial" panose="020B0604020202020204" pitchFamily="34" charset="0"/>
                          <a:cs typeface="Arial" panose="020B0604020202020204" pitchFamily="34" charset="0"/>
                        </a:rPr>
                        <a:t>Bei einer Demonstration wird den Auszubildenden eine Ausbildungssituation vorgeführt bzw. vorgetragen und durch Anschauung vermittelt.</a:t>
                      </a:r>
                    </a:p>
                  </a:txBody>
                  <a:tcPr marL="13028" marR="13028" marT="6514" marB="65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einen Sachverhalt verständlich demonstrieren</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Fragen der Auszubildenden beantworten</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sorgfältige Auswahl benötigter Medien</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den Auszubildenden zugewandt sein</a:t>
                      </a:r>
                    </a:p>
                  </a:txBody>
                  <a:tcPr marL="13028" marR="13028" marT="6514" marB="65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der Demonstration aufmerksam folgen</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nachmachen und üben</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Selbstkontrolle</a:t>
                      </a:r>
                    </a:p>
                  </a:txBody>
                  <a:tcPr marL="13028" marR="13028" marT="6514" marB="65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Lösungswege nachvollziehbar</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Praxistransfer</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Auszubildende können sich leicht mit dem Thema oder der Aufgabe identifizieren</a:t>
                      </a:r>
                    </a:p>
                  </a:txBody>
                  <a:tcPr marL="13028" marR="13028" marT="6514" marB="65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die Demonstration sollte gekonnt sein</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Fehler in der Demonstration können sich bei den Auszubildenden einprägen</a:t>
                      </a:r>
                    </a:p>
                  </a:txBody>
                  <a:tcPr marL="13028" marR="13028" marT="6514" marB="65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601530734"/>
                  </a:ext>
                </a:extLst>
              </a:tr>
              <a:tr h="1654551">
                <a:tc>
                  <a:txBody>
                    <a:bodyPr/>
                    <a:lstStyle/>
                    <a:p>
                      <a:pPr algn="l">
                        <a:buNone/>
                      </a:pPr>
                      <a:r>
                        <a:rPr lang="de-DE" sz="1000" b="1">
                          <a:effectLst/>
                          <a:latin typeface="Arial" panose="020B0604020202020204" pitchFamily="34" charset="0"/>
                          <a:cs typeface="Arial" panose="020B0604020202020204" pitchFamily="34" charset="0"/>
                        </a:rPr>
                        <a:t>Vortrag/Referat</a:t>
                      </a:r>
                      <a:br>
                        <a:rPr lang="de-DE" sz="1000">
                          <a:effectLst/>
                          <a:latin typeface="Arial" panose="020B0604020202020204" pitchFamily="34" charset="0"/>
                          <a:cs typeface="Arial" panose="020B0604020202020204" pitchFamily="34" charset="0"/>
                        </a:rPr>
                      </a:br>
                      <a:r>
                        <a:rPr lang="de-DE" sz="1000">
                          <a:effectLst/>
                          <a:latin typeface="Arial" panose="020B0604020202020204" pitchFamily="34" charset="0"/>
                          <a:cs typeface="Arial" panose="020B0604020202020204" pitchFamily="34" charset="0"/>
                        </a:rPr>
                        <a:t>Bei einem Vortrag oder Referat wird ein Thema vorgetragen oder entsprechend darüber referiert.</a:t>
                      </a:r>
                    </a:p>
                  </a:txBody>
                  <a:tcPr marL="13028" marR="13028" marT="6514" marB="65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Vortrag des ausgewählten Themas</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strukturierte Vorbereitung des Vortrags</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stets den Auszubildenden zugewandt sein</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bedachte Auswahl von Medien</a:t>
                      </a:r>
                    </a:p>
                  </a:txBody>
                  <a:tcPr marL="13028" marR="13028" marT="6514" marB="65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aufmerksames Zuhören</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Anfertigen von Notizen zur Wiederholung</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Wiederholung der gehörten und notierten Informationen</a:t>
                      </a:r>
                    </a:p>
                  </a:txBody>
                  <a:tcPr marL="13028" marR="13028" marT="6514" marB="65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eignet sich zur Einführung in ein Thema</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Medien können genutzt werden, um den Vortrag zusätzlich zu transportieren und den Auszubildenden das notwendige Wissen zu vermitteln</a:t>
                      </a:r>
                    </a:p>
                  </a:txBody>
                  <a:tcPr marL="13028" marR="13028" marT="6514" marB="65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Auszubildende schweifen gedanklich ab</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Nachvollziehen des Themas nur bedingt möglich, da die Darstellung ggf. zu abstrakt ist</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bestehendes Desinteresse bei den Auszubildenden</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Auszubildende können nicht aktiv teilnehmen</a:t>
                      </a:r>
                    </a:p>
                  </a:txBody>
                  <a:tcPr marL="13028" marR="13028" marT="6514" marB="65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205616267"/>
                  </a:ext>
                </a:extLst>
              </a:tr>
              <a:tr h="1263712">
                <a:tc>
                  <a:txBody>
                    <a:bodyPr/>
                    <a:lstStyle/>
                    <a:p>
                      <a:pPr algn="l">
                        <a:buNone/>
                      </a:pPr>
                      <a:r>
                        <a:rPr lang="de-DE" sz="1000" b="1">
                          <a:effectLst/>
                          <a:latin typeface="Arial" panose="020B0604020202020204" pitchFamily="34" charset="0"/>
                          <a:cs typeface="Arial" panose="020B0604020202020204" pitchFamily="34" charset="0"/>
                        </a:rPr>
                        <a:t>Vier-Stufen-Methode</a:t>
                      </a:r>
                      <a:br>
                        <a:rPr lang="de-DE" sz="1000">
                          <a:effectLst/>
                          <a:latin typeface="Arial" panose="020B0604020202020204" pitchFamily="34" charset="0"/>
                          <a:cs typeface="Arial" panose="020B0604020202020204" pitchFamily="34" charset="0"/>
                        </a:rPr>
                      </a:br>
                      <a:r>
                        <a:rPr lang="de-DE" sz="1000">
                          <a:effectLst/>
                          <a:latin typeface="Arial" panose="020B0604020202020204" pitchFamily="34" charset="0"/>
                          <a:cs typeface="Arial" panose="020B0604020202020204" pitchFamily="34" charset="0"/>
                        </a:rPr>
                        <a:t>Mit der Vier-Stufen-Methode wird innerhalb von vier Stufen Wissen vermittelt und Können überprüft.</a:t>
                      </a:r>
                    </a:p>
                  </a:txBody>
                  <a:tcPr marL="13028" marR="13028" marT="6514" marB="65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mj-lt"/>
                        <a:buAutoNum type="arabicPeriod"/>
                      </a:pPr>
                      <a:r>
                        <a:rPr lang="de-DE" sz="1000">
                          <a:effectLst/>
                          <a:latin typeface="Arial" panose="020B0604020202020204" pitchFamily="34" charset="0"/>
                          <a:cs typeface="Arial" panose="020B0604020202020204" pitchFamily="34" charset="0"/>
                        </a:rPr>
                        <a:t>Vorbereiten und Erklären</a:t>
                      </a:r>
                    </a:p>
                    <a:p>
                      <a:pPr algn="l">
                        <a:buFont typeface="+mj-lt"/>
                        <a:buAutoNum type="arabicPeriod"/>
                      </a:pPr>
                      <a:r>
                        <a:rPr lang="de-DE" sz="1000">
                          <a:effectLst/>
                          <a:latin typeface="Arial" panose="020B0604020202020204" pitchFamily="34" charset="0"/>
                          <a:cs typeface="Arial" panose="020B0604020202020204" pitchFamily="34" charset="0"/>
                        </a:rPr>
                        <a:t>Vormachen und Erklären</a:t>
                      </a:r>
                    </a:p>
                    <a:p>
                      <a:pPr algn="l">
                        <a:buFont typeface="+mj-lt"/>
                        <a:buAutoNum type="arabicPeriod"/>
                      </a:pPr>
                      <a:r>
                        <a:rPr lang="de-DE" sz="1000">
                          <a:effectLst/>
                          <a:latin typeface="Arial" panose="020B0604020202020204" pitchFamily="34" charset="0"/>
                          <a:cs typeface="Arial" panose="020B0604020202020204" pitchFamily="34" charset="0"/>
                        </a:rPr>
                        <a:t>Vom Auszubildenden nachmachen und erklären lassen</a:t>
                      </a:r>
                    </a:p>
                    <a:p>
                      <a:pPr algn="l">
                        <a:buFont typeface="+mj-lt"/>
                        <a:buAutoNum type="arabicPeriod"/>
                      </a:pPr>
                      <a:r>
                        <a:rPr lang="de-DE" sz="1000">
                          <a:effectLst/>
                          <a:latin typeface="Arial" panose="020B0604020202020204" pitchFamily="34" charset="0"/>
                          <a:cs typeface="Arial" panose="020B0604020202020204" pitchFamily="34" charset="0"/>
                        </a:rPr>
                        <a:t>Auszubildenden anwenden und üben lassen</a:t>
                      </a:r>
                    </a:p>
                  </a:txBody>
                  <a:tcPr marL="13028" marR="13028" marT="6514" marB="65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aufmerksames Zuhören</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nachmachen</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Fragen stellen, wenn etwas unklar ist</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Abläufe erklären</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anwenden und üben</a:t>
                      </a:r>
                    </a:p>
                  </a:txBody>
                  <a:tcPr marL="13028" marR="13028" marT="6514" marB="65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Fehler werden rechtzeitig erkannt oder von vornherein verhindert</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erfordert wenig Zeit</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Zweck der Unterweisung für den Auszubildenden ersichtlich</a:t>
                      </a:r>
                    </a:p>
                    <a:p>
                      <a:pPr algn="l">
                        <a:buFont typeface="Arial" panose="020B0604020202020204" pitchFamily="34" charset="0"/>
                        <a:buChar char="•"/>
                      </a:pPr>
                      <a:r>
                        <a:rPr lang="de-DE" sz="1000">
                          <a:effectLst/>
                          <a:latin typeface="Arial" panose="020B0604020202020204" pitchFamily="34" charset="0"/>
                          <a:cs typeface="Arial" panose="020B0604020202020204" pitchFamily="34" charset="0"/>
                        </a:rPr>
                        <a:t>einfache Struktur</a:t>
                      </a:r>
                    </a:p>
                  </a:txBody>
                  <a:tcPr marL="13028" marR="13028" marT="6514" marB="65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de-DE" sz="1000" dirty="0">
                          <a:effectLst/>
                          <a:latin typeface="Arial" panose="020B0604020202020204" pitchFamily="34" charset="0"/>
                          <a:cs typeface="Arial" panose="020B0604020202020204" pitchFamily="34" charset="0"/>
                        </a:rPr>
                        <a:t>kaum handlungsorientiert</a:t>
                      </a:r>
                    </a:p>
                    <a:p>
                      <a:pPr algn="l">
                        <a:buFont typeface="Arial" panose="020B0604020202020204" pitchFamily="34" charset="0"/>
                        <a:buChar char="•"/>
                      </a:pPr>
                      <a:r>
                        <a:rPr lang="de-DE" sz="1000" dirty="0">
                          <a:effectLst/>
                          <a:latin typeface="Arial" panose="020B0604020202020204" pitchFamily="34" charset="0"/>
                          <a:cs typeface="Arial" panose="020B0604020202020204" pitchFamily="34" charset="0"/>
                        </a:rPr>
                        <a:t>nur geringe Förderung der Sozialkompetenz</a:t>
                      </a:r>
                    </a:p>
                    <a:p>
                      <a:pPr algn="l">
                        <a:buFont typeface="Arial" panose="020B0604020202020204" pitchFamily="34" charset="0"/>
                        <a:buChar char="•"/>
                      </a:pPr>
                      <a:r>
                        <a:rPr lang="de-DE" sz="1000" dirty="0">
                          <a:effectLst/>
                          <a:latin typeface="Arial" panose="020B0604020202020204" pitchFamily="34" charset="0"/>
                          <a:cs typeface="Arial" panose="020B0604020202020204" pitchFamily="34" charset="0"/>
                        </a:rPr>
                        <a:t>unselbstständig</a:t>
                      </a:r>
                    </a:p>
                  </a:txBody>
                  <a:tcPr marL="13028" marR="13028" marT="6514" marB="65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090353085"/>
                  </a:ext>
                </a:extLst>
              </a:tr>
            </a:tbl>
          </a:graphicData>
        </a:graphic>
      </p:graphicFrame>
    </p:spTree>
    <p:extLst>
      <p:ext uri="{BB962C8B-B14F-4D97-AF65-F5344CB8AC3E}">
        <p14:creationId xmlns:p14="http://schemas.microsoft.com/office/powerpoint/2010/main" val="29577479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B6B120-D1D6-BAE2-9CBA-FDAEBA6D9FA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0314CFB-59BE-7205-997C-33C725B292A0}"/>
              </a:ext>
            </a:extLst>
          </p:cNvPr>
          <p:cNvSpPr>
            <a:spLocks noGrp="1"/>
          </p:cNvSpPr>
          <p:nvPr>
            <p:ph type="title"/>
          </p:nvPr>
        </p:nvSpPr>
        <p:spPr>
          <a:xfrm>
            <a:off x="838200" y="365126"/>
            <a:ext cx="10515600" cy="553824"/>
          </a:xfrm>
        </p:spPr>
        <p:txBody>
          <a:bodyPr/>
          <a:lstStyle/>
          <a:p>
            <a:r>
              <a:rPr lang="de-DE" sz="2800" dirty="0">
                <a:latin typeface="Calibri" panose="020F0502020204030204" pitchFamily="34" charset="0"/>
                <a:cs typeface="Calibri" panose="020F0502020204030204" pitchFamily="34" charset="0"/>
              </a:rPr>
              <a:t>Erarbeitende Methoden</a:t>
            </a:r>
          </a:p>
        </p:txBody>
      </p:sp>
      <p:graphicFrame>
        <p:nvGraphicFramePr>
          <p:cNvPr id="6" name="Tabelle 5">
            <a:extLst>
              <a:ext uri="{FF2B5EF4-FFF2-40B4-BE49-F238E27FC236}">
                <a16:creationId xmlns:a16="http://schemas.microsoft.com/office/drawing/2014/main" id="{339BA6EE-43F6-24C9-6AC5-B666D2A32A98}"/>
              </a:ext>
            </a:extLst>
          </p:cNvPr>
          <p:cNvGraphicFramePr>
            <a:graphicFrameLocks noGrp="1"/>
          </p:cNvGraphicFramePr>
          <p:nvPr>
            <p:extLst>
              <p:ext uri="{D42A27DB-BD31-4B8C-83A1-F6EECF244321}">
                <p14:modId xmlns:p14="http://schemas.microsoft.com/office/powerpoint/2010/main" val="1497690359"/>
              </p:ext>
            </p:extLst>
          </p:nvPr>
        </p:nvGraphicFramePr>
        <p:xfrm>
          <a:off x="937260" y="955641"/>
          <a:ext cx="10481310" cy="4693550"/>
        </p:xfrm>
        <a:graphic>
          <a:graphicData uri="http://schemas.openxmlformats.org/drawingml/2006/table">
            <a:tbl>
              <a:tblPr/>
              <a:tblGrid>
                <a:gridCol w="2096262">
                  <a:extLst>
                    <a:ext uri="{9D8B030D-6E8A-4147-A177-3AD203B41FA5}">
                      <a16:colId xmlns:a16="http://schemas.microsoft.com/office/drawing/2014/main" val="201445231"/>
                    </a:ext>
                  </a:extLst>
                </a:gridCol>
                <a:gridCol w="2096262">
                  <a:extLst>
                    <a:ext uri="{9D8B030D-6E8A-4147-A177-3AD203B41FA5}">
                      <a16:colId xmlns:a16="http://schemas.microsoft.com/office/drawing/2014/main" val="2125105167"/>
                    </a:ext>
                  </a:extLst>
                </a:gridCol>
                <a:gridCol w="2096262">
                  <a:extLst>
                    <a:ext uri="{9D8B030D-6E8A-4147-A177-3AD203B41FA5}">
                      <a16:colId xmlns:a16="http://schemas.microsoft.com/office/drawing/2014/main" val="2551893544"/>
                    </a:ext>
                  </a:extLst>
                </a:gridCol>
                <a:gridCol w="2096262">
                  <a:extLst>
                    <a:ext uri="{9D8B030D-6E8A-4147-A177-3AD203B41FA5}">
                      <a16:colId xmlns:a16="http://schemas.microsoft.com/office/drawing/2014/main" val="2650745074"/>
                    </a:ext>
                  </a:extLst>
                </a:gridCol>
                <a:gridCol w="2096262">
                  <a:extLst>
                    <a:ext uri="{9D8B030D-6E8A-4147-A177-3AD203B41FA5}">
                      <a16:colId xmlns:a16="http://schemas.microsoft.com/office/drawing/2014/main" val="3557441686"/>
                    </a:ext>
                  </a:extLst>
                </a:gridCol>
              </a:tblGrid>
              <a:tr h="170164">
                <a:tc>
                  <a:txBody>
                    <a:bodyPr/>
                    <a:lstStyle/>
                    <a:p>
                      <a:pPr algn="l" fontAlgn="t">
                        <a:buNone/>
                      </a:pPr>
                      <a:r>
                        <a:rPr lang="de-DE" sz="1000" b="1">
                          <a:effectLst/>
                          <a:latin typeface="Arial" panose="020B0604020202020204" pitchFamily="34" charset="0"/>
                          <a:cs typeface="Arial" panose="020B0604020202020204" pitchFamily="34" charset="0"/>
                        </a:rPr>
                        <a:t>Methode</a:t>
                      </a:r>
                      <a:endParaRPr lang="de-DE" sz="1000">
                        <a:effectLst/>
                        <a:latin typeface="Arial" panose="020B0604020202020204" pitchFamily="34" charset="0"/>
                        <a:cs typeface="Arial" panose="020B0604020202020204" pitchFamily="34" charset="0"/>
                      </a:endParaRP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BBBB"/>
                    </a:solidFill>
                  </a:tcPr>
                </a:tc>
                <a:tc>
                  <a:txBody>
                    <a:bodyPr/>
                    <a:lstStyle/>
                    <a:p>
                      <a:pPr algn="l" fontAlgn="t">
                        <a:buNone/>
                      </a:pPr>
                      <a:r>
                        <a:rPr lang="de-DE" sz="1000" b="1">
                          <a:effectLst/>
                          <a:latin typeface="Arial" panose="020B0604020202020204" pitchFamily="34" charset="0"/>
                          <a:cs typeface="Arial" panose="020B0604020202020204" pitchFamily="34" charset="0"/>
                        </a:rPr>
                        <a:t>Aufgaben des Ausbilders</a:t>
                      </a:r>
                      <a:endParaRPr lang="de-DE" sz="1000">
                        <a:effectLst/>
                        <a:latin typeface="Arial" panose="020B0604020202020204" pitchFamily="34" charset="0"/>
                        <a:cs typeface="Arial" panose="020B0604020202020204" pitchFamily="34" charset="0"/>
                      </a:endParaRP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BBBB"/>
                    </a:solidFill>
                  </a:tcPr>
                </a:tc>
                <a:tc>
                  <a:txBody>
                    <a:bodyPr/>
                    <a:lstStyle/>
                    <a:p>
                      <a:pPr algn="l" fontAlgn="t">
                        <a:buNone/>
                      </a:pPr>
                      <a:r>
                        <a:rPr lang="de-DE" sz="1000" b="1">
                          <a:effectLst/>
                          <a:latin typeface="Arial" panose="020B0604020202020204" pitchFamily="34" charset="0"/>
                          <a:cs typeface="Arial" panose="020B0604020202020204" pitchFamily="34" charset="0"/>
                        </a:rPr>
                        <a:t>Aufgaben des Auszubildenden</a:t>
                      </a:r>
                      <a:endParaRPr lang="de-DE" sz="1000">
                        <a:effectLst/>
                        <a:latin typeface="Arial" panose="020B0604020202020204" pitchFamily="34" charset="0"/>
                        <a:cs typeface="Arial" panose="020B0604020202020204" pitchFamily="34" charset="0"/>
                      </a:endParaRP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BBBB"/>
                    </a:solidFill>
                  </a:tcPr>
                </a:tc>
                <a:tc>
                  <a:txBody>
                    <a:bodyPr/>
                    <a:lstStyle/>
                    <a:p>
                      <a:pPr algn="l" fontAlgn="t">
                        <a:buNone/>
                      </a:pPr>
                      <a:r>
                        <a:rPr lang="de-DE" sz="1000" b="1">
                          <a:effectLst/>
                          <a:latin typeface="Arial" panose="020B0604020202020204" pitchFamily="34" charset="0"/>
                          <a:cs typeface="Arial" panose="020B0604020202020204" pitchFamily="34" charset="0"/>
                        </a:rPr>
                        <a:t>Vorteile</a:t>
                      </a:r>
                      <a:endParaRPr lang="de-DE" sz="1000">
                        <a:effectLst/>
                        <a:latin typeface="Arial" panose="020B0604020202020204" pitchFamily="34" charset="0"/>
                        <a:cs typeface="Arial" panose="020B0604020202020204" pitchFamily="34" charset="0"/>
                      </a:endParaRP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BBBB"/>
                    </a:solidFill>
                  </a:tcPr>
                </a:tc>
                <a:tc>
                  <a:txBody>
                    <a:bodyPr/>
                    <a:lstStyle/>
                    <a:p>
                      <a:pPr algn="l" fontAlgn="t">
                        <a:buNone/>
                      </a:pPr>
                      <a:r>
                        <a:rPr lang="de-DE" sz="1000" b="1">
                          <a:effectLst/>
                          <a:latin typeface="Arial" panose="020B0604020202020204" pitchFamily="34" charset="0"/>
                          <a:cs typeface="Arial" panose="020B0604020202020204" pitchFamily="34" charset="0"/>
                        </a:rPr>
                        <a:t>Nachteile</a:t>
                      </a:r>
                      <a:endParaRPr lang="de-DE" sz="1000">
                        <a:effectLst/>
                        <a:latin typeface="Arial" panose="020B0604020202020204" pitchFamily="34" charset="0"/>
                        <a:cs typeface="Arial" panose="020B0604020202020204" pitchFamily="34" charset="0"/>
                      </a:endParaRP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BBBB"/>
                    </a:solidFill>
                  </a:tcPr>
                </a:tc>
                <a:extLst>
                  <a:ext uri="{0D108BD9-81ED-4DB2-BD59-A6C34878D82A}">
                    <a16:rowId xmlns:a16="http://schemas.microsoft.com/office/drawing/2014/main" val="2048688617"/>
                  </a:ext>
                </a:extLst>
              </a:tr>
              <a:tr h="1191148">
                <a:tc>
                  <a:txBody>
                    <a:bodyPr/>
                    <a:lstStyle/>
                    <a:p>
                      <a:pPr algn="l" fontAlgn="t">
                        <a:buNone/>
                      </a:pPr>
                      <a:r>
                        <a:rPr lang="de-DE" sz="1000" b="1">
                          <a:effectLst/>
                          <a:latin typeface="Arial" panose="020B0604020202020204" pitchFamily="34" charset="0"/>
                          <a:cs typeface="Arial" panose="020B0604020202020204" pitchFamily="34" charset="0"/>
                        </a:rPr>
                        <a:t>Planspiel</a:t>
                      </a:r>
                      <a:br>
                        <a:rPr lang="de-DE" sz="1000">
                          <a:effectLst/>
                          <a:latin typeface="Arial" panose="020B0604020202020204" pitchFamily="34" charset="0"/>
                          <a:cs typeface="Arial" panose="020B0604020202020204" pitchFamily="34" charset="0"/>
                        </a:rPr>
                      </a:br>
                      <a:r>
                        <a:rPr lang="de-DE" sz="1000">
                          <a:effectLst/>
                          <a:latin typeface="Arial" panose="020B0604020202020204" pitchFamily="34" charset="0"/>
                          <a:cs typeface="Arial" panose="020B0604020202020204" pitchFamily="34" charset="0"/>
                        </a:rPr>
                        <a:t>Bei einem Planspiel wird eine simulierte Ausgangssituation vorgegeben, auf deren Basis einzelne Tätigkeiten durchgeführt und Entscheidungen getroffen werden.</a:t>
                      </a: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Bereitstellung der notwendigen Informationen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Kontrolle des Ablaufs</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bei Problemen als Ansprechpartner fungieren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Kontrolle der Einhaltung des Zeitrahmens</a:t>
                      </a: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Entscheidungen dem Planspiel angemessen treffen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Regeln und Vorgaben des Planspiels anerkennen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Übernahme der anfallenden Aufgaben im Rahmen des Planspiels</a:t>
                      </a: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Auszubildende üben sich im Planspiel für die Realität</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Entscheidungsbereitschaft wird gestärkt</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eigenes Handeln gilt innerhalb des Planspiels als real, kann aber in der Realität keinen Schaden durch falsche Entscheidungen anrichten</a:t>
                      </a: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Planspiel wird von den Auszubildenden nicht verstanden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Planspiel wird von den Auszubildenden nicht ernst genommen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Planspiel wird absichtlich manipuliert</a:t>
                      </a: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802190373"/>
                  </a:ext>
                </a:extLst>
              </a:tr>
              <a:tr h="753584">
                <a:tc>
                  <a:txBody>
                    <a:bodyPr/>
                    <a:lstStyle/>
                    <a:p>
                      <a:pPr algn="l" fontAlgn="t">
                        <a:buNone/>
                      </a:pPr>
                      <a:r>
                        <a:rPr lang="de-DE" sz="1000" b="1" dirty="0">
                          <a:effectLst/>
                          <a:latin typeface="Arial" panose="020B0604020202020204" pitchFamily="34" charset="0"/>
                          <a:cs typeface="Arial" panose="020B0604020202020204" pitchFamily="34" charset="0"/>
                        </a:rPr>
                        <a:t>Fallmethode</a:t>
                      </a:r>
                      <a:br>
                        <a:rPr lang="de-DE" sz="1000" dirty="0">
                          <a:effectLst/>
                          <a:latin typeface="Arial" panose="020B0604020202020204" pitchFamily="34" charset="0"/>
                          <a:cs typeface="Arial" panose="020B0604020202020204" pitchFamily="34" charset="0"/>
                        </a:rPr>
                      </a:br>
                      <a:r>
                        <a:rPr lang="de-DE" sz="1000" dirty="0">
                          <a:effectLst/>
                          <a:latin typeface="Arial" panose="020B0604020202020204" pitchFamily="34" charset="0"/>
                          <a:cs typeface="Arial" panose="020B0604020202020204" pitchFamily="34" charset="0"/>
                        </a:rPr>
                        <a:t>Die Fallmethode stellt verschiedene Situationen (eine Fallstudie) mit unterschiedlichen Lösungsansätzen dar.</a:t>
                      </a: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Einführung in die Fallstudie</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zeitliche Planung unterstützen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Hilfestellung bei Informationsbeschaffung</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Materialien didaktisch aufbereiten</a:t>
                      </a: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selbstständiges Beschaffen von Informationen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Interesse an der Fallstudie und dem Gesamtzusammenhang zeigen</a:t>
                      </a: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Theorie und Praxis werden verknüpft</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Förderung der Arbeitssystematik</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Förderung des Urteilsvermögens</a:t>
                      </a: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der Ausbilder muss sich sehr detailliert vorbereiten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sehr zeitaufwändig</a:t>
                      </a: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4257831290"/>
                  </a:ext>
                </a:extLst>
              </a:tr>
              <a:tr h="1337003">
                <a:tc>
                  <a:txBody>
                    <a:bodyPr/>
                    <a:lstStyle/>
                    <a:p>
                      <a:pPr algn="l" fontAlgn="t">
                        <a:buNone/>
                      </a:pPr>
                      <a:r>
                        <a:rPr lang="de-DE" sz="1000" b="1">
                          <a:effectLst/>
                          <a:latin typeface="Arial" panose="020B0604020202020204" pitchFamily="34" charset="0"/>
                          <a:cs typeface="Arial" panose="020B0604020202020204" pitchFamily="34" charset="0"/>
                        </a:rPr>
                        <a:t>Projektmethode</a:t>
                      </a:r>
                      <a:br>
                        <a:rPr lang="de-DE" sz="1000">
                          <a:effectLst/>
                          <a:latin typeface="Arial" panose="020B0604020202020204" pitchFamily="34" charset="0"/>
                          <a:cs typeface="Arial" panose="020B0604020202020204" pitchFamily="34" charset="0"/>
                        </a:rPr>
                      </a:br>
                      <a:r>
                        <a:rPr lang="de-DE" sz="1000">
                          <a:effectLst/>
                          <a:latin typeface="Arial" panose="020B0604020202020204" pitchFamily="34" charset="0"/>
                          <a:cs typeface="Arial" panose="020B0604020202020204" pitchFamily="34" charset="0"/>
                        </a:rPr>
                        <a:t>Bei der Projektmethode wird ein Projekt benannt, welches die Auszubildenden dann bearbeiten und „mit Leben füllen“ sollen. Es kann auch vorkommen, dass die Auszubildenden sich ein eigenes Projekt überlegen und dies umsetzen sollen.</a:t>
                      </a: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Auszubildende über Ausgangssituation informieren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bei Problemen als Berater fungieren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Zielvorgaben überprüfen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für die Auszubildenden präsent und ansprechbar sein</a:t>
                      </a: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Tätigkeiten koordinieren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über Vorwissen verfügen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eigenverantwortliches Handeln für das Projekt</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Arbeitsaufgabe eigenständig bearbeiten</a:t>
                      </a: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sehr selbstständige Arbeit</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ein Projekt spiegelt im Grunde bereits eine Fachkraft wider</a:t>
                      </a: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Auszubildender muss ausreichend qualifiziert sein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Auszubildender muss über genug Erfahrung verfügen</a:t>
                      </a: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4293621509"/>
                  </a:ext>
                </a:extLst>
              </a:tr>
              <a:tr h="899439">
                <a:tc>
                  <a:txBody>
                    <a:bodyPr/>
                    <a:lstStyle/>
                    <a:p>
                      <a:pPr algn="l" fontAlgn="t">
                        <a:buNone/>
                      </a:pPr>
                      <a:r>
                        <a:rPr lang="de-DE" sz="1000" b="1">
                          <a:effectLst/>
                          <a:latin typeface="Arial" panose="020B0604020202020204" pitchFamily="34" charset="0"/>
                          <a:cs typeface="Arial" panose="020B0604020202020204" pitchFamily="34" charset="0"/>
                        </a:rPr>
                        <a:t>Leittext-Methode</a:t>
                      </a:r>
                      <a:br>
                        <a:rPr lang="de-DE" sz="1000">
                          <a:effectLst/>
                          <a:latin typeface="Arial" panose="020B0604020202020204" pitchFamily="34" charset="0"/>
                          <a:cs typeface="Arial" panose="020B0604020202020204" pitchFamily="34" charset="0"/>
                        </a:rPr>
                      </a:br>
                      <a:r>
                        <a:rPr lang="de-DE" sz="1000">
                          <a:effectLst/>
                          <a:latin typeface="Arial" panose="020B0604020202020204" pitchFamily="34" charset="0"/>
                          <a:cs typeface="Arial" panose="020B0604020202020204" pitchFamily="34" charset="0"/>
                        </a:rPr>
                        <a:t>Die Leittext-Methode dient zur Bearbeitung komplexer Projekte, bei denen ein roter Faden, jedoch keine Lösungsmöglichkeit vorgegeben wird.</a:t>
                      </a: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dirty="0">
                          <a:effectLst/>
                          <a:latin typeface="Arial" panose="020B0604020202020204" pitchFamily="34" charset="0"/>
                          <a:cs typeface="Arial" panose="020B0604020202020204" pitchFamily="34" charset="0"/>
                        </a:rPr>
                        <a:t>Einführung in die Aufgabe</a:t>
                      </a:r>
                    </a:p>
                    <a:p>
                      <a:pPr algn="l" fontAlgn="t">
                        <a:buFont typeface="Arial" panose="020B0604020202020204" pitchFamily="34" charset="0"/>
                        <a:buChar char="•"/>
                      </a:pPr>
                      <a:r>
                        <a:rPr lang="de-DE" sz="1000" dirty="0">
                          <a:effectLst/>
                          <a:latin typeface="Arial" panose="020B0604020202020204" pitchFamily="34" charset="0"/>
                          <a:cs typeface="Arial" panose="020B0604020202020204" pitchFamily="34" charset="0"/>
                        </a:rPr>
                        <a:t>Verfassen von Leittexten</a:t>
                      </a:r>
                    </a:p>
                    <a:p>
                      <a:pPr algn="l" fontAlgn="t">
                        <a:buFont typeface="Arial" panose="020B0604020202020204" pitchFamily="34" charset="0"/>
                        <a:buChar char="•"/>
                      </a:pPr>
                      <a:r>
                        <a:rPr lang="de-DE" sz="1000" dirty="0">
                          <a:effectLst/>
                          <a:latin typeface="Arial" panose="020B0604020202020204" pitchFamily="34" charset="0"/>
                          <a:cs typeface="Arial" panose="020B0604020202020204" pitchFamily="34" charset="0"/>
                        </a:rPr>
                        <a:t>vorher das benötigte Grundwissen vermitteln</a:t>
                      </a:r>
                    </a:p>
                    <a:p>
                      <a:pPr algn="l" fontAlgn="t">
                        <a:buFont typeface="Arial" panose="020B0604020202020204" pitchFamily="34" charset="0"/>
                        <a:buChar char="•"/>
                      </a:pPr>
                      <a:r>
                        <a:rPr lang="de-DE" sz="1000" dirty="0">
                          <a:effectLst/>
                          <a:latin typeface="Arial" panose="020B0604020202020204" pitchFamily="34" charset="0"/>
                          <a:cs typeface="Arial" panose="020B0604020202020204" pitchFamily="34" charset="0"/>
                        </a:rPr>
                        <a:t>im Nachhinein die Ergebnisse mit den Auszubildenden besprechen</a:t>
                      </a: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Erstellung eines Arbeitsplans</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Einholen von Informationen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selbstständige Kontrollen der eigenen Arbeit</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Bewerten der eigenen Arbeit</a:t>
                      </a: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Auszubildende lernen, Arbeitsschritte zu planen und zu strukturieren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Auszubildende üben neue Tätigkeiten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selbstständiges Handeln wird gefördert</a:t>
                      </a: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dirty="0">
                          <a:effectLst/>
                          <a:latin typeface="Arial" panose="020B0604020202020204" pitchFamily="34" charset="0"/>
                          <a:cs typeface="Arial" panose="020B0604020202020204" pitchFamily="34" charset="0"/>
                        </a:rPr>
                        <a:t>Fehler können die Auszubildenden demotivieren</a:t>
                      </a:r>
                    </a:p>
                    <a:p>
                      <a:pPr algn="l" fontAlgn="t">
                        <a:buFont typeface="Arial" panose="020B0604020202020204" pitchFamily="34" charset="0"/>
                        <a:buChar char="•"/>
                      </a:pPr>
                      <a:r>
                        <a:rPr lang="de-DE" sz="1000" dirty="0">
                          <a:effectLst/>
                          <a:latin typeface="Arial" panose="020B0604020202020204" pitchFamily="34" charset="0"/>
                          <a:cs typeface="Arial" panose="020B0604020202020204" pitchFamily="34" charset="0"/>
                        </a:rPr>
                        <a:t>nicht für Auszubildende im 1. Lehrjahr geeignet, da sie noch nicht auf Grundwissen zurückgreifen können</a:t>
                      </a:r>
                    </a:p>
                  </a:txBody>
                  <a:tcPr marL="24309" marR="24309" marT="12155" marB="1215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461629431"/>
                  </a:ext>
                </a:extLst>
              </a:tr>
            </a:tbl>
          </a:graphicData>
        </a:graphic>
      </p:graphicFrame>
    </p:spTree>
    <p:extLst>
      <p:ext uri="{BB962C8B-B14F-4D97-AF65-F5344CB8AC3E}">
        <p14:creationId xmlns:p14="http://schemas.microsoft.com/office/powerpoint/2010/main" val="32100649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822421-2CC7-296B-40FA-B37DFED4564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4A4C9B6-80C3-3393-8311-EA422853A609}"/>
              </a:ext>
            </a:extLst>
          </p:cNvPr>
          <p:cNvSpPr>
            <a:spLocks noGrp="1"/>
          </p:cNvSpPr>
          <p:nvPr>
            <p:ph type="title"/>
          </p:nvPr>
        </p:nvSpPr>
        <p:spPr>
          <a:xfrm>
            <a:off x="838200" y="365126"/>
            <a:ext cx="10515600" cy="553824"/>
          </a:xfrm>
        </p:spPr>
        <p:txBody>
          <a:bodyPr/>
          <a:lstStyle/>
          <a:p>
            <a:r>
              <a:rPr lang="de-DE" sz="2800" dirty="0">
                <a:latin typeface="Calibri" panose="020F0502020204030204" pitchFamily="34" charset="0"/>
                <a:cs typeface="Calibri" panose="020F0502020204030204" pitchFamily="34" charset="0"/>
              </a:rPr>
              <a:t>Sozialisierende Methoden</a:t>
            </a:r>
          </a:p>
        </p:txBody>
      </p:sp>
      <p:graphicFrame>
        <p:nvGraphicFramePr>
          <p:cNvPr id="3" name="Tabelle 2">
            <a:extLst>
              <a:ext uri="{FF2B5EF4-FFF2-40B4-BE49-F238E27FC236}">
                <a16:creationId xmlns:a16="http://schemas.microsoft.com/office/drawing/2014/main" id="{BCDA0103-5309-B542-7F52-F2977DF37DA7}"/>
              </a:ext>
            </a:extLst>
          </p:cNvPr>
          <p:cNvGraphicFramePr>
            <a:graphicFrameLocks noGrp="1"/>
          </p:cNvGraphicFramePr>
          <p:nvPr>
            <p:extLst>
              <p:ext uri="{D42A27DB-BD31-4B8C-83A1-F6EECF244321}">
                <p14:modId xmlns:p14="http://schemas.microsoft.com/office/powerpoint/2010/main" val="447665340"/>
              </p:ext>
            </p:extLst>
          </p:nvPr>
        </p:nvGraphicFramePr>
        <p:xfrm>
          <a:off x="1533098" y="1311560"/>
          <a:ext cx="9407855" cy="4588324"/>
        </p:xfrm>
        <a:graphic>
          <a:graphicData uri="http://schemas.openxmlformats.org/drawingml/2006/table">
            <a:tbl>
              <a:tblPr/>
              <a:tblGrid>
                <a:gridCol w="1881571">
                  <a:extLst>
                    <a:ext uri="{9D8B030D-6E8A-4147-A177-3AD203B41FA5}">
                      <a16:colId xmlns:a16="http://schemas.microsoft.com/office/drawing/2014/main" val="9168509"/>
                    </a:ext>
                  </a:extLst>
                </a:gridCol>
                <a:gridCol w="1881571">
                  <a:extLst>
                    <a:ext uri="{9D8B030D-6E8A-4147-A177-3AD203B41FA5}">
                      <a16:colId xmlns:a16="http://schemas.microsoft.com/office/drawing/2014/main" val="2316473296"/>
                    </a:ext>
                  </a:extLst>
                </a:gridCol>
                <a:gridCol w="1881571">
                  <a:extLst>
                    <a:ext uri="{9D8B030D-6E8A-4147-A177-3AD203B41FA5}">
                      <a16:colId xmlns:a16="http://schemas.microsoft.com/office/drawing/2014/main" val="1291291672"/>
                    </a:ext>
                  </a:extLst>
                </a:gridCol>
                <a:gridCol w="1881571">
                  <a:extLst>
                    <a:ext uri="{9D8B030D-6E8A-4147-A177-3AD203B41FA5}">
                      <a16:colId xmlns:a16="http://schemas.microsoft.com/office/drawing/2014/main" val="2161267224"/>
                    </a:ext>
                  </a:extLst>
                </a:gridCol>
                <a:gridCol w="1881571">
                  <a:extLst>
                    <a:ext uri="{9D8B030D-6E8A-4147-A177-3AD203B41FA5}">
                      <a16:colId xmlns:a16="http://schemas.microsoft.com/office/drawing/2014/main" val="486926340"/>
                    </a:ext>
                  </a:extLst>
                </a:gridCol>
              </a:tblGrid>
              <a:tr h="214503">
                <a:tc>
                  <a:txBody>
                    <a:bodyPr/>
                    <a:lstStyle/>
                    <a:p>
                      <a:pPr algn="l" fontAlgn="t">
                        <a:buNone/>
                      </a:pPr>
                      <a:r>
                        <a:rPr lang="de-DE" sz="1000" b="1">
                          <a:effectLst/>
                          <a:latin typeface="Arial" panose="020B0604020202020204" pitchFamily="34" charset="0"/>
                          <a:cs typeface="Arial" panose="020B0604020202020204" pitchFamily="34" charset="0"/>
                        </a:rPr>
                        <a:t>Methode</a:t>
                      </a:r>
                      <a:endParaRPr lang="de-DE" sz="1000">
                        <a:effectLst/>
                        <a:latin typeface="Arial" panose="020B0604020202020204" pitchFamily="34" charset="0"/>
                        <a:cs typeface="Arial" panose="020B0604020202020204" pitchFamily="34" charset="0"/>
                      </a:endParaRPr>
                    </a:p>
                  </a:txBody>
                  <a:tcPr marL="30643" marR="30643" marT="15322" marB="153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BBBB"/>
                    </a:solidFill>
                  </a:tcPr>
                </a:tc>
                <a:tc>
                  <a:txBody>
                    <a:bodyPr/>
                    <a:lstStyle/>
                    <a:p>
                      <a:pPr algn="l" fontAlgn="t">
                        <a:buNone/>
                      </a:pPr>
                      <a:r>
                        <a:rPr lang="de-DE" sz="1000" b="1">
                          <a:effectLst/>
                          <a:latin typeface="Arial" panose="020B0604020202020204" pitchFamily="34" charset="0"/>
                          <a:cs typeface="Arial" panose="020B0604020202020204" pitchFamily="34" charset="0"/>
                        </a:rPr>
                        <a:t>Aufgaben des Ausbilders</a:t>
                      </a:r>
                      <a:endParaRPr lang="de-DE" sz="1000">
                        <a:effectLst/>
                        <a:latin typeface="Arial" panose="020B0604020202020204" pitchFamily="34" charset="0"/>
                        <a:cs typeface="Arial" panose="020B0604020202020204" pitchFamily="34" charset="0"/>
                      </a:endParaRPr>
                    </a:p>
                  </a:txBody>
                  <a:tcPr marL="30643" marR="30643" marT="15322" marB="153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BBBB"/>
                    </a:solidFill>
                  </a:tcPr>
                </a:tc>
                <a:tc>
                  <a:txBody>
                    <a:bodyPr/>
                    <a:lstStyle/>
                    <a:p>
                      <a:pPr algn="l" fontAlgn="t">
                        <a:buNone/>
                      </a:pPr>
                      <a:r>
                        <a:rPr lang="de-DE" sz="1000" b="1">
                          <a:effectLst/>
                          <a:latin typeface="Arial" panose="020B0604020202020204" pitchFamily="34" charset="0"/>
                          <a:cs typeface="Arial" panose="020B0604020202020204" pitchFamily="34" charset="0"/>
                        </a:rPr>
                        <a:t>Aufgaben des Auszubildenden</a:t>
                      </a:r>
                      <a:endParaRPr lang="de-DE" sz="1000">
                        <a:effectLst/>
                        <a:latin typeface="Arial" panose="020B0604020202020204" pitchFamily="34" charset="0"/>
                        <a:cs typeface="Arial" panose="020B0604020202020204" pitchFamily="34" charset="0"/>
                      </a:endParaRPr>
                    </a:p>
                  </a:txBody>
                  <a:tcPr marL="30643" marR="30643" marT="15322" marB="153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BBBB"/>
                    </a:solidFill>
                  </a:tcPr>
                </a:tc>
                <a:tc>
                  <a:txBody>
                    <a:bodyPr/>
                    <a:lstStyle/>
                    <a:p>
                      <a:pPr algn="l" fontAlgn="t">
                        <a:buNone/>
                      </a:pPr>
                      <a:r>
                        <a:rPr lang="de-DE" sz="1000" b="1">
                          <a:effectLst/>
                          <a:latin typeface="Arial" panose="020B0604020202020204" pitchFamily="34" charset="0"/>
                          <a:cs typeface="Arial" panose="020B0604020202020204" pitchFamily="34" charset="0"/>
                        </a:rPr>
                        <a:t>Vorteile</a:t>
                      </a:r>
                      <a:endParaRPr lang="de-DE" sz="1000">
                        <a:effectLst/>
                        <a:latin typeface="Arial" panose="020B0604020202020204" pitchFamily="34" charset="0"/>
                        <a:cs typeface="Arial" panose="020B0604020202020204" pitchFamily="34" charset="0"/>
                      </a:endParaRPr>
                    </a:p>
                  </a:txBody>
                  <a:tcPr marL="30643" marR="30643" marT="15322" marB="153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BBBB"/>
                    </a:solidFill>
                  </a:tcPr>
                </a:tc>
                <a:tc>
                  <a:txBody>
                    <a:bodyPr/>
                    <a:lstStyle/>
                    <a:p>
                      <a:pPr algn="l" fontAlgn="t">
                        <a:buNone/>
                      </a:pPr>
                      <a:r>
                        <a:rPr lang="de-DE" sz="1000" b="1">
                          <a:effectLst/>
                          <a:latin typeface="Arial" panose="020B0604020202020204" pitchFamily="34" charset="0"/>
                          <a:cs typeface="Arial" panose="020B0604020202020204" pitchFamily="34" charset="0"/>
                        </a:rPr>
                        <a:t>Nachteile</a:t>
                      </a:r>
                      <a:endParaRPr lang="de-DE" sz="1000">
                        <a:effectLst/>
                        <a:latin typeface="Arial" panose="020B0604020202020204" pitchFamily="34" charset="0"/>
                        <a:cs typeface="Arial" panose="020B0604020202020204" pitchFamily="34" charset="0"/>
                      </a:endParaRPr>
                    </a:p>
                  </a:txBody>
                  <a:tcPr marL="30643" marR="30643" marT="15322" marB="153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BBBB"/>
                    </a:solidFill>
                  </a:tcPr>
                </a:tc>
                <a:extLst>
                  <a:ext uri="{0D108BD9-81ED-4DB2-BD59-A6C34878D82A}">
                    <a16:rowId xmlns:a16="http://schemas.microsoft.com/office/drawing/2014/main" val="4249983810"/>
                  </a:ext>
                </a:extLst>
              </a:tr>
              <a:tr h="1133799">
                <a:tc>
                  <a:txBody>
                    <a:bodyPr/>
                    <a:lstStyle/>
                    <a:p>
                      <a:pPr algn="l" fontAlgn="t">
                        <a:buNone/>
                      </a:pPr>
                      <a:r>
                        <a:rPr lang="de-DE" sz="1000" b="1">
                          <a:effectLst/>
                          <a:latin typeface="Arial" panose="020B0604020202020204" pitchFamily="34" charset="0"/>
                          <a:cs typeface="Arial" panose="020B0604020202020204" pitchFamily="34" charset="0"/>
                        </a:rPr>
                        <a:t>Einzelarbeit</a:t>
                      </a:r>
                      <a:r>
                        <a:rPr lang="de-DE" sz="1000">
                          <a:effectLst/>
                          <a:latin typeface="Arial" panose="020B0604020202020204" pitchFamily="34" charset="0"/>
                          <a:cs typeface="Arial" panose="020B0604020202020204" pitchFamily="34" charset="0"/>
                        </a:rPr>
                        <a:t> Bei der Einzelarbeit wird ein Sachverhalt oder eine Aufgabenstellung allein und eigenständig er- und bearbeitet.</a:t>
                      </a:r>
                    </a:p>
                  </a:txBody>
                  <a:tcPr marL="30643" marR="30643" marT="15322" marB="153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dirty="0">
                          <a:effectLst/>
                          <a:latin typeface="Arial" panose="020B0604020202020204" pitchFamily="34" charset="0"/>
                          <a:cs typeface="Arial" panose="020B0604020202020204" pitchFamily="34" charset="0"/>
                        </a:rPr>
                        <a:t>präzise Formulierung der Aufgabenstellung</a:t>
                      </a:r>
                    </a:p>
                    <a:p>
                      <a:pPr algn="l" fontAlgn="t">
                        <a:buFont typeface="Arial" panose="020B0604020202020204" pitchFamily="34" charset="0"/>
                        <a:buChar char="•"/>
                      </a:pPr>
                      <a:r>
                        <a:rPr lang="de-DE" sz="1000" dirty="0">
                          <a:effectLst/>
                          <a:latin typeface="Arial" panose="020B0604020202020204" pitchFamily="34" charset="0"/>
                          <a:cs typeface="Arial" panose="020B0604020202020204" pitchFamily="34" charset="0"/>
                        </a:rPr>
                        <a:t>Einschätzung, ob sich die vorgesehene Aufgabe vom vorgesehenen Auszubildenden auch in Einzelarbeit erfüllen lässt</a:t>
                      </a:r>
                    </a:p>
                  </a:txBody>
                  <a:tcPr marL="30643" marR="30643" marT="15322" marB="153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dirty="0">
                          <a:effectLst/>
                          <a:latin typeface="Arial" panose="020B0604020202020204" pitchFamily="34" charset="0"/>
                          <a:cs typeface="Arial" panose="020B0604020202020204" pitchFamily="34" charset="0"/>
                        </a:rPr>
                        <a:t>eigenständiges Handeln</a:t>
                      </a:r>
                    </a:p>
                    <a:p>
                      <a:pPr algn="l" fontAlgn="t">
                        <a:buFont typeface="Arial" panose="020B0604020202020204" pitchFamily="34" charset="0"/>
                        <a:buChar char="•"/>
                      </a:pPr>
                      <a:r>
                        <a:rPr lang="de-DE" sz="1000" dirty="0">
                          <a:effectLst/>
                          <a:latin typeface="Arial" panose="020B0604020202020204" pitchFamily="34" charset="0"/>
                          <a:cs typeface="Arial" panose="020B0604020202020204" pitchFamily="34" charset="0"/>
                        </a:rPr>
                        <a:t>kreatives Denken</a:t>
                      </a:r>
                    </a:p>
                    <a:p>
                      <a:pPr algn="l" fontAlgn="t">
                        <a:buFont typeface="Arial" panose="020B0604020202020204" pitchFamily="34" charset="0"/>
                        <a:buChar char="•"/>
                      </a:pPr>
                      <a:r>
                        <a:rPr lang="de-DE" sz="1000" dirty="0">
                          <a:effectLst/>
                          <a:latin typeface="Arial" panose="020B0604020202020204" pitchFamily="34" charset="0"/>
                          <a:cs typeface="Arial" panose="020B0604020202020204" pitchFamily="34" charset="0"/>
                        </a:rPr>
                        <a:t>selbstständiges Auseinandersetzen mit der Aufgabenstellung und möglichen Lösungswegen</a:t>
                      </a:r>
                    </a:p>
                    <a:p>
                      <a:pPr algn="l" fontAlgn="t">
                        <a:buFont typeface="Arial" panose="020B0604020202020204" pitchFamily="34" charset="0"/>
                        <a:buChar char="•"/>
                      </a:pPr>
                      <a:r>
                        <a:rPr lang="de-DE" sz="1000" dirty="0">
                          <a:effectLst/>
                          <a:latin typeface="Arial" panose="020B0604020202020204" pitchFamily="34" charset="0"/>
                          <a:cs typeface="Arial" panose="020B0604020202020204" pitchFamily="34" charset="0"/>
                        </a:rPr>
                        <a:t>Festhalten und Präsentieren von Ergebnissen</a:t>
                      </a:r>
                    </a:p>
                  </a:txBody>
                  <a:tcPr marL="30643" marR="30643" marT="15322" marB="153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Förderung der Selbstständigkeit des einzelnen Auszubildenden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Auszubildender entwickelt Zielstrebigkeit und plant seine Handlungen</a:t>
                      </a:r>
                    </a:p>
                  </a:txBody>
                  <a:tcPr marL="30643" marR="30643" marT="15322" marB="153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keine Diskussion mit einem Partner möglich</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keine Stärkung der Kommunikations- und Kooperationsfähigkeiten des Auszubildenden</a:t>
                      </a:r>
                    </a:p>
                  </a:txBody>
                  <a:tcPr marL="30643" marR="30643" marT="15322" marB="153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771809484"/>
                  </a:ext>
                </a:extLst>
              </a:tr>
              <a:tr h="1593448">
                <a:tc>
                  <a:txBody>
                    <a:bodyPr/>
                    <a:lstStyle/>
                    <a:p>
                      <a:pPr algn="l" fontAlgn="t">
                        <a:buNone/>
                      </a:pPr>
                      <a:r>
                        <a:rPr lang="de-DE" sz="1000" b="1">
                          <a:effectLst/>
                          <a:latin typeface="Arial" panose="020B0604020202020204" pitchFamily="34" charset="0"/>
                          <a:cs typeface="Arial" panose="020B0604020202020204" pitchFamily="34" charset="0"/>
                        </a:rPr>
                        <a:t>Partnerarbeit</a:t>
                      </a:r>
                      <a:br>
                        <a:rPr lang="de-DE" sz="1000">
                          <a:effectLst/>
                          <a:latin typeface="Arial" panose="020B0604020202020204" pitchFamily="34" charset="0"/>
                          <a:cs typeface="Arial" panose="020B0604020202020204" pitchFamily="34" charset="0"/>
                        </a:rPr>
                      </a:br>
                      <a:r>
                        <a:rPr lang="de-DE" sz="1000">
                          <a:effectLst/>
                          <a:latin typeface="Arial" panose="020B0604020202020204" pitchFamily="34" charset="0"/>
                          <a:cs typeface="Arial" panose="020B0604020202020204" pitchFamily="34" charset="0"/>
                        </a:rPr>
                        <a:t>Bei der Partnerarbeit wird ein Sachverhalt oder eine Aufgabenstellung in einer Zweiergruppe er- und bearbeitet.</a:t>
                      </a:r>
                    </a:p>
                  </a:txBody>
                  <a:tcPr marL="30643" marR="30643" marT="15322" marB="153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präzise Formulierung der Aufgabenstellung</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den Auszubildenden bei Fragen zur Verfügung stehen</a:t>
                      </a:r>
                    </a:p>
                  </a:txBody>
                  <a:tcPr marL="30643" marR="30643" marT="15322" marB="153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eigenständiges Arbeiten mit dem Partner</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faire Zusammenarbeit und gute Kooperation mit dem Partner</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offene Gestaltung der Kommunikation</a:t>
                      </a:r>
                    </a:p>
                  </a:txBody>
                  <a:tcPr marL="30643" marR="30643" marT="15322" marB="153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Arbeits- und Lerntempo ist durch die Auszubildenden selbst zu bestimmen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ein ggf. schwächerer Auszubildender erhält Hilfe durch den stärkeren Auszubildenden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Verantwortungsbewusstsein des stärkeren Auszubildenden wächst</a:t>
                      </a:r>
                    </a:p>
                  </a:txBody>
                  <a:tcPr marL="30643" marR="30643" marT="15322" marB="153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ggf. lässt ein schwächerer Auszubildender den besseren Auszubildenden die Arbeit allein machen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größere Belastung für den stärkeren Auszubildenden, der den schwächeren „mit durchzieht“</a:t>
                      </a:r>
                    </a:p>
                  </a:txBody>
                  <a:tcPr marL="30643" marR="30643" marT="15322" marB="153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3568804874"/>
                  </a:ext>
                </a:extLst>
              </a:tr>
              <a:tr h="1409588">
                <a:tc>
                  <a:txBody>
                    <a:bodyPr/>
                    <a:lstStyle/>
                    <a:p>
                      <a:pPr algn="l" fontAlgn="t">
                        <a:buNone/>
                      </a:pPr>
                      <a:r>
                        <a:rPr lang="de-DE" sz="1000" b="1">
                          <a:effectLst/>
                          <a:latin typeface="Arial" panose="020B0604020202020204" pitchFamily="34" charset="0"/>
                          <a:cs typeface="Arial" panose="020B0604020202020204" pitchFamily="34" charset="0"/>
                        </a:rPr>
                        <a:t>Gruppenarbeit</a:t>
                      </a:r>
                      <a:br>
                        <a:rPr lang="de-DE" sz="1000">
                          <a:effectLst/>
                          <a:latin typeface="Arial" panose="020B0604020202020204" pitchFamily="34" charset="0"/>
                          <a:cs typeface="Arial" panose="020B0604020202020204" pitchFamily="34" charset="0"/>
                        </a:rPr>
                      </a:br>
                      <a:r>
                        <a:rPr lang="de-DE" sz="1000">
                          <a:effectLst/>
                          <a:latin typeface="Arial" panose="020B0604020202020204" pitchFamily="34" charset="0"/>
                          <a:cs typeface="Arial" panose="020B0604020202020204" pitchFamily="34" charset="0"/>
                        </a:rPr>
                        <a:t>Bei der Gruppenarbeit wird ein Sachverhalt oder eine Aufgabenstellung in einer Gruppe selbstständig er- und bearbeitet.</a:t>
                      </a:r>
                    </a:p>
                  </a:txBody>
                  <a:tcPr marL="30643" marR="30643" marT="15322" marB="153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präzise Formulierung der Aufgabenstellung</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den Auszubildenden bei Problemen helfen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Aufpassen, dass ein gewisser Zeitrahmen eingehalten wird</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Aufpassen, dass die Aufgabe auch tatsächlich bearbeitet wird</a:t>
                      </a:r>
                    </a:p>
                  </a:txBody>
                  <a:tcPr marL="30643" marR="30643" marT="15322" marB="153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aufgabenbezogen kommunizieren</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mit den anderen Auszubildenden in der Gruppe zusammenarbeiten</a:t>
                      </a:r>
                    </a:p>
                  </a:txBody>
                  <a:tcPr marL="30643" marR="30643" marT="15322" marB="153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Förderung der Selbstständigkeit</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schwächere Auszubildende erhalten Hilfe durch stärkere Auszubildende</a:t>
                      </a:r>
                    </a:p>
                    <a:p>
                      <a:pPr algn="l" fontAlgn="t">
                        <a:buFont typeface="Arial" panose="020B0604020202020204" pitchFamily="34" charset="0"/>
                        <a:buChar char="•"/>
                      </a:pPr>
                      <a:r>
                        <a:rPr lang="de-DE" sz="1000">
                          <a:effectLst/>
                          <a:latin typeface="Arial" panose="020B0604020202020204" pitchFamily="34" charset="0"/>
                          <a:cs typeface="Arial" panose="020B0604020202020204" pitchFamily="34" charset="0"/>
                        </a:rPr>
                        <a:t>Auszubildende können Engagement für eine Aufgabe entwickeln</a:t>
                      </a:r>
                    </a:p>
                  </a:txBody>
                  <a:tcPr marL="30643" marR="30643" marT="15322" marB="153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buFont typeface="Arial" panose="020B0604020202020204" pitchFamily="34" charset="0"/>
                        <a:buChar char="•"/>
                      </a:pPr>
                      <a:r>
                        <a:rPr lang="de-DE" sz="1000" dirty="0">
                          <a:effectLst/>
                          <a:latin typeface="Arial" panose="020B0604020202020204" pitchFamily="34" charset="0"/>
                          <a:cs typeface="Arial" panose="020B0604020202020204" pitchFamily="34" charset="0"/>
                        </a:rPr>
                        <a:t>die Gruppe kann die Ergebnisse eines Einzelnen beeinflussen</a:t>
                      </a:r>
                    </a:p>
                    <a:p>
                      <a:pPr algn="l" fontAlgn="t">
                        <a:buFont typeface="Arial" panose="020B0604020202020204" pitchFamily="34" charset="0"/>
                        <a:buChar char="•"/>
                      </a:pPr>
                      <a:r>
                        <a:rPr lang="de-DE" sz="1000" dirty="0">
                          <a:effectLst/>
                          <a:latin typeface="Arial" panose="020B0604020202020204" pitchFamily="34" charset="0"/>
                          <a:cs typeface="Arial" panose="020B0604020202020204" pitchFamily="34" charset="0"/>
                        </a:rPr>
                        <a:t>Gefahr, dass Gegenargumente durch die Mehrheit ignoriert werden</a:t>
                      </a:r>
                    </a:p>
                  </a:txBody>
                  <a:tcPr marL="30643" marR="30643" marT="15322" marB="153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3960325477"/>
                  </a:ext>
                </a:extLst>
              </a:tr>
            </a:tbl>
          </a:graphicData>
        </a:graphic>
      </p:graphicFrame>
    </p:spTree>
    <p:extLst>
      <p:ext uri="{BB962C8B-B14F-4D97-AF65-F5344CB8AC3E}">
        <p14:creationId xmlns:p14="http://schemas.microsoft.com/office/powerpoint/2010/main" val="30942767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e 3">
            <a:extLst>
              <a:ext uri="{FF2B5EF4-FFF2-40B4-BE49-F238E27FC236}">
                <a16:creationId xmlns:a16="http://schemas.microsoft.com/office/drawing/2014/main" id="{C5D811D4-87D1-A862-A766-5F852B13B7E9}"/>
              </a:ext>
            </a:extLst>
          </p:cNvPr>
          <p:cNvGraphicFramePr>
            <a:graphicFrameLocks noGrp="1"/>
          </p:cNvGraphicFramePr>
          <p:nvPr>
            <p:extLst>
              <p:ext uri="{D42A27DB-BD31-4B8C-83A1-F6EECF244321}">
                <p14:modId xmlns:p14="http://schemas.microsoft.com/office/powerpoint/2010/main" val="708592467"/>
              </p:ext>
            </p:extLst>
          </p:nvPr>
        </p:nvGraphicFramePr>
        <p:xfrm>
          <a:off x="457200" y="626970"/>
          <a:ext cx="11277601" cy="5604070"/>
        </p:xfrm>
        <a:graphic>
          <a:graphicData uri="http://schemas.openxmlformats.org/drawingml/2006/table">
            <a:tbl>
              <a:tblPr>
                <a:solidFill>
                  <a:srgbClr val="F2F2F2">
                    <a:alpha val="45098"/>
                  </a:srgbClr>
                </a:solidFill>
              </a:tblPr>
              <a:tblGrid>
                <a:gridCol w="4788759">
                  <a:extLst>
                    <a:ext uri="{9D8B030D-6E8A-4147-A177-3AD203B41FA5}">
                      <a16:colId xmlns:a16="http://schemas.microsoft.com/office/drawing/2014/main" val="3763921672"/>
                    </a:ext>
                  </a:extLst>
                </a:gridCol>
                <a:gridCol w="6488842">
                  <a:extLst>
                    <a:ext uri="{9D8B030D-6E8A-4147-A177-3AD203B41FA5}">
                      <a16:colId xmlns:a16="http://schemas.microsoft.com/office/drawing/2014/main" val="1594633483"/>
                    </a:ext>
                  </a:extLst>
                </a:gridCol>
              </a:tblGrid>
              <a:tr h="387863">
                <a:tc gridSpan="2">
                  <a:txBody>
                    <a:bodyPr/>
                    <a:lstStyle/>
                    <a:p>
                      <a:pPr algn="ctr">
                        <a:buNone/>
                      </a:pPr>
                      <a:r>
                        <a:rPr lang="de-DE" sz="1400" b="1" cap="none" spc="0">
                          <a:solidFill>
                            <a:schemeClr val="tx1"/>
                          </a:solidFill>
                          <a:effectLst/>
                          <a:latin typeface="Arial" panose="020B0604020202020204" pitchFamily="34" charset="0"/>
                          <a:cs typeface="Arial" panose="020B0604020202020204" pitchFamily="34" charset="0"/>
                        </a:rPr>
                        <a:t>Ausbildereignungsprüfung am 23. Februar XXXX</a:t>
                      </a:r>
                      <a:endParaRPr lang="de-DE" sz="1400" cap="none" spc="0">
                        <a:solidFill>
                          <a:schemeClr val="tx1"/>
                        </a:solidFill>
                        <a:effectLst/>
                        <a:latin typeface="Arial" panose="020B0604020202020204" pitchFamily="34" charset="0"/>
                        <a:cs typeface="Arial" panose="020B0604020202020204" pitchFamily="34" charset="0"/>
                      </a:endParaRPr>
                    </a:p>
                  </a:txBody>
                  <a:tcPr marL="42411" marR="42411" marT="107840" marB="21206">
                    <a:lnL w="12700" cmpd="sng">
                      <a:noFill/>
                      <a:prstDash val="solid"/>
                    </a:lnL>
                    <a:lnR w="12700" cmpd="sng">
                      <a:noFill/>
                      <a:prstDash val="solid"/>
                    </a:lnR>
                    <a:lnT w="12700" cap="flat" cmpd="sng" algn="ctr">
                      <a:solidFill>
                        <a:schemeClr val="bg1">
                          <a:lumMod val="75000"/>
                        </a:schemeClr>
                      </a:solidFill>
                      <a:prstDash val="solid"/>
                    </a:lnT>
                    <a:lnB w="12700" cmpd="sng">
                      <a:noFill/>
                      <a:prstDash val="solid"/>
                    </a:lnB>
                    <a:solidFill>
                      <a:srgbClr val="F2F2F2">
                        <a:alpha val="45098"/>
                      </a:srgbClr>
                    </a:solidFill>
                  </a:tcPr>
                </a:tc>
                <a:tc hMerge="1">
                  <a:txBody>
                    <a:bodyPr/>
                    <a:lstStyle/>
                    <a:p>
                      <a:endParaRPr lang="de-DE"/>
                    </a:p>
                  </a:txBody>
                  <a:tcPr/>
                </a:tc>
                <a:extLst>
                  <a:ext uri="{0D108BD9-81ED-4DB2-BD59-A6C34878D82A}">
                    <a16:rowId xmlns:a16="http://schemas.microsoft.com/office/drawing/2014/main" val="3932497391"/>
                  </a:ext>
                </a:extLst>
              </a:tr>
              <a:tr h="387863">
                <a:tc gridSpan="2">
                  <a:txBody>
                    <a:bodyPr/>
                    <a:lstStyle/>
                    <a:p>
                      <a:pPr algn="ctr">
                        <a:buNone/>
                      </a:pPr>
                      <a:r>
                        <a:rPr lang="de-DE" sz="1400" cap="none" spc="0">
                          <a:solidFill>
                            <a:schemeClr val="tx1"/>
                          </a:solidFill>
                          <a:effectLst/>
                          <a:latin typeface="Arial" panose="020B0604020202020204" pitchFamily="34" charset="0"/>
                          <a:cs typeface="Arial" panose="020B0604020202020204" pitchFamily="34" charset="0"/>
                        </a:rPr>
                        <a:t>Darstellung einer Ausbildungssituation</a:t>
                      </a:r>
                    </a:p>
                  </a:txBody>
                  <a:tcPr marL="42411" marR="42411" marT="107840" marB="21206">
                    <a:lnL w="12700" cmpd="sng">
                      <a:noFill/>
                      <a:prstDash val="solid"/>
                    </a:lnL>
                    <a:lnR w="12700" cmpd="sng">
                      <a:noFill/>
                      <a:prstDash val="solid"/>
                    </a:lnR>
                    <a:lnT w="12700" cmpd="sng">
                      <a:noFill/>
                      <a:prstDash val="solid"/>
                    </a:lnT>
                    <a:lnB w="12700" cmpd="sng">
                      <a:noFill/>
                      <a:prstDash val="solid"/>
                    </a:lnB>
                    <a:solidFill>
                      <a:srgbClr val="F2F2F2">
                        <a:alpha val="45098"/>
                      </a:srgbClr>
                    </a:solidFill>
                  </a:tcPr>
                </a:tc>
                <a:tc hMerge="1">
                  <a:txBody>
                    <a:bodyPr/>
                    <a:lstStyle/>
                    <a:p>
                      <a:endParaRPr lang="de-DE"/>
                    </a:p>
                  </a:txBody>
                  <a:tcPr/>
                </a:tc>
                <a:extLst>
                  <a:ext uri="{0D108BD9-81ED-4DB2-BD59-A6C34878D82A}">
                    <a16:rowId xmlns:a16="http://schemas.microsoft.com/office/drawing/2014/main" val="3401512106"/>
                  </a:ext>
                </a:extLst>
              </a:tr>
              <a:tr h="387863">
                <a:tc gridSpan="2">
                  <a:txBody>
                    <a:bodyPr/>
                    <a:lstStyle/>
                    <a:p>
                      <a:pPr algn="ctr">
                        <a:buNone/>
                      </a:pPr>
                      <a:r>
                        <a:rPr lang="de-DE" sz="1400" cap="none" spc="0">
                          <a:solidFill>
                            <a:schemeClr val="tx1"/>
                          </a:solidFill>
                          <a:effectLst/>
                          <a:latin typeface="Arial" panose="020B0604020202020204" pitchFamily="34" charset="0"/>
                          <a:cs typeface="Arial" panose="020B0604020202020204" pitchFamily="34" charset="0"/>
                        </a:rPr>
                        <a:t>Vor dem Prüfungsausschuss der Industrie- und Handelskammer</a:t>
                      </a:r>
                    </a:p>
                  </a:txBody>
                  <a:tcPr marL="42411" marR="42411" marT="107840" marB="21206">
                    <a:lnL w="12700" cmpd="sng">
                      <a:noFill/>
                      <a:prstDash val="solid"/>
                    </a:lnL>
                    <a:lnR w="12700" cmpd="sng">
                      <a:noFill/>
                      <a:prstDash val="solid"/>
                    </a:lnR>
                    <a:lnT w="12700" cmpd="sng">
                      <a:noFill/>
                      <a:prstDash val="solid"/>
                    </a:lnT>
                    <a:lnB w="12700" cmpd="sng">
                      <a:noFill/>
                      <a:prstDash val="solid"/>
                    </a:lnB>
                    <a:solidFill>
                      <a:srgbClr val="F2F2F2">
                        <a:alpha val="45098"/>
                      </a:srgbClr>
                    </a:solidFill>
                  </a:tcPr>
                </a:tc>
                <a:tc hMerge="1">
                  <a:txBody>
                    <a:bodyPr/>
                    <a:lstStyle/>
                    <a:p>
                      <a:endParaRPr lang="de-DE"/>
                    </a:p>
                  </a:txBody>
                  <a:tcPr/>
                </a:tc>
                <a:extLst>
                  <a:ext uri="{0D108BD9-81ED-4DB2-BD59-A6C34878D82A}">
                    <a16:rowId xmlns:a16="http://schemas.microsoft.com/office/drawing/2014/main" val="3450441583"/>
                  </a:ext>
                </a:extLst>
              </a:tr>
              <a:tr h="819223">
                <a:tc>
                  <a:txBody>
                    <a:bodyPr/>
                    <a:lstStyle/>
                    <a:p>
                      <a:pPr algn="l">
                        <a:buNone/>
                      </a:pPr>
                      <a:r>
                        <a:rPr lang="de-DE" sz="1400" cap="none" spc="0">
                          <a:solidFill>
                            <a:schemeClr val="tx1"/>
                          </a:solidFill>
                          <a:effectLst/>
                          <a:latin typeface="Arial" panose="020B0604020202020204" pitchFamily="34" charset="0"/>
                          <a:cs typeface="Arial" panose="020B0604020202020204" pitchFamily="34" charset="0"/>
                        </a:rPr>
                        <a:t>Prüfungsteilnehmer:</a:t>
                      </a:r>
                    </a:p>
                  </a:txBody>
                  <a:tcPr marL="42411" marR="42411" marT="107840" marB="21206">
                    <a:lnL w="12700" cmpd="sng">
                      <a:noFill/>
                      <a:prstDash val="solid"/>
                    </a:lnL>
                    <a:lnR w="12700" cmpd="sng">
                      <a:noFill/>
                      <a:prstDash val="solid"/>
                    </a:lnR>
                    <a:lnT w="12700" cmpd="sng">
                      <a:noFill/>
                      <a:prstDash val="solid"/>
                    </a:lnT>
                    <a:lnB w="12700" cmpd="sng">
                      <a:noFill/>
                      <a:prstDash val="solid"/>
                    </a:lnB>
                    <a:solidFill>
                      <a:srgbClr val="F2F2F2">
                        <a:alpha val="45098"/>
                      </a:srgbClr>
                    </a:solidFill>
                  </a:tcPr>
                </a:tc>
                <a:tc>
                  <a:txBody>
                    <a:bodyPr/>
                    <a:lstStyle/>
                    <a:p>
                      <a:pPr algn="l">
                        <a:buNone/>
                      </a:pPr>
                      <a:r>
                        <a:rPr lang="de-DE" sz="1400" cap="none" spc="0">
                          <a:solidFill>
                            <a:schemeClr val="tx1"/>
                          </a:solidFill>
                          <a:effectLst/>
                          <a:latin typeface="Arial" panose="020B0604020202020204" pitchFamily="34" charset="0"/>
                          <a:cs typeface="Arial" panose="020B0604020202020204" pitchFamily="34" charset="0"/>
                        </a:rPr>
                        <a:t>Peter Pan / Petra Pan</a:t>
                      </a:r>
                      <a:br>
                        <a:rPr lang="de-DE" sz="1400" cap="none" spc="0">
                          <a:solidFill>
                            <a:schemeClr val="tx1"/>
                          </a:solidFill>
                          <a:effectLst/>
                          <a:latin typeface="Arial" panose="020B0604020202020204" pitchFamily="34" charset="0"/>
                          <a:cs typeface="Arial" panose="020B0604020202020204" pitchFamily="34" charset="0"/>
                        </a:rPr>
                      </a:br>
                      <a:r>
                        <a:rPr lang="de-DE" sz="1400" cap="none" spc="0">
                          <a:solidFill>
                            <a:schemeClr val="tx1"/>
                          </a:solidFill>
                          <a:effectLst/>
                          <a:latin typeface="Arial" panose="020B0604020202020204" pitchFamily="34" charset="0"/>
                          <a:cs typeface="Arial" panose="020B0604020202020204" pitchFamily="34" charset="0"/>
                        </a:rPr>
                        <a:t>Musterstraße 1253</a:t>
                      </a:r>
                    </a:p>
                    <a:p>
                      <a:pPr algn="l">
                        <a:buNone/>
                      </a:pPr>
                      <a:r>
                        <a:rPr lang="de-DE" sz="1400" cap="none" spc="0">
                          <a:solidFill>
                            <a:schemeClr val="tx1"/>
                          </a:solidFill>
                          <a:effectLst/>
                          <a:latin typeface="Arial" panose="020B0604020202020204" pitchFamily="34" charset="0"/>
                          <a:cs typeface="Arial" panose="020B0604020202020204" pitchFamily="34" charset="0"/>
                        </a:rPr>
                        <a:t>12345 Musterstadt</a:t>
                      </a:r>
                    </a:p>
                  </a:txBody>
                  <a:tcPr marL="42411" marR="42411" marT="107840" marB="21206">
                    <a:lnL w="12700" cmpd="sng">
                      <a:noFill/>
                      <a:prstDash val="solid"/>
                    </a:lnL>
                    <a:lnR w="12700" cmpd="sng">
                      <a:noFill/>
                      <a:prstDash val="solid"/>
                    </a:lnR>
                    <a:lnT w="12700" cmpd="sng">
                      <a:noFill/>
                      <a:prstDash val="solid"/>
                    </a:lnT>
                    <a:lnB w="12700" cmpd="sng">
                      <a:noFill/>
                      <a:prstDash val="solid"/>
                    </a:lnB>
                    <a:solidFill>
                      <a:srgbClr val="F2F2F2">
                        <a:alpha val="45098"/>
                      </a:srgbClr>
                    </a:solidFill>
                  </a:tcPr>
                </a:tc>
                <a:extLst>
                  <a:ext uri="{0D108BD9-81ED-4DB2-BD59-A6C34878D82A}">
                    <a16:rowId xmlns:a16="http://schemas.microsoft.com/office/drawing/2014/main" val="841650265"/>
                  </a:ext>
                </a:extLst>
              </a:tr>
              <a:tr h="387863">
                <a:tc>
                  <a:txBody>
                    <a:bodyPr/>
                    <a:lstStyle/>
                    <a:p>
                      <a:pPr algn="l">
                        <a:buNone/>
                      </a:pPr>
                      <a:r>
                        <a:rPr lang="de-DE" sz="1400" cap="none" spc="0">
                          <a:solidFill>
                            <a:schemeClr val="tx1"/>
                          </a:solidFill>
                          <a:effectLst/>
                          <a:latin typeface="Arial" panose="020B0604020202020204" pitchFamily="34" charset="0"/>
                          <a:cs typeface="Arial" panose="020B0604020202020204" pitchFamily="34" charset="0"/>
                        </a:rPr>
                        <a:t>Ausbildungsberuf:</a:t>
                      </a:r>
                    </a:p>
                  </a:txBody>
                  <a:tcPr marL="42411" marR="42411" marT="107840" marB="21206">
                    <a:lnL w="12700" cmpd="sng">
                      <a:noFill/>
                      <a:prstDash val="solid"/>
                    </a:lnL>
                    <a:lnR w="12700" cmpd="sng">
                      <a:noFill/>
                      <a:prstDash val="solid"/>
                    </a:lnR>
                    <a:lnT w="12700" cmpd="sng">
                      <a:noFill/>
                      <a:prstDash val="solid"/>
                    </a:lnT>
                    <a:lnB w="12700" cmpd="sng">
                      <a:noFill/>
                      <a:prstDash val="solid"/>
                    </a:lnB>
                    <a:solidFill>
                      <a:srgbClr val="F2F2F2">
                        <a:alpha val="45098"/>
                      </a:srgbClr>
                    </a:solidFill>
                  </a:tcPr>
                </a:tc>
                <a:tc>
                  <a:txBody>
                    <a:bodyPr/>
                    <a:lstStyle/>
                    <a:p>
                      <a:pPr algn="l">
                        <a:buNone/>
                      </a:pPr>
                      <a:r>
                        <a:rPr lang="de-DE" sz="1400" cap="none" spc="0">
                          <a:solidFill>
                            <a:schemeClr val="tx1"/>
                          </a:solidFill>
                          <a:effectLst/>
                          <a:latin typeface="Arial" panose="020B0604020202020204" pitchFamily="34" charset="0"/>
                          <a:cs typeface="Arial" panose="020B0604020202020204" pitchFamily="34" charset="0"/>
                        </a:rPr>
                        <a:t>Kaufmann für Büromanagement</a:t>
                      </a:r>
                    </a:p>
                  </a:txBody>
                  <a:tcPr marL="42411" marR="42411" marT="107840" marB="21206">
                    <a:lnL w="12700" cmpd="sng">
                      <a:noFill/>
                      <a:prstDash val="solid"/>
                    </a:lnL>
                    <a:lnR w="12700" cmpd="sng">
                      <a:noFill/>
                      <a:prstDash val="solid"/>
                    </a:lnR>
                    <a:lnT w="12700" cmpd="sng">
                      <a:noFill/>
                      <a:prstDash val="solid"/>
                    </a:lnT>
                    <a:lnB w="12700" cmpd="sng">
                      <a:noFill/>
                      <a:prstDash val="solid"/>
                    </a:lnB>
                    <a:solidFill>
                      <a:srgbClr val="F2F2F2">
                        <a:alpha val="45098"/>
                      </a:srgbClr>
                    </a:solidFill>
                  </a:tcPr>
                </a:tc>
                <a:extLst>
                  <a:ext uri="{0D108BD9-81ED-4DB2-BD59-A6C34878D82A}">
                    <a16:rowId xmlns:a16="http://schemas.microsoft.com/office/drawing/2014/main" val="2110261869"/>
                  </a:ext>
                </a:extLst>
              </a:tr>
              <a:tr h="819223">
                <a:tc>
                  <a:txBody>
                    <a:bodyPr/>
                    <a:lstStyle/>
                    <a:p>
                      <a:pPr algn="l">
                        <a:buNone/>
                      </a:pPr>
                      <a:r>
                        <a:rPr lang="de-DE" sz="1400" cap="none" spc="0">
                          <a:solidFill>
                            <a:schemeClr val="tx1"/>
                          </a:solidFill>
                          <a:effectLst/>
                          <a:latin typeface="Arial" panose="020B0604020202020204" pitchFamily="34" charset="0"/>
                          <a:cs typeface="Arial" panose="020B0604020202020204" pitchFamily="34" charset="0"/>
                        </a:rPr>
                        <a:t>Grundlage der Ausbildung:</a:t>
                      </a:r>
                    </a:p>
                  </a:txBody>
                  <a:tcPr marL="42411" marR="42411" marT="107840" marB="21206">
                    <a:lnL w="12700" cmpd="sng">
                      <a:noFill/>
                      <a:prstDash val="solid"/>
                    </a:lnL>
                    <a:lnR w="12700" cmpd="sng">
                      <a:noFill/>
                      <a:prstDash val="solid"/>
                    </a:lnR>
                    <a:lnT w="12700" cmpd="sng">
                      <a:noFill/>
                      <a:prstDash val="solid"/>
                    </a:lnT>
                    <a:lnB w="12700" cmpd="sng">
                      <a:noFill/>
                      <a:prstDash val="solid"/>
                    </a:lnB>
                    <a:solidFill>
                      <a:srgbClr val="F2F2F2">
                        <a:alpha val="45098"/>
                      </a:srgbClr>
                    </a:solidFill>
                  </a:tcPr>
                </a:tc>
                <a:tc>
                  <a:txBody>
                    <a:bodyPr/>
                    <a:lstStyle/>
                    <a:p>
                      <a:pPr algn="l">
                        <a:buNone/>
                      </a:pPr>
                      <a:r>
                        <a:rPr lang="de-DE" sz="1400" cap="none" spc="0">
                          <a:solidFill>
                            <a:schemeClr val="tx1"/>
                          </a:solidFill>
                          <a:effectLst/>
                          <a:latin typeface="Arial" panose="020B0604020202020204" pitchFamily="34" charset="0"/>
                          <a:cs typeface="Arial" panose="020B0604020202020204" pitchFamily="34" charset="0"/>
                        </a:rPr>
                        <a:t>Verordnung über die Berufsausbildung zum Kaufmann für Büromanagement und zur Kauffrau für Büromanagement (</a:t>
                      </a:r>
                      <a:r>
                        <a:rPr lang="de-DE" sz="1400" b="1" u="none" strike="noStrike" cap="none" spc="0">
                          <a:solidFill>
                            <a:schemeClr val="tx1"/>
                          </a:solidFill>
                          <a:effectLst/>
                          <a:latin typeface="Arial" panose="020B0604020202020204" pitchFamily="34" charset="0"/>
                          <a:cs typeface="Arial" panose="020B0604020202020204" pitchFamily="34" charset="0"/>
                        </a:rPr>
                        <a:t>Büromanagementkaufleute-Ausbildungsverordnung</a:t>
                      </a:r>
                      <a:r>
                        <a:rPr lang="de-DE" sz="1400" cap="none" spc="0">
                          <a:solidFill>
                            <a:schemeClr val="tx1"/>
                          </a:solidFill>
                          <a:effectLst/>
                          <a:latin typeface="Arial" panose="020B0604020202020204" pitchFamily="34" charset="0"/>
                          <a:cs typeface="Arial" panose="020B0604020202020204" pitchFamily="34" charset="0"/>
                        </a:rPr>
                        <a:t> – </a:t>
                      </a:r>
                      <a:r>
                        <a:rPr lang="de-DE" sz="1400" b="1" u="none" strike="noStrike" cap="none" spc="0" err="1">
                          <a:solidFill>
                            <a:schemeClr val="tx1"/>
                          </a:solidFill>
                          <a:effectLst/>
                          <a:latin typeface="Arial" panose="020B0604020202020204" pitchFamily="34" charset="0"/>
                          <a:cs typeface="Arial" panose="020B0604020202020204" pitchFamily="34" charset="0"/>
                        </a:rPr>
                        <a:t>BüroMKfAusbV</a:t>
                      </a:r>
                      <a:r>
                        <a:rPr lang="de-DE" sz="1400" cap="none" spc="0">
                          <a:solidFill>
                            <a:schemeClr val="tx1"/>
                          </a:solidFill>
                          <a:effectLst/>
                          <a:latin typeface="Arial" panose="020B0604020202020204" pitchFamily="34" charset="0"/>
                          <a:cs typeface="Arial" panose="020B0604020202020204" pitchFamily="34" charset="0"/>
                        </a:rPr>
                        <a:t>) vom 01. August 2025</a:t>
                      </a:r>
                    </a:p>
                  </a:txBody>
                  <a:tcPr marL="42411" marR="42411" marT="107840" marB="21206">
                    <a:lnL w="12700" cmpd="sng">
                      <a:noFill/>
                      <a:prstDash val="solid"/>
                    </a:lnL>
                    <a:lnR w="12700" cmpd="sng">
                      <a:noFill/>
                      <a:prstDash val="solid"/>
                    </a:lnR>
                    <a:lnT w="12700" cmpd="sng">
                      <a:noFill/>
                      <a:prstDash val="solid"/>
                    </a:lnT>
                    <a:lnB w="12700" cmpd="sng">
                      <a:noFill/>
                      <a:prstDash val="solid"/>
                    </a:lnB>
                    <a:solidFill>
                      <a:srgbClr val="F2F2F2">
                        <a:alpha val="45098"/>
                      </a:srgbClr>
                    </a:solidFill>
                  </a:tcPr>
                </a:tc>
                <a:extLst>
                  <a:ext uri="{0D108BD9-81ED-4DB2-BD59-A6C34878D82A}">
                    <a16:rowId xmlns:a16="http://schemas.microsoft.com/office/drawing/2014/main" val="4225032441"/>
                  </a:ext>
                </a:extLst>
              </a:tr>
              <a:tr h="819223">
                <a:tc>
                  <a:txBody>
                    <a:bodyPr/>
                    <a:lstStyle/>
                    <a:p>
                      <a:pPr algn="l">
                        <a:buNone/>
                      </a:pPr>
                      <a:r>
                        <a:rPr lang="de-DE" sz="1400" cap="none" spc="0">
                          <a:solidFill>
                            <a:schemeClr val="tx1"/>
                          </a:solidFill>
                          <a:effectLst/>
                          <a:latin typeface="Arial" panose="020B0604020202020204" pitchFamily="34" charset="0"/>
                          <a:cs typeface="Arial" panose="020B0604020202020204" pitchFamily="34" charset="0"/>
                        </a:rPr>
                        <a:t>Ort der Prüfung:</a:t>
                      </a:r>
                    </a:p>
                  </a:txBody>
                  <a:tcPr marL="42411" marR="42411" marT="107840" marB="21206">
                    <a:lnL w="12700" cmpd="sng">
                      <a:noFill/>
                      <a:prstDash val="solid"/>
                    </a:lnL>
                    <a:lnR w="12700" cmpd="sng">
                      <a:noFill/>
                      <a:prstDash val="solid"/>
                    </a:lnR>
                    <a:lnT w="12700" cmpd="sng">
                      <a:noFill/>
                      <a:prstDash val="solid"/>
                    </a:lnT>
                    <a:lnB w="12700" cmpd="sng">
                      <a:noFill/>
                      <a:prstDash val="solid"/>
                    </a:lnB>
                    <a:solidFill>
                      <a:srgbClr val="F2F2F2">
                        <a:alpha val="45098"/>
                      </a:srgbClr>
                    </a:solidFill>
                  </a:tcPr>
                </a:tc>
                <a:tc>
                  <a:txBody>
                    <a:bodyPr/>
                    <a:lstStyle/>
                    <a:p>
                      <a:pPr algn="l">
                        <a:buNone/>
                      </a:pPr>
                      <a:r>
                        <a:rPr lang="de-DE" sz="1400" cap="none" spc="0">
                          <a:solidFill>
                            <a:schemeClr val="tx1"/>
                          </a:solidFill>
                          <a:effectLst/>
                          <a:latin typeface="Arial" panose="020B0604020202020204" pitchFamily="34" charset="0"/>
                          <a:cs typeface="Arial" panose="020B0604020202020204" pitchFamily="34" charset="0"/>
                        </a:rPr>
                        <a:t>Industrie- und Handelskammer</a:t>
                      </a:r>
                      <a:br>
                        <a:rPr lang="de-DE" sz="1400" cap="none" spc="0">
                          <a:solidFill>
                            <a:schemeClr val="tx1"/>
                          </a:solidFill>
                          <a:effectLst/>
                          <a:latin typeface="Arial" panose="020B0604020202020204" pitchFamily="34" charset="0"/>
                          <a:cs typeface="Arial" panose="020B0604020202020204" pitchFamily="34" charset="0"/>
                        </a:rPr>
                      </a:br>
                      <a:r>
                        <a:rPr lang="de-DE" sz="1400" cap="none" spc="0">
                          <a:solidFill>
                            <a:schemeClr val="tx1"/>
                          </a:solidFill>
                          <a:effectLst/>
                          <a:latin typeface="Arial" panose="020B0604020202020204" pitchFamily="34" charset="0"/>
                          <a:cs typeface="Arial" panose="020B0604020202020204" pitchFamily="34" charset="0"/>
                        </a:rPr>
                        <a:t>Musterstraße 1</a:t>
                      </a:r>
                    </a:p>
                    <a:p>
                      <a:pPr algn="l">
                        <a:buNone/>
                      </a:pPr>
                      <a:r>
                        <a:rPr lang="de-DE" sz="1400" cap="none" spc="0">
                          <a:solidFill>
                            <a:schemeClr val="tx1"/>
                          </a:solidFill>
                          <a:effectLst/>
                          <a:latin typeface="Arial" panose="020B0604020202020204" pitchFamily="34" charset="0"/>
                          <a:cs typeface="Arial" panose="020B0604020202020204" pitchFamily="34" charset="0"/>
                        </a:rPr>
                        <a:t>12346 Musterstadt</a:t>
                      </a:r>
                    </a:p>
                  </a:txBody>
                  <a:tcPr marL="42411" marR="42411" marT="107840" marB="21206">
                    <a:lnL w="12700" cmpd="sng">
                      <a:noFill/>
                      <a:prstDash val="solid"/>
                    </a:lnL>
                    <a:lnR w="12700" cmpd="sng">
                      <a:noFill/>
                      <a:prstDash val="solid"/>
                    </a:lnR>
                    <a:lnT w="12700" cmpd="sng">
                      <a:noFill/>
                      <a:prstDash val="solid"/>
                    </a:lnT>
                    <a:lnB w="12700" cmpd="sng">
                      <a:noFill/>
                      <a:prstDash val="solid"/>
                    </a:lnB>
                    <a:solidFill>
                      <a:srgbClr val="F2F2F2">
                        <a:alpha val="45098"/>
                      </a:srgbClr>
                    </a:solidFill>
                  </a:tcPr>
                </a:tc>
                <a:extLst>
                  <a:ext uri="{0D108BD9-81ED-4DB2-BD59-A6C34878D82A}">
                    <a16:rowId xmlns:a16="http://schemas.microsoft.com/office/drawing/2014/main" val="792664644"/>
                  </a:ext>
                </a:extLst>
              </a:tr>
              <a:tr h="819223">
                <a:tc>
                  <a:txBody>
                    <a:bodyPr/>
                    <a:lstStyle/>
                    <a:p>
                      <a:pPr algn="l">
                        <a:buNone/>
                      </a:pPr>
                      <a:r>
                        <a:rPr lang="de-DE" sz="1400" cap="none" spc="0">
                          <a:solidFill>
                            <a:schemeClr val="tx1"/>
                          </a:solidFill>
                          <a:effectLst/>
                          <a:latin typeface="Arial" panose="020B0604020202020204" pitchFamily="34" charset="0"/>
                          <a:cs typeface="Arial" panose="020B0604020202020204" pitchFamily="34" charset="0"/>
                        </a:rPr>
                        <a:t>Anzahl der Auszubildenden:</a:t>
                      </a:r>
                      <a:br>
                        <a:rPr lang="de-DE" sz="1400" cap="none" spc="0">
                          <a:solidFill>
                            <a:schemeClr val="tx1"/>
                          </a:solidFill>
                          <a:effectLst/>
                          <a:latin typeface="Arial" panose="020B0604020202020204" pitchFamily="34" charset="0"/>
                          <a:cs typeface="Arial" panose="020B0604020202020204" pitchFamily="34" charset="0"/>
                        </a:rPr>
                      </a:br>
                      <a:r>
                        <a:rPr lang="de-DE" sz="1400" cap="none" spc="0">
                          <a:solidFill>
                            <a:schemeClr val="tx1"/>
                          </a:solidFill>
                          <a:effectLst/>
                          <a:latin typeface="Arial" panose="020B0604020202020204" pitchFamily="34" charset="0"/>
                          <a:cs typeface="Arial" panose="020B0604020202020204" pitchFamily="34" charset="0"/>
                        </a:rPr>
                        <a:t>Ausgewählte Methode:</a:t>
                      </a:r>
                      <a:br>
                        <a:rPr lang="de-DE" sz="1400" cap="none" spc="0">
                          <a:solidFill>
                            <a:schemeClr val="tx1"/>
                          </a:solidFill>
                          <a:effectLst/>
                          <a:latin typeface="Arial" panose="020B0604020202020204" pitchFamily="34" charset="0"/>
                          <a:cs typeface="Arial" panose="020B0604020202020204" pitchFamily="34" charset="0"/>
                        </a:rPr>
                      </a:br>
                      <a:r>
                        <a:rPr lang="de-DE" sz="1400" cap="none" spc="0">
                          <a:solidFill>
                            <a:schemeClr val="tx1"/>
                          </a:solidFill>
                          <a:effectLst/>
                          <a:latin typeface="Arial" panose="020B0604020202020204" pitchFamily="34" charset="0"/>
                          <a:cs typeface="Arial" panose="020B0604020202020204" pitchFamily="34" charset="0"/>
                        </a:rPr>
                        <a:t>Dauer der Durchführung:</a:t>
                      </a:r>
                    </a:p>
                  </a:txBody>
                  <a:tcPr marL="42411" marR="42411" marT="107840" marB="21206">
                    <a:lnL w="12700" cmpd="sng">
                      <a:noFill/>
                      <a:prstDash val="solid"/>
                    </a:lnL>
                    <a:lnR w="12700" cmpd="sng">
                      <a:noFill/>
                      <a:prstDash val="solid"/>
                    </a:lnR>
                    <a:lnT w="12700" cmpd="sng">
                      <a:noFill/>
                      <a:prstDash val="solid"/>
                    </a:lnT>
                    <a:lnB w="12700" cmpd="sng">
                      <a:noFill/>
                      <a:prstDash val="solid"/>
                    </a:lnB>
                    <a:solidFill>
                      <a:srgbClr val="F2F2F2">
                        <a:alpha val="45098"/>
                      </a:srgbClr>
                    </a:solidFill>
                  </a:tcPr>
                </a:tc>
                <a:tc>
                  <a:txBody>
                    <a:bodyPr/>
                    <a:lstStyle/>
                    <a:p>
                      <a:pPr algn="l">
                        <a:buNone/>
                      </a:pPr>
                      <a:r>
                        <a:rPr lang="de-DE" sz="1400" cap="none" spc="0" dirty="0">
                          <a:solidFill>
                            <a:schemeClr val="tx1"/>
                          </a:solidFill>
                          <a:effectLst/>
                          <a:latin typeface="Arial" panose="020B0604020202020204" pitchFamily="34" charset="0"/>
                          <a:cs typeface="Arial" panose="020B0604020202020204" pitchFamily="34" charset="0"/>
                        </a:rPr>
                        <a:t>1 Auszubildende</a:t>
                      </a:r>
                      <a:br>
                        <a:rPr lang="de-DE" sz="1400" cap="none" spc="0" dirty="0">
                          <a:solidFill>
                            <a:schemeClr val="tx1"/>
                          </a:solidFill>
                          <a:effectLst/>
                          <a:latin typeface="Arial" panose="020B0604020202020204" pitchFamily="34" charset="0"/>
                          <a:cs typeface="Arial" panose="020B0604020202020204" pitchFamily="34" charset="0"/>
                        </a:rPr>
                      </a:br>
                      <a:r>
                        <a:rPr lang="de-DE" sz="1400" cap="none" spc="0" dirty="0">
                          <a:solidFill>
                            <a:schemeClr val="tx1"/>
                          </a:solidFill>
                          <a:effectLst/>
                          <a:latin typeface="Arial" panose="020B0604020202020204" pitchFamily="34" charset="0"/>
                          <a:cs typeface="Arial" panose="020B0604020202020204" pitchFamily="34" charset="0"/>
                        </a:rPr>
                        <a:t>Vier-Stufen-Methode</a:t>
                      </a:r>
                      <a:br>
                        <a:rPr lang="de-DE" sz="1400" cap="none" spc="0" dirty="0">
                          <a:solidFill>
                            <a:schemeClr val="tx1"/>
                          </a:solidFill>
                          <a:effectLst/>
                          <a:latin typeface="Arial" panose="020B0604020202020204" pitchFamily="34" charset="0"/>
                          <a:cs typeface="Arial" panose="020B0604020202020204" pitchFamily="34" charset="0"/>
                        </a:rPr>
                      </a:br>
                      <a:r>
                        <a:rPr lang="de-DE" sz="1400" cap="none" spc="0" dirty="0">
                          <a:solidFill>
                            <a:schemeClr val="tx1"/>
                          </a:solidFill>
                          <a:effectLst/>
                          <a:latin typeface="Arial" panose="020B0604020202020204" pitchFamily="34" charset="0"/>
                          <a:cs typeface="Arial" panose="020B0604020202020204" pitchFamily="34" charset="0"/>
                        </a:rPr>
                        <a:t>ca. </a:t>
                      </a:r>
                      <a:r>
                        <a:rPr lang="de-DE" sz="1400" b="1" cap="none" spc="0" dirty="0">
                          <a:solidFill>
                            <a:schemeClr val="tx1"/>
                          </a:solidFill>
                          <a:effectLst/>
                          <a:latin typeface="Arial" panose="020B0604020202020204" pitchFamily="34" charset="0"/>
                          <a:cs typeface="Arial" panose="020B0604020202020204" pitchFamily="34" charset="0"/>
                        </a:rPr>
                        <a:t>15</a:t>
                      </a:r>
                      <a:r>
                        <a:rPr lang="de-DE" sz="1400" cap="none" spc="0" dirty="0">
                          <a:solidFill>
                            <a:schemeClr val="tx1"/>
                          </a:solidFill>
                          <a:effectLst/>
                          <a:latin typeface="Arial" panose="020B0604020202020204" pitchFamily="34" charset="0"/>
                          <a:cs typeface="Arial" panose="020B0604020202020204" pitchFamily="34" charset="0"/>
                        </a:rPr>
                        <a:t> - 20 Minuten</a:t>
                      </a:r>
                    </a:p>
                  </a:txBody>
                  <a:tcPr marL="42411" marR="42411" marT="107840" marB="21206">
                    <a:lnL w="12700" cmpd="sng">
                      <a:noFill/>
                      <a:prstDash val="solid"/>
                    </a:lnL>
                    <a:lnR w="12700" cmpd="sng">
                      <a:noFill/>
                      <a:prstDash val="solid"/>
                    </a:lnR>
                    <a:lnT w="12700" cmpd="sng">
                      <a:noFill/>
                      <a:prstDash val="solid"/>
                    </a:lnT>
                    <a:lnB w="12700" cmpd="sng">
                      <a:noFill/>
                      <a:prstDash val="solid"/>
                    </a:lnB>
                    <a:solidFill>
                      <a:srgbClr val="F2F2F2">
                        <a:alpha val="45098"/>
                      </a:srgbClr>
                    </a:solidFill>
                  </a:tcPr>
                </a:tc>
                <a:extLst>
                  <a:ext uri="{0D108BD9-81ED-4DB2-BD59-A6C34878D82A}">
                    <a16:rowId xmlns:a16="http://schemas.microsoft.com/office/drawing/2014/main" val="1606162015"/>
                  </a:ext>
                </a:extLst>
              </a:tr>
              <a:tr h="387863">
                <a:tc gridSpan="2">
                  <a:txBody>
                    <a:bodyPr/>
                    <a:lstStyle/>
                    <a:p>
                      <a:pPr algn="l">
                        <a:buNone/>
                      </a:pPr>
                      <a:r>
                        <a:rPr lang="de-DE" sz="1400" cap="none" spc="0">
                          <a:solidFill>
                            <a:schemeClr val="tx1"/>
                          </a:solidFill>
                          <a:effectLst/>
                          <a:latin typeface="Arial" panose="020B0604020202020204" pitchFamily="34" charset="0"/>
                          <a:cs typeface="Arial" panose="020B0604020202020204" pitchFamily="34" charset="0"/>
                        </a:rPr>
                        <a:t>Hiermit versichere ich, die vorliegende Ausbildungseinheit selbstständig ausgewählt und ausgearbeitet zu haben.</a:t>
                      </a:r>
                    </a:p>
                  </a:txBody>
                  <a:tcPr marL="42411" marR="42411" marT="107840" marB="21206">
                    <a:lnL w="12700" cmpd="sng">
                      <a:noFill/>
                      <a:prstDash val="solid"/>
                    </a:lnL>
                    <a:lnR w="12700" cmpd="sng">
                      <a:noFill/>
                      <a:prstDash val="solid"/>
                    </a:lnR>
                    <a:lnT w="12700" cmpd="sng">
                      <a:noFill/>
                      <a:prstDash val="solid"/>
                    </a:lnT>
                    <a:lnB w="12700" cmpd="sng">
                      <a:noFill/>
                      <a:prstDash val="solid"/>
                    </a:lnB>
                    <a:solidFill>
                      <a:srgbClr val="F2F2F2">
                        <a:alpha val="45098"/>
                      </a:srgbClr>
                    </a:solidFill>
                  </a:tcPr>
                </a:tc>
                <a:tc hMerge="1">
                  <a:txBody>
                    <a:bodyPr/>
                    <a:lstStyle/>
                    <a:p>
                      <a:endParaRPr lang="de-DE"/>
                    </a:p>
                  </a:txBody>
                  <a:tcPr/>
                </a:tc>
                <a:extLst>
                  <a:ext uri="{0D108BD9-81ED-4DB2-BD59-A6C34878D82A}">
                    <a16:rowId xmlns:a16="http://schemas.microsoft.com/office/drawing/2014/main" val="1825822073"/>
                  </a:ext>
                </a:extLst>
              </a:tr>
              <a:tr h="387863">
                <a:tc>
                  <a:txBody>
                    <a:bodyPr/>
                    <a:lstStyle/>
                    <a:p>
                      <a:pPr algn="l">
                        <a:buNone/>
                      </a:pPr>
                      <a:r>
                        <a:rPr lang="de-DE" sz="1400" cap="none" spc="0" dirty="0">
                          <a:solidFill>
                            <a:schemeClr val="tx1"/>
                          </a:solidFill>
                          <a:effectLst/>
                          <a:latin typeface="Arial" panose="020B0604020202020204" pitchFamily="34" charset="0"/>
                          <a:cs typeface="Arial" panose="020B0604020202020204" pitchFamily="34" charset="0"/>
                        </a:rPr>
                        <a:t>Musterstadt, 23.02.XXXX</a:t>
                      </a:r>
                    </a:p>
                  </a:txBody>
                  <a:tcPr marL="42411" marR="42411" marT="107840" marB="21206">
                    <a:lnL w="12700" cmpd="sng">
                      <a:noFill/>
                      <a:prstDash val="solid"/>
                    </a:lnL>
                    <a:lnR w="12700" cmpd="sng">
                      <a:noFill/>
                      <a:prstDash val="solid"/>
                    </a:lnR>
                    <a:lnT w="12700" cmpd="sng">
                      <a:noFill/>
                      <a:prstDash val="solid"/>
                    </a:lnT>
                    <a:lnB w="12700" cmpd="sng">
                      <a:noFill/>
                      <a:prstDash val="solid"/>
                    </a:lnB>
                    <a:solidFill>
                      <a:srgbClr val="F2F2F2">
                        <a:alpha val="45098"/>
                      </a:srgbClr>
                    </a:solidFill>
                  </a:tcPr>
                </a:tc>
                <a:tc>
                  <a:txBody>
                    <a:bodyPr/>
                    <a:lstStyle/>
                    <a:p>
                      <a:pPr algn="l">
                        <a:buNone/>
                      </a:pPr>
                      <a:endParaRPr lang="de-DE" sz="1400" cap="none" spc="0" dirty="0">
                        <a:solidFill>
                          <a:schemeClr val="tx1"/>
                        </a:solidFill>
                        <a:effectLst/>
                        <a:latin typeface="Arial" panose="020B0604020202020204" pitchFamily="34" charset="0"/>
                        <a:cs typeface="Arial" panose="020B0604020202020204" pitchFamily="34" charset="0"/>
                      </a:endParaRPr>
                    </a:p>
                  </a:txBody>
                  <a:tcPr marL="42411" marR="42411" marT="107840" marB="21206">
                    <a:lnL w="12700" cmpd="sng">
                      <a:noFill/>
                      <a:prstDash val="solid"/>
                    </a:lnL>
                    <a:lnR w="12700" cmpd="sng">
                      <a:noFill/>
                      <a:prstDash val="solid"/>
                    </a:lnR>
                    <a:lnT w="12700" cmpd="sng">
                      <a:noFill/>
                      <a:prstDash val="solid"/>
                    </a:lnT>
                    <a:lnB w="12700" cmpd="sng">
                      <a:noFill/>
                      <a:prstDash val="solid"/>
                    </a:lnB>
                    <a:solidFill>
                      <a:srgbClr val="F2F2F2">
                        <a:alpha val="45098"/>
                      </a:srgbClr>
                    </a:solidFill>
                  </a:tcPr>
                </a:tc>
                <a:extLst>
                  <a:ext uri="{0D108BD9-81ED-4DB2-BD59-A6C34878D82A}">
                    <a16:rowId xmlns:a16="http://schemas.microsoft.com/office/drawing/2014/main" val="4232314286"/>
                  </a:ext>
                </a:extLst>
              </a:tr>
            </a:tbl>
          </a:graphicData>
        </a:graphic>
      </p:graphicFrame>
      <p:sp>
        <p:nvSpPr>
          <p:cNvPr id="5" name="Foliennummernplatzhalter 4">
            <a:extLst>
              <a:ext uri="{FF2B5EF4-FFF2-40B4-BE49-F238E27FC236}">
                <a16:creationId xmlns:a16="http://schemas.microsoft.com/office/drawing/2014/main" id="{9480E821-B34B-5D53-8A3D-200FCBBE2F0E}"/>
              </a:ext>
            </a:extLst>
          </p:cNvPr>
          <p:cNvSpPr>
            <a:spLocks noGrp="1"/>
          </p:cNvSpPr>
          <p:nvPr>
            <p:ph type="sldNum" sz="quarter" idx="12"/>
          </p:nvPr>
        </p:nvSpPr>
        <p:spPr/>
        <p:txBody>
          <a:bodyPr/>
          <a:lstStyle/>
          <a:p>
            <a:fld id="{7C0027AC-0912-4D60-BB22-F4EB79C18227}" type="slidenum">
              <a:rPr lang="de-DE" smtClean="0"/>
              <a:t>2</a:t>
            </a:fld>
            <a:endParaRPr lang="de-DE"/>
          </a:p>
        </p:txBody>
      </p:sp>
    </p:spTree>
    <p:extLst>
      <p:ext uri="{BB962C8B-B14F-4D97-AF65-F5344CB8AC3E}">
        <p14:creationId xmlns:p14="http://schemas.microsoft.com/office/powerpoint/2010/main" val="13093834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838200" y="1520825"/>
            <a:ext cx="10680510" cy="3733563"/>
          </a:xfrm>
        </p:spPr>
        <p:txBody>
          <a:bodyPr>
            <a:noAutofit/>
          </a:bodyPr>
          <a:lstStyle/>
          <a:p>
            <a:pPr>
              <a:buNone/>
            </a:pPr>
            <a:r>
              <a:rPr lang="de-DE" sz="2200" b="1" dirty="0">
                <a:latin typeface="Arial" panose="020B0604020202020204" pitchFamily="34" charset="0"/>
                <a:cs typeface="Arial" panose="020B0604020202020204" pitchFamily="34" charset="0"/>
              </a:rPr>
              <a:t>1 Adressatenanalyse</a:t>
            </a:r>
          </a:p>
          <a:p>
            <a:pPr algn="ctr">
              <a:buNone/>
            </a:pPr>
            <a:endParaRPr lang="de-DE" sz="1800" dirty="0">
              <a:latin typeface="Calibri" panose="020F0502020204030204" pitchFamily="34" charset="0"/>
              <a:cs typeface="Calibri" panose="020F0502020204030204" pitchFamily="34" charset="0"/>
            </a:endParaRPr>
          </a:p>
          <a:p>
            <a:r>
              <a:rPr lang="de-DE" sz="1400" dirty="0">
                <a:latin typeface="Arial" panose="020B0604020202020204" pitchFamily="34" charset="0"/>
                <a:cs typeface="Arial" panose="020B0604020202020204" pitchFamily="34" charset="0"/>
              </a:rPr>
              <a:t>Ein Auszubildender: </a:t>
            </a:r>
            <a:br>
              <a:rPr lang="de-DE" sz="1400" dirty="0">
                <a:latin typeface="Arial" panose="020B0604020202020204" pitchFamily="34" charset="0"/>
                <a:cs typeface="Arial" panose="020B0604020202020204" pitchFamily="34" charset="0"/>
              </a:rPr>
            </a:br>
            <a:r>
              <a:rPr lang="de-DE" sz="1400" dirty="0">
                <a:latin typeface="Arial" panose="020B0604020202020204" pitchFamily="34" charset="0"/>
                <a:cs typeface="Arial" panose="020B0604020202020204" pitchFamily="34" charset="0"/>
              </a:rPr>
              <a:t>Kevin(a), 17 Jahre alt, mittlere Reife, erstes Ausbildungsjahr zum Kaufmann für Büromanagement</a:t>
            </a:r>
          </a:p>
          <a:p>
            <a:r>
              <a:rPr lang="de-DE" sz="1400" dirty="0">
                <a:latin typeface="Arial" panose="020B0604020202020204" pitchFamily="34" charset="0"/>
                <a:cs typeface="Arial" panose="020B0604020202020204" pitchFamily="34" charset="0"/>
              </a:rPr>
              <a:t>Vertraut mit betrieblichen Abläufen, grundsätzlich gute Kenntnisse in Excel und Datenverarbeitung</a:t>
            </a:r>
          </a:p>
          <a:p>
            <a:r>
              <a:rPr lang="de-DE" sz="1400" dirty="0">
                <a:latin typeface="Arial" panose="020B0604020202020204" pitchFamily="34" charset="0"/>
                <a:cs typeface="Arial" panose="020B0604020202020204" pitchFamily="34" charset="0"/>
              </a:rPr>
              <a:t>Modell der vollständigen Handlung ebenfalls vertraut</a:t>
            </a:r>
          </a:p>
          <a:p>
            <a:r>
              <a:rPr lang="de-DE" sz="1400" dirty="0">
                <a:latin typeface="Arial" panose="020B0604020202020204" pitchFamily="34" charset="0"/>
                <a:cs typeface="Arial" panose="020B0604020202020204" pitchFamily="34" charset="0"/>
              </a:rPr>
              <a:t>Gute Leistungen in der Berufsschule</a:t>
            </a:r>
          </a:p>
          <a:p>
            <a:r>
              <a:rPr lang="de-DE" sz="1400" dirty="0">
                <a:latin typeface="Arial" panose="020B0604020202020204" pitchFamily="34" charset="0"/>
                <a:cs typeface="Arial" panose="020B0604020202020204" pitchFamily="34" charset="0"/>
              </a:rPr>
              <a:t>Schwierigkeiten: passenden zeitlichen Rahmen zu strukturieren und einzuhalten</a:t>
            </a:r>
          </a:p>
          <a:p>
            <a:r>
              <a:rPr lang="de-DE" sz="1400" dirty="0">
                <a:latin typeface="Arial" panose="020B0604020202020204" pitchFamily="34" charset="0"/>
                <a:cs typeface="Arial" panose="020B0604020202020204" pitchFamily="34" charset="0"/>
              </a:rPr>
              <a:t>Wahlpflichtbereiche: Assistenz und Sekretariat, Personalmanagement</a:t>
            </a:r>
          </a:p>
          <a:p>
            <a:r>
              <a:rPr lang="de-DE" sz="1400" dirty="0">
                <a:latin typeface="Arial" panose="020B0604020202020204" pitchFamily="34" charset="0"/>
                <a:cs typeface="Arial" panose="020B0604020202020204" pitchFamily="34" charset="0"/>
              </a:rPr>
              <a:t>Vorheriger Ausbildungsschritt: Datenaufbereitung und Erfassung</a:t>
            </a:r>
          </a:p>
          <a:p>
            <a:r>
              <a:rPr lang="de-DE" sz="1400" dirty="0">
                <a:latin typeface="Arial" panose="020B0604020202020204" pitchFamily="34" charset="0"/>
                <a:cs typeface="Arial" panose="020B0604020202020204" pitchFamily="34" charset="0"/>
              </a:rPr>
              <a:t>Nachfolgender Ausbildungsschritt: Auswertung und Interpretation von Diagrammen </a:t>
            </a:r>
          </a:p>
        </p:txBody>
      </p:sp>
    </p:spTree>
    <p:extLst>
      <p:ext uri="{BB962C8B-B14F-4D97-AF65-F5344CB8AC3E}">
        <p14:creationId xmlns:p14="http://schemas.microsoft.com/office/powerpoint/2010/main" val="19634645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feld 9">
            <a:extLst>
              <a:ext uri="{FF2B5EF4-FFF2-40B4-BE49-F238E27FC236}">
                <a16:creationId xmlns:a16="http://schemas.microsoft.com/office/drawing/2014/main" id="{284BE7B0-50C2-5E50-C00D-66AAF214A5A3}"/>
              </a:ext>
            </a:extLst>
          </p:cNvPr>
          <p:cNvSpPr txBox="1"/>
          <p:nvPr/>
        </p:nvSpPr>
        <p:spPr>
          <a:xfrm>
            <a:off x="1851547" y="1509173"/>
            <a:ext cx="7902054" cy="2985433"/>
          </a:xfrm>
          <a:prstGeom prst="rect">
            <a:avLst/>
          </a:prstGeom>
          <a:noFill/>
        </p:spPr>
        <p:txBody>
          <a:bodyPr wrap="square">
            <a:spAutoFit/>
          </a:bodyPr>
          <a:lstStyle/>
          <a:p>
            <a:pPr>
              <a:buNone/>
            </a:pPr>
            <a:r>
              <a:rPr lang="de-DE" sz="2200" b="1" dirty="0">
                <a:latin typeface="Arial" panose="020B0604020202020204" pitchFamily="34" charset="0"/>
                <a:cs typeface="Arial" panose="020B0604020202020204" pitchFamily="34" charset="0"/>
              </a:rPr>
              <a:t>2. Thema der Unterweisung</a:t>
            </a:r>
          </a:p>
          <a:p>
            <a:pPr>
              <a:buNone/>
            </a:pPr>
            <a:endParaRPr lang="de-DE" b="1" dirty="0">
              <a:latin typeface="Arial" panose="020B0604020202020204" pitchFamily="34" charset="0"/>
              <a:cs typeface="Arial" panose="020B0604020202020204" pitchFamily="34" charset="0"/>
            </a:endParaRPr>
          </a:p>
          <a:p>
            <a:pPr>
              <a:buNone/>
            </a:pPr>
            <a:r>
              <a:rPr lang="de-DE" sz="1400" b="1" dirty="0">
                <a:latin typeface="Arial" panose="020B0604020202020204" pitchFamily="34" charset="0"/>
                <a:cs typeface="Arial" panose="020B0604020202020204" pitchFamily="34" charset="0"/>
              </a:rPr>
              <a:t>„Erstellung eines Diagramms in Excel zur Darstellung von Verkaufszahlen“</a:t>
            </a:r>
          </a:p>
          <a:p>
            <a:pPr>
              <a:buNone/>
            </a:pPr>
            <a:endParaRPr lang="de-DE" sz="1400" dirty="0">
              <a:latin typeface="Arial" panose="020B0604020202020204" pitchFamily="34" charset="0"/>
              <a:cs typeface="Arial" panose="020B0604020202020204" pitchFamily="34" charset="0"/>
            </a:endParaRPr>
          </a:p>
          <a:p>
            <a:pPr>
              <a:buNone/>
            </a:pPr>
            <a:endParaRPr lang="de-DE" sz="1400" dirty="0">
              <a:latin typeface="Arial" panose="020B0604020202020204" pitchFamily="34" charset="0"/>
              <a:cs typeface="Arial" panose="020B0604020202020204" pitchFamily="34" charset="0"/>
            </a:endParaRPr>
          </a:p>
          <a:p>
            <a:r>
              <a:rPr lang="de-DE" sz="1400" dirty="0">
                <a:latin typeface="Arial" panose="020B0604020202020204" pitchFamily="34" charset="0"/>
                <a:cs typeface="Arial" panose="020B0604020202020204" pitchFamily="34" charset="0"/>
              </a:rPr>
              <a:t>Warum ist der Ausbildungsinhalt wichtig? </a:t>
            </a:r>
          </a:p>
          <a:p>
            <a:pPr marL="742950" lvl="1"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bessere Übersicht über Zahlen</a:t>
            </a:r>
          </a:p>
          <a:p>
            <a:pPr marL="742950" lvl="1"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Unterstützung von Entscheidungsprozessen</a:t>
            </a:r>
          </a:p>
          <a:p>
            <a:pPr marL="742950" lvl="1" indent="-285750">
              <a:buFont typeface="Arial" panose="020B0604020202020204" pitchFamily="34" charset="0"/>
              <a:buChar char="•"/>
            </a:pPr>
            <a:r>
              <a:rPr lang="de-DE" sz="1400" dirty="0"/>
              <a:t>„Es handelt sich um eine </a:t>
            </a:r>
            <a:r>
              <a:rPr lang="de-DE" sz="1400" dirty="0">
                <a:latin typeface="Arial" panose="020B0604020202020204" pitchFamily="34" charset="0"/>
                <a:cs typeface="Arial" panose="020B0604020202020204" pitchFamily="34" charset="0"/>
              </a:rPr>
              <a:t>typische</a:t>
            </a:r>
            <a:r>
              <a:rPr lang="de-DE" sz="1400" dirty="0"/>
              <a:t> betriebliche Ausbildungssituation.“</a:t>
            </a:r>
          </a:p>
          <a:p>
            <a:pPr marL="742950" lvl="1"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logische Diagrammauswahl passend zu den Darstellungsinhalten</a:t>
            </a:r>
          </a:p>
          <a:p>
            <a:pPr marL="742950" lvl="1" indent="-285750">
              <a:buFont typeface="Arial" panose="020B0604020202020204" pitchFamily="34" charset="0"/>
              <a:buChar char="•"/>
            </a:pPr>
            <a:endParaRPr lang="de-DE" sz="1200" i="1" dirty="0">
              <a:latin typeface="Arial" panose="020B0604020202020204" pitchFamily="34" charset="0"/>
              <a:cs typeface="Arial" panose="020B0604020202020204" pitchFamily="34" charset="0"/>
            </a:endParaRPr>
          </a:p>
          <a:p>
            <a:pPr lvl="1"/>
            <a:r>
              <a:rPr lang="de-DE" sz="1200" i="1" dirty="0"/>
              <a:t>Informationsverarbeitung durchführen</a:t>
            </a:r>
            <a:br>
              <a:rPr lang="de-DE" sz="1200" i="1" dirty="0"/>
            </a:br>
            <a:r>
              <a:rPr lang="de-DE" sz="1200" i="1" dirty="0">
                <a:latin typeface="Arial" panose="020B0604020202020204" pitchFamily="34" charset="0"/>
                <a:cs typeface="Arial" panose="020B0604020202020204" pitchFamily="34" charset="0"/>
              </a:rPr>
              <a:t>Ausbildungsverordnung (§ 4 Absatz 2 Nummer 2) Buchstabe g</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C7855D-B38E-DCA2-9608-58FBDD27C25D}"/>
            </a:ext>
          </a:extLst>
        </p:cNvPr>
        <p:cNvGrpSpPr/>
        <p:nvPr/>
      </p:nvGrpSpPr>
      <p:grpSpPr>
        <a:xfrm>
          <a:off x="0" y="0"/>
          <a:ext cx="0" cy="0"/>
          <a:chOff x="0" y="0"/>
          <a:chExt cx="0" cy="0"/>
        </a:xfrm>
      </p:grpSpPr>
      <p:sp>
        <p:nvSpPr>
          <p:cNvPr id="10" name="Textfeld 9">
            <a:extLst>
              <a:ext uri="{FF2B5EF4-FFF2-40B4-BE49-F238E27FC236}">
                <a16:creationId xmlns:a16="http://schemas.microsoft.com/office/drawing/2014/main" id="{53EF0CB5-290E-DACD-CE4A-63550374C93B}"/>
              </a:ext>
            </a:extLst>
          </p:cNvPr>
          <p:cNvSpPr txBox="1"/>
          <p:nvPr/>
        </p:nvSpPr>
        <p:spPr>
          <a:xfrm>
            <a:off x="1851547" y="1509173"/>
            <a:ext cx="7902054" cy="4093428"/>
          </a:xfrm>
          <a:prstGeom prst="rect">
            <a:avLst/>
          </a:prstGeom>
          <a:noFill/>
        </p:spPr>
        <p:txBody>
          <a:bodyPr wrap="square">
            <a:spAutoFit/>
          </a:bodyPr>
          <a:lstStyle/>
          <a:p>
            <a:pPr>
              <a:buNone/>
            </a:pPr>
            <a:r>
              <a:rPr lang="de-DE" sz="2200" b="1" dirty="0">
                <a:latin typeface="Arial" panose="020B0604020202020204" pitchFamily="34" charset="0"/>
                <a:cs typeface="Arial" panose="020B0604020202020204" pitchFamily="34" charset="0"/>
              </a:rPr>
              <a:t>3. Lernzielniveau</a:t>
            </a:r>
          </a:p>
          <a:p>
            <a:pPr>
              <a:buNone/>
            </a:pPr>
            <a:r>
              <a:rPr lang="de-DE" sz="1400" dirty="0">
                <a:latin typeface="Arial" panose="020B0604020202020204" pitchFamily="34" charset="0"/>
                <a:cs typeface="Arial" panose="020B0604020202020204" pitchFamily="34" charset="0"/>
              </a:rPr>
              <a:t>Ausbildungsinhalte im ersten Ausbildungsjahr – Informationstechnischer Verarbeitung</a:t>
            </a:r>
          </a:p>
          <a:p>
            <a:pPr>
              <a:buNone/>
            </a:pPr>
            <a:endParaRPr lang="de-DE" sz="1400" dirty="0">
              <a:latin typeface="Arial" panose="020B0604020202020204" pitchFamily="34" charset="0"/>
              <a:cs typeface="Arial" panose="020B0604020202020204" pitchFamily="34" charset="0"/>
            </a:endParaRPr>
          </a:p>
          <a:p>
            <a:pPr>
              <a:buNone/>
            </a:pPr>
            <a:r>
              <a:rPr lang="de-DE" sz="1400" b="1" dirty="0">
                <a:latin typeface="Arial" panose="020B0604020202020204" pitchFamily="34" charset="0"/>
                <a:cs typeface="Arial" panose="020B0604020202020204" pitchFamily="34" charset="0"/>
              </a:rPr>
              <a:t>Richtlernziel: </a:t>
            </a:r>
            <a:r>
              <a:rPr lang="de-DE" sz="1400" dirty="0">
                <a:latin typeface="Arial" panose="020B0604020202020204" pitchFamily="34" charset="0"/>
                <a:cs typeface="Arial" panose="020B0604020202020204" pitchFamily="34" charset="0"/>
              </a:rPr>
              <a:t>Der Auszubildende kann Informationen erfassen, verarbeiten und in geeigneter Form darstellen, um betriebliche Daten verständlich und visualisiert aufzubereiten.</a:t>
            </a:r>
          </a:p>
          <a:p>
            <a:pPr>
              <a:buNone/>
            </a:pPr>
            <a:endParaRPr lang="de-DE" sz="1400" dirty="0">
              <a:latin typeface="Arial" panose="020B0604020202020204" pitchFamily="34" charset="0"/>
              <a:cs typeface="Arial" panose="020B0604020202020204" pitchFamily="34" charset="0"/>
            </a:endParaRPr>
          </a:p>
          <a:p>
            <a:pPr>
              <a:buNone/>
            </a:pPr>
            <a:r>
              <a:rPr lang="de-DE" sz="1400" b="1" dirty="0">
                <a:latin typeface="Arial" panose="020B0604020202020204" pitchFamily="34" charset="0"/>
                <a:cs typeface="Arial" panose="020B0604020202020204" pitchFamily="34" charset="0"/>
              </a:rPr>
              <a:t>Groblernziel: </a:t>
            </a:r>
            <a:r>
              <a:rPr lang="de-DE" sz="1400" dirty="0">
                <a:latin typeface="Arial" panose="020B0604020202020204" pitchFamily="34" charset="0"/>
                <a:cs typeface="Arial" panose="020B0604020202020204" pitchFamily="34" charset="0"/>
              </a:rPr>
              <a:t>Der Auszubildende kann betriebliche Daten korrekt auswählen und diese mithilfe geeigneter Diagramme übersichtlich darstellen.</a:t>
            </a:r>
          </a:p>
          <a:p>
            <a:pPr>
              <a:buNone/>
            </a:pPr>
            <a:endParaRPr lang="de-DE" sz="1400" dirty="0">
              <a:latin typeface="Arial" panose="020B0604020202020204" pitchFamily="34" charset="0"/>
              <a:cs typeface="Arial" panose="020B0604020202020204" pitchFamily="34" charset="0"/>
            </a:endParaRPr>
          </a:p>
          <a:p>
            <a:pPr>
              <a:buNone/>
            </a:pPr>
            <a:r>
              <a:rPr lang="de-DE" sz="1400" b="1" dirty="0">
                <a:latin typeface="Arial" panose="020B0604020202020204" pitchFamily="34" charset="0"/>
                <a:cs typeface="Arial" panose="020B0604020202020204" pitchFamily="34" charset="0"/>
              </a:rPr>
              <a:t>Feinlernziel: </a:t>
            </a:r>
            <a:r>
              <a:rPr lang="de-DE" sz="1400" dirty="0"/>
              <a:t>Der Auszubildende kann aus vorgegebenen Verkaufszahlen selbstständig ein Säulendiagramm in Microsoft Excel erstellen, dieses sachgerecht beschriften und die Darstellung übersichtlich gestalten.</a:t>
            </a:r>
          </a:p>
          <a:p>
            <a:pPr>
              <a:buNone/>
            </a:pPr>
            <a:endParaRPr lang="de-DE" sz="1400" dirty="0">
              <a:latin typeface="Arial" panose="020B0604020202020204" pitchFamily="34" charset="0"/>
              <a:cs typeface="Arial" panose="020B0604020202020204" pitchFamily="34" charset="0"/>
            </a:endParaRPr>
          </a:p>
          <a:p>
            <a:r>
              <a:rPr lang="de-DE" sz="1400" dirty="0"/>
              <a:t>-&gt; überprüfbar durch:</a:t>
            </a:r>
          </a:p>
          <a:p>
            <a:r>
              <a:rPr lang="de-DE" sz="1200" dirty="0">
                <a:latin typeface="Arial" panose="020B0604020202020204" pitchFamily="34" charset="0"/>
                <a:cs typeface="Arial" panose="020B0604020202020204" pitchFamily="34" charset="0"/>
              </a:rPr>
              <a:t>korrekt erstelltes Säulendiagramm </a:t>
            </a:r>
          </a:p>
          <a:p>
            <a:r>
              <a:rPr lang="de-DE" sz="1200" dirty="0">
                <a:latin typeface="Arial" panose="020B0604020202020204" pitchFamily="34" charset="0"/>
                <a:cs typeface="Arial" panose="020B0604020202020204" pitchFamily="34" charset="0"/>
              </a:rPr>
              <a:t>passende Auswahl der Daten </a:t>
            </a:r>
          </a:p>
          <a:p>
            <a:r>
              <a:rPr lang="de-DE" sz="1200" dirty="0">
                <a:latin typeface="Arial" panose="020B0604020202020204" pitchFamily="34" charset="0"/>
                <a:cs typeface="Arial" panose="020B0604020202020204" pitchFamily="34" charset="0"/>
              </a:rPr>
              <a:t>vollständige und richtige Beschriftung (Titel, Achsen) </a:t>
            </a:r>
          </a:p>
          <a:p>
            <a:r>
              <a:rPr lang="de-DE" sz="1200" dirty="0">
                <a:latin typeface="Arial" panose="020B0604020202020204" pitchFamily="34" charset="0"/>
                <a:cs typeface="Arial" panose="020B0604020202020204" pitchFamily="34" charset="0"/>
              </a:rPr>
              <a:t>übersichtliche und nachvollziehbare Darstellung</a:t>
            </a:r>
          </a:p>
        </p:txBody>
      </p:sp>
    </p:spTree>
    <p:extLst>
      <p:ext uri="{BB962C8B-B14F-4D97-AF65-F5344CB8AC3E}">
        <p14:creationId xmlns:p14="http://schemas.microsoft.com/office/powerpoint/2010/main" val="24650554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B3A8AE-DF7F-B2A1-70E4-3FF378B39EDF}"/>
            </a:ext>
          </a:extLst>
        </p:cNvPr>
        <p:cNvGrpSpPr/>
        <p:nvPr/>
      </p:nvGrpSpPr>
      <p:grpSpPr>
        <a:xfrm>
          <a:off x="0" y="0"/>
          <a:ext cx="0" cy="0"/>
          <a:chOff x="0" y="0"/>
          <a:chExt cx="0" cy="0"/>
        </a:xfrm>
      </p:grpSpPr>
      <p:sp>
        <p:nvSpPr>
          <p:cNvPr id="10" name="Textfeld 9">
            <a:extLst>
              <a:ext uri="{FF2B5EF4-FFF2-40B4-BE49-F238E27FC236}">
                <a16:creationId xmlns:a16="http://schemas.microsoft.com/office/drawing/2014/main" id="{D2DA6E60-E5F8-5FAB-82E5-468FA8C177A2}"/>
              </a:ext>
            </a:extLst>
          </p:cNvPr>
          <p:cNvSpPr txBox="1"/>
          <p:nvPr/>
        </p:nvSpPr>
        <p:spPr>
          <a:xfrm>
            <a:off x="1851547" y="1509173"/>
            <a:ext cx="7902054" cy="3016210"/>
          </a:xfrm>
          <a:prstGeom prst="rect">
            <a:avLst/>
          </a:prstGeom>
          <a:noFill/>
        </p:spPr>
        <p:txBody>
          <a:bodyPr wrap="square">
            <a:spAutoFit/>
          </a:bodyPr>
          <a:lstStyle/>
          <a:p>
            <a:pPr>
              <a:buNone/>
            </a:pPr>
            <a:r>
              <a:rPr lang="de-DE" sz="2200" b="1" dirty="0">
                <a:latin typeface="Arial" panose="020B0604020202020204" pitchFamily="34" charset="0"/>
                <a:cs typeface="Arial" panose="020B0604020202020204" pitchFamily="34" charset="0"/>
              </a:rPr>
              <a:t>4. Lernzielbereiche</a:t>
            </a:r>
          </a:p>
          <a:p>
            <a:pPr>
              <a:buNone/>
            </a:pPr>
            <a:endParaRPr lang="de-DE" sz="1400" dirty="0">
              <a:latin typeface="Arial" panose="020B0604020202020204" pitchFamily="34" charset="0"/>
              <a:cs typeface="Arial" panose="020B0604020202020204" pitchFamily="34" charset="0"/>
            </a:endParaRPr>
          </a:p>
          <a:p>
            <a:pPr>
              <a:buNone/>
            </a:pPr>
            <a:r>
              <a:rPr lang="de-DE" sz="1400" b="1" dirty="0">
                <a:latin typeface="Arial" panose="020B0604020202020204" pitchFamily="34" charset="0"/>
                <a:cs typeface="Arial" panose="020B0604020202020204" pitchFamily="34" charset="0"/>
              </a:rPr>
              <a:t>Kognitiv: </a:t>
            </a:r>
            <a:r>
              <a:rPr lang="de-DE" sz="1400" dirty="0">
                <a:latin typeface="Arial" panose="020B0604020202020204" pitchFamily="34" charset="0"/>
                <a:cs typeface="Arial" panose="020B0604020202020204" pitchFamily="34" charset="0"/>
              </a:rPr>
              <a:t>Der Auszubildende versteht den Zweck von Diagrammen und erkennt, wann eine grafische Darstellung sinnvoll ist. Er kennt grundlegende Diagrammarten und kann eine passende Auswahl für die vorliegenden Daten treffen</a:t>
            </a:r>
          </a:p>
          <a:p>
            <a:pPr>
              <a:buNone/>
            </a:pPr>
            <a:endParaRPr lang="de-DE" sz="1400" b="1" dirty="0">
              <a:latin typeface="Arial" panose="020B0604020202020204" pitchFamily="34" charset="0"/>
              <a:cs typeface="Arial" panose="020B0604020202020204" pitchFamily="34" charset="0"/>
            </a:endParaRPr>
          </a:p>
          <a:p>
            <a:pPr>
              <a:buNone/>
            </a:pPr>
            <a:r>
              <a:rPr lang="de-DE" sz="1400" b="1" dirty="0">
                <a:latin typeface="Arial" panose="020B0604020202020204" pitchFamily="34" charset="0"/>
                <a:cs typeface="Arial" panose="020B0604020202020204" pitchFamily="34" charset="0"/>
              </a:rPr>
              <a:t>Psychomotorisch (Hauptfokus) </a:t>
            </a:r>
            <a:r>
              <a:rPr lang="de-DE" sz="1400" dirty="0">
                <a:latin typeface="Arial" panose="020B0604020202020204" pitchFamily="34" charset="0"/>
                <a:cs typeface="Arial" panose="020B0604020202020204" pitchFamily="34" charset="0"/>
              </a:rPr>
              <a:t>Der Auszubildende ist in der Lage, die notwendigen Arbeitsschritte in Excel selbstständig auszuführen, insbesondere das Markieren von Daten, das Einfügen eines Diagramms sowie das Beschriften und Anpassen der Darstellung.</a:t>
            </a:r>
          </a:p>
          <a:p>
            <a:pPr>
              <a:buNone/>
            </a:pPr>
            <a:endParaRPr lang="de-DE" sz="1400" b="1" dirty="0">
              <a:latin typeface="Arial" panose="020B0604020202020204" pitchFamily="34" charset="0"/>
              <a:cs typeface="Arial" panose="020B0604020202020204" pitchFamily="34" charset="0"/>
            </a:endParaRPr>
          </a:p>
          <a:p>
            <a:pPr>
              <a:buNone/>
            </a:pPr>
            <a:r>
              <a:rPr lang="de-DE" sz="1400" b="1" dirty="0">
                <a:latin typeface="Arial" panose="020B0604020202020204" pitchFamily="34" charset="0"/>
                <a:cs typeface="Arial" panose="020B0604020202020204" pitchFamily="34" charset="0"/>
              </a:rPr>
              <a:t>Affektiv: </a:t>
            </a:r>
            <a:r>
              <a:rPr lang="de-DE" sz="1400" dirty="0">
                <a:latin typeface="Arial" panose="020B0604020202020204" pitchFamily="34" charset="0"/>
                <a:cs typeface="Arial" panose="020B0604020202020204" pitchFamily="34" charset="0"/>
              </a:rPr>
              <a:t>Der Auszubildende entwickelt ein Bewusstsein für eine sorgfältige und strukturierte Arbeitsweise sowie für eine übersichtliche und verständliche Darstellung von Daten im betrieblichen Kontext.</a:t>
            </a:r>
          </a:p>
        </p:txBody>
      </p:sp>
    </p:spTree>
    <p:extLst>
      <p:ext uri="{BB962C8B-B14F-4D97-AF65-F5344CB8AC3E}">
        <p14:creationId xmlns:p14="http://schemas.microsoft.com/office/powerpoint/2010/main" val="1808881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sz="2200" b="1" dirty="0">
                <a:latin typeface="Arial" panose="020B0604020202020204" pitchFamily="34" charset="0"/>
                <a:cs typeface="Arial" panose="020B0604020202020204" pitchFamily="34" charset="0"/>
              </a:rPr>
              <a:t>5. Kompetenzen</a:t>
            </a:r>
          </a:p>
        </p:txBody>
      </p:sp>
      <p:graphicFrame>
        <p:nvGraphicFramePr>
          <p:cNvPr id="4" name="Inhaltsplatzhalter 3"/>
          <p:cNvGraphicFramePr>
            <a:graphicFrameLocks noGrp="1"/>
          </p:cNvGraphicFramePr>
          <p:nvPr>
            <p:ph idx="1"/>
            <p:extLst>
              <p:ext uri="{D42A27DB-BD31-4B8C-83A1-F6EECF244321}">
                <p14:modId xmlns:p14="http://schemas.microsoft.com/office/powerpoint/2010/main" val="2121106897"/>
              </p:ext>
            </p:extLst>
          </p:nvPr>
        </p:nvGraphicFramePr>
        <p:xfrm>
          <a:off x="2304197" y="1468272"/>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98881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D43B8A-9812-3ADC-14A4-690B28FE8CB1}"/>
            </a:ext>
          </a:extLst>
        </p:cNvPr>
        <p:cNvGrpSpPr/>
        <p:nvPr/>
      </p:nvGrpSpPr>
      <p:grpSpPr>
        <a:xfrm>
          <a:off x="0" y="0"/>
          <a:ext cx="0" cy="0"/>
          <a:chOff x="0" y="0"/>
          <a:chExt cx="0" cy="0"/>
        </a:xfrm>
      </p:grpSpPr>
      <p:sp>
        <p:nvSpPr>
          <p:cNvPr id="10" name="Textfeld 9">
            <a:extLst>
              <a:ext uri="{FF2B5EF4-FFF2-40B4-BE49-F238E27FC236}">
                <a16:creationId xmlns:a16="http://schemas.microsoft.com/office/drawing/2014/main" id="{73E0A261-B9F0-5F69-52A2-D4987CA78148}"/>
              </a:ext>
            </a:extLst>
          </p:cNvPr>
          <p:cNvSpPr txBox="1"/>
          <p:nvPr/>
        </p:nvSpPr>
        <p:spPr>
          <a:xfrm>
            <a:off x="1851547" y="1509173"/>
            <a:ext cx="7902054" cy="2800767"/>
          </a:xfrm>
          <a:prstGeom prst="rect">
            <a:avLst/>
          </a:prstGeom>
          <a:noFill/>
        </p:spPr>
        <p:txBody>
          <a:bodyPr wrap="square">
            <a:spAutoFit/>
          </a:bodyPr>
          <a:lstStyle/>
          <a:p>
            <a:pPr>
              <a:buNone/>
            </a:pPr>
            <a:r>
              <a:rPr lang="de-DE" sz="2200" b="1" dirty="0">
                <a:latin typeface="Arial" panose="020B0604020202020204" pitchFamily="34" charset="0"/>
                <a:cs typeface="Arial" panose="020B0604020202020204" pitchFamily="34" charset="0"/>
              </a:rPr>
              <a:t>6. Methode</a:t>
            </a:r>
          </a:p>
          <a:p>
            <a:pPr>
              <a:buNone/>
            </a:pPr>
            <a:endParaRPr lang="de-DE" sz="1400" dirty="0">
              <a:latin typeface="Arial" panose="020B0604020202020204" pitchFamily="34" charset="0"/>
              <a:cs typeface="Arial" panose="020B0604020202020204" pitchFamily="34" charset="0"/>
            </a:endParaRPr>
          </a:p>
          <a:p>
            <a:pPr>
              <a:buNone/>
            </a:pPr>
            <a:r>
              <a:rPr lang="de-DE" sz="1400" b="1" dirty="0">
                <a:latin typeface="Arial" panose="020B0604020202020204" pitchFamily="34" charset="0"/>
                <a:cs typeface="Arial" panose="020B0604020202020204" pitchFamily="34" charset="0"/>
              </a:rPr>
              <a:t>4-Stufen-Methode: </a:t>
            </a:r>
            <a:r>
              <a:rPr lang="de-DE" sz="1400" dirty="0">
                <a:latin typeface="Arial" panose="020B0604020202020204" pitchFamily="34" charset="0"/>
                <a:cs typeface="Arial" panose="020B0604020202020204" pitchFamily="34" charset="0"/>
              </a:rPr>
              <a:t>Die 4-Stufen-Methode wurde gewählt, da es sich um eine praktische Tätigkeit handelt, bei der der Auszubildende konkrete Arbeitsschritte in Excel ausführen muss.</a:t>
            </a:r>
          </a:p>
          <a:p>
            <a:pPr>
              <a:buNone/>
            </a:pPr>
            <a:endParaRPr lang="de-DE" sz="1400" dirty="0">
              <a:latin typeface="Arial" panose="020B0604020202020204" pitchFamily="34" charset="0"/>
              <a:cs typeface="Arial" panose="020B0604020202020204" pitchFamily="34" charset="0"/>
            </a:endParaRPr>
          </a:p>
          <a:p>
            <a:pPr>
              <a:buNone/>
            </a:pPr>
            <a:r>
              <a:rPr lang="de-DE" sz="1400" dirty="0">
                <a:latin typeface="Arial" panose="020B0604020202020204" pitchFamily="34" charset="0"/>
                <a:cs typeface="Arial" panose="020B0604020202020204" pitchFamily="34" charset="0"/>
              </a:rPr>
              <a:t>Geeignet für praktische Fertigkeiten (psychomotorischer Schwerpunkt). </a:t>
            </a:r>
          </a:p>
          <a:p>
            <a:pPr marL="285750" indent="-285750">
              <a:buFont typeface="Arial" panose="020B0604020202020204" pitchFamily="34" charset="0"/>
              <a:buChar char="•"/>
            </a:pPr>
            <a:r>
              <a:rPr lang="de-DE" sz="1200" dirty="0">
                <a:latin typeface="Arial" panose="020B0604020202020204" pitchFamily="34" charset="0"/>
                <a:cs typeface="Arial" panose="020B0604020202020204" pitchFamily="34" charset="0"/>
              </a:rPr>
              <a:t>Der Azubi lernt durch Vormachen und Nachmachen - Direkte Umsetzung am PC möglich</a:t>
            </a:r>
          </a:p>
          <a:p>
            <a:pPr marL="285750" indent="-285750">
              <a:buFont typeface="Arial" panose="020B0604020202020204" pitchFamily="34" charset="0"/>
              <a:buChar char="•"/>
            </a:pPr>
            <a:r>
              <a:rPr lang="de-DE" sz="1200" dirty="0">
                <a:latin typeface="Arial" panose="020B0604020202020204" pitchFamily="34" charset="0"/>
                <a:cs typeface="Arial" panose="020B0604020202020204" pitchFamily="34" charset="0"/>
              </a:rPr>
              <a:t>Klare Abfolge: erklären → zeigen → nachmachen → üben</a:t>
            </a:r>
          </a:p>
          <a:p>
            <a:pPr marL="285750" indent="-285750">
              <a:buFont typeface="Arial" panose="020B0604020202020204" pitchFamily="34" charset="0"/>
              <a:buChar char="•"/>
            </a:pPr>
            <a:r>
              <a:rPr lang="de-DE" sz="1200" dirty="0">
                <a:latin typeface="Arial" panose="020B0604020202020204" pitchFamily="34" charset="0"/>
                <a:cs typeface="Arial" panose="020B0604020202020204" pitchFamily="34" charset="0"/>
              </a:rPr>
              <a:t>reduziert Komplexität bei neuen Programmschritten</a:t>
            </a:r>
          </a:p>
          <a:p>
            <a:pPr marL="285750" indent="-285750">
              <a:buFont typeface="Arial" panose="020B0604020202020204" pitchFamily="34" charset="0"/>
              <a:buChar char="•"/>
            </a:pPr>
            <a:r>
              <a:rPr lang="de-DE" sz="1200" dirty="0">
                <a:latin typeface="Arial" panose="020B0604020202020204" pitchFamily="34" charset="0"/>
                <a:cs typeface="Arial" panose="020B0604020202020204" pitchFamily="34" charset="0"/>
              </a:rPr>
              <a:t>Azubi sieht die korrekte Vorgehensweise zuerst</a:t>
            </a:r>
          </a:p>
          <a:p>
            <a:pPr marL="285750" indent="-285750">
              <a:buFont typeface="Arial" panose="020B0604020202020204" pitchFamily="34" charset="0"/>
              <a:buChar char="•"/>
            </a:pPr>
            <a:r>
              <a:rPr lang="de-DE" sz="1200" dirty="0">
                <a:latin typeface="Arial" panose="020B0604020202020204" pitchFamily="34" charset="0"/>
                <a:cs typeface="Arial" panose="020B0604020202020204" pitchFamily="34" charset="0"/>
              </a:rPr>
              <a:t>Fehler können direkt erkannt und korrigiert werden</a:t>
            </a:r>
          </a:p>
          <a:p>
            <a:pPr marL="285750" indent="-285750">
              <a:buFont typeface="Arial" panose="020B0604020202020204" pitchFamily="34" charset="0"/>
              <a:buChar char="•"/>
            </a:pPr>
            <a:r>
              <a:rPr lang="de-DE" sz="1200" dirty="0">
                <a:latin typeface="Arial" panose="020B0604020202020204" pitchFamily="34" charset="0"/>
                <a:cs typeface="Arial" panose="020B0604020202020204" pitchFamily="34" charset="0"/>
              </a:rPr>
              <a:t>entspricht typischen betrieblichen Unterweisungssituationen</a:t>
            </a:r>
          </a:p>
          <a:p>
            <a:pPr marL="285750" indent="-285750">
              <a:buFont typeface="Arial" panose="020B0604020202020204" pitchFamily="34" charset="0"/>
              <a:buChar char="•"/>
            </a:pPr>
            <a:r>
              <a:rPr lang="de-DE" sz="1200" dirty="0">
                <a:latin typeface="Arial" panose="020B0604020202020204" pitchFamily="34" charset="0"/>
                <a:cs typeface="Arial" panose="020B0604020202020204" pitchFamily="34" charset="0"/>
              </a:rPr>
              <a:t>direkt auf den Arbeitsalltag übertragbar</a:t>
            </a:r>
          </a:p>
        </p:txBody>
      </p:sp>
    </p:spTree>
    <p:extLst>
      <p:ext uri="{BB962C8B-B14F-4D97-AF65-F5344CB8AC3E}">
        <p14:creationId xmlns:p14="http://schemas.microsoft.com/office/powerpoint/2010/main" val="11421348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F6A39F-1E74-EE42-BBD7-2B99AB10F264}"/>
            </a:ext>
          </a:extLst>
        </p:cNvPr>
        <p:cNvGrpSpPr/>
        <p:nvPr/>
      </p:nvGrpSpPr>
      <p:grpSpPr>
        <a:xfrm>
          <a:off x="0" y="0"/>
          <a:ext cx="0" cy="0"/>
          <a:chOff x="0" y="0"/>
          <a:chExt cx="0" cy="0"/>
        </a:xfrm>
      </p:grpSpPr>
      <p:sp>
        <p:nvSpPr>
          <p:cNvPr id="10" name="Textfeld 9">
            <a:extLst>
              <a:ext uri="{FF2B5EF4-FFF2-40B4-BE49-F238E27FC236}">
                <a16:creationId xmlns:a16="http://schemas.microsoft.com/office/drawing/2014/main" id="{A21BC2E8-50BD-78A7-C8D4-7526635B785B}"/>
              </a:ext>
            </a:extLst>
          </p:cNvPr>
          <p:cNvSpPr txBox="1"/>
          <p:nvPr/>
        </p:nvSpPr>
        <p:spPr>
          <a:xfrm>
            <a:off x="1851547" y="1509173"/>
            <a:ext cx="9357814" cy="3447098"/>
          </a:xfrm>
          <a:prstGeom prst="rect">
            <a:avLst/>
          </a:prstGeom>
          <a:noFill/>
        </p:spPr>
        <p:txBody>
          <a:bodyPr wrap="square">
            <a:spAutoFit/>
          </a:bodyPr>
          <a:lstStyle/>
          <a:p>
            <a:pPr>
              <a:buNone/>
            </a:pPr>
            <a:r>
              <a:rPr lang="de-DE" sz="2200" b="1" dirty="0">
                <a:latin typeface="Arial" panose="020B0604020202020204" pitchFamily="34" charset="0"/>
                <a:cs typeface="Arial" panose="020B0604020202020204" pitchFamily="34" charset="0"/>
              </a:rPr>
              <a:t>7. Phase 1 - Motivation</a:t>
            </a:r>
          </a:p>
          <a:p>
            <a:pPr>
              <a:buNone/>
            </a:pPr>
            <a:endParaRPr lang="de-DE" sz="1400" dirty="0">
              <a:latin typeface="Arial" panose="020B0604020202020204" pitchFamily="34" charset="0"/>
              <a:cs typeface="Arial" panose="020B0604020202020204" pitchFamily="34" charset="0"/>
            </a:endParaRPr>
          </a:p>
          <a:p>
            <a:pPr>
              <a:buNone/>
            </a:pPr>
            <a:r>
              <a:rPr lang="de-DE" sz="1400" b="1" dirty="0">
                <a:latin typeface="Arial" panose="020B0604020202020204" pitchFamily="34" charset="0"/>
                <a:cs typeface="Arial" panose="020B0604020202020204" pitchFamily="34" charset="0"/>
              </a:rPr>
              <a:t>Begrüßung und kurze Einführung in die Situation</a:t>
            </a:r>
          </a:p>
          <a:p>
            <a:pPr>
              <a:buNone/>
            </a:pPr>
            <a:endParaRPr lang="de-DE" sz="1400" dirty="0">
              <a:latin typeface="Arial" panose="020B0604020202020204" pitchFamily="34" charset="0"/>
              <a:cs typeface="Arial" panose="020B0604020202020204" pitchFamily="34" charset="0"/>
            </a:endParaRPr>
          </a:p>
          <a:p>
            <a:pPr>
              <a:buNone/>
            </a:pPr>
            <a:r>
              <a:rPr lang="de-DE" sz="1400" b="1" dirty="0">
                <a:latin typeface="Arial" panose="020B0604020202020204" pitchFamily="34" charset="0"/>
                <a:cs typeface="Arial" panose="020B0604020202020204" pitchFamily="34" charset="0"/>
              </a:rPr>
              <a:t>Praxisbezug herstellen:</a:t>
            </a:r>
          </a:p>
          <a:p>
            <a:pPr>
              <a:buNone/>
            </a:pPr>
            <a:r>
              <a:rPr lang="de-DE" sz="1400" dirty="0">
                <a:latin typeface="Arial" panose="020B0604020202020204" pitchFamily="34" charset="0"/>
                <a:cs typeface="Arial" panose="020B0604020202020204" pitchFamily="34" charset="0"/>
              </a:rPr>
              <a:t>„Im Betrieb müssen Verkaufszahlen regelmäßig ausgewertet und übersichtlich dargestellt werden.“</a:t>
            </a:r>
          </a:p>
          <a:p>
            <a:pPr>
              <a:buNone/>
            </a:pPr>
            <a:endParaRPr lang="de-DE" sz="1400" dirty="0">
              <a:latin typeface="Arial" panose="020B0604020202020204" pitchFamily="34" charset="0"/>
              <a:cs typeface="Arial" panose="020B0604020202020204" pitchFamily="34" charset="0"/>
            </a:endParaRPr>
          </a:p>
          <a:p>
            <a:pPr>
              <a:buNone/>
            </a:pPr>
            <a:r>
              <a:rPr lang="de-DE" sz="1400" b="1" dirty="0">
                <a:latin typeface="Arial" panose="020B0604020202020204" pitchFamily="34" charset="0"/>
                <a:cs typeface="Arial" panose="020B0604020202020204" pitchFamily="34" charset="0"/>
              </a:rPr>
              <a:t>Lernziel transparent machen:</a:t>
            </a:r>
          </a:p>
          <a:p>
            <a:pPr>
              <a:buNone/>
            </a:pPr>
            <a:r>
              <a:rPr lang="de-DE" sz="1400" dirty="0">
                <a:latin typeface="Arial" panose="020B0604020202020204" pitchFamily="34" charset="0"/>
                <a:cs typeface="Arial" panose="020B0604020202020204" pitchFamily="34" charset="0"/>
              </a:rPr>
              <a:t>„Ich zeige Ihnen, wie Sie aus diesen Daten ein Säulendiagramm in Excel erstellen.</a:t>
            </a:r>
          </a:p>
          <a:p>
            <a:pPr>
              <a:buNone/>
            </a:pPr>
            <a:r>
              <a:rPr lang="de-DE" sz="1400" dirty="0">
                <a:latin typeface="Arial" panose="020B0604020202020204" pitchFamily="34" charset="0"/>
                <a:cs typeface="Arial" panose="020B0604020202020204" pitchFamily="34" charset="0"/>
              </a:rPr>
              <a:t>“Arbeitsmaterial bereitstellen (Excel-Datei geöffnet)</a:t>
            </a:r>
          </a:p>
          <a:p>
            <a:pPr>
              <a:buNone/>
            </a:pPr>
            <a:endParaRPr lang="de-DE" sz="1400" dirty="0">
              <a:latin typeface="Arial" panose="020B0604020202020204" pitchFamily="34" charset="0"/>
              <a:cs typeface="Arial" panose="020B0604020202020204" pitchFamily="34" charset="0"/>
            </a:endParaRPr>
          </a:p>
          <a:p>
            <a:pPr>
              <a:buNone/>
            </a:pPr>
            <a:r>
              <a:rPr lang="de-DE" sz="1400" b="1" dirty="0">
                <a:latin typeface="Arial" panose="020B0604020202020204" pitchFamily="34" charset="0"/>
                <a:cs typeface="Arial" panose="020B0604020202020204" pitchFamily="34" charset="0"/>
              </a:rPr>
              <a:t>Vorwissen aktivieren: </a:t>
            </a:r>
          </a:p>
          <a:p>
            <a:pPr>
              <a:buNone/>
            </a:pPr>
            <a:r>
              <a:rPr lang="de-DE" sz="1400" dirty="0">
                <a:latin typeface="Arial" panose="020B0604020202020204" pitchFamily="34" charset="0"/>
                <a:cs typeface="Arial" panose="020B0604020202020204" pitchFamily="34" charset="0"/>
              </a:rPr>
              <a:t>„Haben Sie bereits mit Diagrammen gearbeitet?“</a:t>
            </a:r>
          </a:p>
          <a:p>
            <a:pPr>
              <a:buNone/>
            </a:pPr>
            <a:endParaRPr lang="de-DE" sz="1400" dirty="0">
              <a:latin typeface="Arial" panose="020B0604020202020204" pitchFamily="34" charset="0"/>
              <a:cs typeface="Arial" panose="020B0604020202020204" pitchFamily="34" charset="0"/>
            </a:endParaRPr>
          </a:p>
          <a:p>
            <a:pPr>
              <a:buNone/>
            </a:pPr>
            <a:r>
              <a:rPr lang="de-DE" sz="1400" dirty="0">
                <a:latin typeface="Arial" panose="020B0604020202020204" pitchFamily="34" charset="0"/>
                <a:cs typeface="Arial" panose="020B0604020202020204" pitchFamily="34" charset="0"/>
              </a:rPr>
              <a:t>Ziel: Interesse wecken + Orientierung geben</a:t>
            </a:r>
          </a:p>
        </p:txBody>
      </p:sp>
    </p:spTree>
    <p:extLst>
      <p:ext uri="{BB962C8B-B14F-4D97-AF65-F5344CB8AC3E}">
        <p14:creationId xmlns:p14="http://schemas.microsoft.com/office/powerpoint/2010/main" val="786902399"/>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2426</Words>
  <Application>Microsoft Office PowerPoint</Application>
  <PresentationFormat>Breitbild</PresentationFormat>
  <Paragraphs>397</Paragraphs>
  <Slides>18</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18</vt:i4>
      </vt:variant>
    </vt:vector>
  </HeadingPairs>
  <TitlesOfParts>
    <vt:vector size="23" baseType="lpstr">
      <vt:lpstr>Aptos</vt:lpstr>
      <vt:lpstr>Aptos Display</vt:lpstr>
      <vt:lpstr>Arial</vt:lpstr>
      <vt:lpstr>Calibri</vt:lpstr>
      <vt:lpstr>Office</vt:lpstr>
      <vt:lpstr>Der praktische Teil der Ausbildereignungsprüfung </vt:lpstr>
      <vt:lpstr>PowerPoint-Präsentation</vt:lpstr>
      <vt:lpstr>PowerPoint-Präsentation</vt:lpstr>
      <vt:lpstr>PowerPoint-Präsentation</vt:lpstr>
      <vt:lpstr>PowerPoint-Präsentation</vt:lpstr>
      <vt:lpstr>PowerPoint-Präsentation</vt:lpstr>
      <vt:lpstr>5. Kompetenzen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Entwickelende Methoden</vt:lpstr>
      <vt:lpstr>Darbietende Methoden</vt:lpstr>
      <vt:lpstr>Erarbeitende Methoden</vt:lpstr>
      <vt:lpstr>Sozialisierende Methoden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Carsten Lause</dc:creator>
  <cp:lastModifiedBy>Carsten Lause</cp:lastModifiedBy>
  <cp:revision>3</cp:revision>
  <dcterms:created xsi:type="dcterms:W3CDTF">2026-02-20T10:03:32Z</dcterms:created>
  <dcterms:modified xsi:type="dcterms:W3CDTF">2026-04-20T10:25:01Z</dcterms:modified>
</cp:coreProperties>
</file>