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78" r:id="rId12"/>
    <p:sldId id="279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3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984D2-C1DA-4B1C-9F5E-C1AA48D7B4E4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7976BC-66ED-4B65-8EA4-4C15FBC38CAC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de-DE" b="1" dirty="0"/>
            <a:t>4. Fachliche Analyse und Zielangabe</a:t>
          </a:r>
          <a:endParaRPr lang="en-US" dirty="0"/>
        </a:p>
      </dgm:t>
    </dgm:pt>
    <dgm:pt modelId="{7DF98C13-E57B-4250-901C-E52F4478C4CF}" type="parTrans" cxnId="{5A583E3A-F783-43C7-8302-2A3FE6932566}">
      <dgm:prSet/>
      <dgm:spPr/>
      <dgm:t>
        <a:bodyPr/>
        <a:lstStyle/>
        <a:p>
          <a:endParaRPr lang="en-US"/>
        </a:p>
      </dgm:t>
    </dgm:pt>
    <dgm:pt modelId="{19178F56-63C6-4395-9607-BFD2FC940C03}" type="sibTrans" cxnId="{5A583E3A-F783-43C7-8302-2A3FE6932566}">
      <dgm:prSet/>
      <dgm:spPr/>
      <dgm:t>
        <a:bodyPr/>
        <a:lstStyle/>
        <a:p>
          <a:endParaRPr lang="en-US"/>
        </a:p>
      </dgm:t>
    </dgm:pt>
    <dgm:pt modelId="{92EC4A2A-A36B-4E90-AA00-279843963BB1}">
      <dgm:prSet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de-DE" b="1" dirty="0"/>
            <a:t>4.1 Lernzielniveau</a:t>
          </a:r>
          <a:endParaRPr lang="en-US" dirty="0"/>
        </a:p>
      </dgm:t>
    </dgm:pt>
    <dgm:pt modelId="{970414E6-08E4-488D-8265-A9F6BFFEF575}" type="parTrans" cxnId="{E004600F-AD05-4AAB-9CD9-030BFCD9BAB1}">
      <dgm:prSet/>
      <dgm:spPr/>
      <dgm:t>
        <a:bodyPr/>
        <a:lstStyle/>
        <a:p>
          <a:endParaRPr lang="en-US"/>
        </a:p>
      </dgm:t>
    </dgm:pt>
    <dgm:pt modelId="{15085124-B8E3-42AC-863B-57F22522537A}" type="sibTrans" cxnId="{E004600F-AD05-4AAB-9CD9-030BFCD9BAB1}">
      <dgm:prSet/>
      <dgm:spPr/>
      <dgm:t>
        <a:bodyPr/>
        <a:lstStyle/>
        <a:p>
          <a:endParaRPr lang="en-US"/>
        </a:p>
      </dgm:t>
    </dgm:pt>
    <dgm:pt modelId="{BCEBA84A-EB16-4DC0-926F-84BDBE9EF9BC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de-DE" dirty="0"/>
            <a:t>Die Lernziele werden in Richt-, Grob- und Feinlernziele unterteilt. Sie bauen systematisch aufeinander auf und orientieren sich am Ausbildungsrahmenplan.</a:t>
          </a:r>
          <a:endParaRPr lang="en-US" dirty="0"/>
        </a:p>
      </dgm:t>
    </dgm:pt>
    <dgm:pt modelId="{59CEF163-DFB8-4595-9F85-CBBD7591C4B7}" type="parTrans" cxnId="{69CDCDC4-B859-46AA-90B1-9FCADFEBC9C4}">
      <dgm:prSet/>
      <dgm:spPr/>
      <dgm:t>
        <a:bodyPr/>
        <a:lstStyle/>
        <a:p>
          <a:endParaRPr lang="en-US"/>
        </a:p>
      </dgm:t>
    </dgm:pt>
    <dgm:pt modelId="{52D1C77B-985A-4E5F-B655-6C9A8B17134E}" type="sibTrans" cxnId="{69CDCDC4-B859-46AA-90B1-9FCADFEBC9C4}">
      <dgm:prSet/>
      <dgm:spPr/>
      <dgm:t>
        <a:bodyPr/>
        <a:lstStyle/>
        <a:p>
          <a:endParaRPr lang="en-US"/>
        </a:p>
      </dgm:t>
    </dgm:pt>
    <dgm:pt modelId="{EFAE1DB0-164D-43F9-B7C5-4467CF087459}" type="pres">
      <dgm:prSet presAssocID="{FD3984D2-C1DA-4B1C-9F5E-C1AA48D7B4E4}" presName="Name0" presStyleCnt="0">
        <dgm:presLayoutVars>
          <dgm:dir/>
          <dgm:animLvl val="lvl"/>
          <dgm:resizeHandles val="exact"/>
        </dgm:presLayoutVars>
      </dgm:prSet>
      <dgm:spPr/>
    </dgm:pt>
    <dgm:pt modelId="{DC885FFD-B1D0-4C45-A19C-C0639E32F000}" type="pres">
      <dgm:prSet presAssocID="{BCEBA84A-EB16-4DC0-926F-84BDBE9EF9BC}" presName="boxAndChildren" presStyleCnt="0"/>
      <dgm:spPr/>
    </dgm:pt>
    <dgm:pt modelId="{A3159049-94C1-42F2-AF45-659E13D9A161}" type="pres">
      <dgm:prSet presAssocID="{BCEBA84A-EB16-4DC0-926F-84BDBE9EF9BC}" presName="parentTextBox" presStyleLbl="node1" presStyleIdx="0" presStyleCnt="3"/>
      <dgm:spPr/>
    </dgm:pt>
    <dgm:pt modelId="{9DE01CA7-458E-4930-AA55-7E8A1E200007}" type="pres">
      <dgm:prSet presAssocID="{15085124-B8E3-42AC-863B-57F22522537A}" presName="sp" presStyleCnt="0"/>
      <dgm:spPr/>
    </dgm:pt>
    <dgm:pt modelId="{7D61A8D0-83D4-4344-BFC0-5BD5F2BB2503}" type="pres">
      <dgm:prSet presAssocID="{92EC4A2A-A36B-4E90-AA00-279843963BB1}" presName="arrowAndChildren" presStyleCnt="0"/>
      <dgm:spPr/>
    </dgm:pt>
    <dgm:pt modelId="{F9FBC131-84F9-4371-9BA5-41F783B9D1C7}" type="pres">
      <dgm:prSet presAssocID="{92EC4A2A-A36B-4E90-AA00-279843963BB1}" presName="parentTextArrow" presStyleLbl="node1" presStyleIdx="1" presStyleCnt="3"/>
      <dgm:spPr/>
    </dgm:pt>
    <dgm:pt modelId="{9826A288-3AE1-4CD9-86A1-49C6387CF79F}" type="pres">
      <dgm:prSet presAssocID="{19178F56-63C6-4395-9607-BFD2FC940C03}" presName="sp" presStyleCnt="0"/>
      <dgm:spPr/>
    </dgm:pt>
    <dgm:pt modelId="{5D97BA6D-7CB3-4D77-B8B5-65FEFF20327B}" type="pres">
      <dgm:prSet presAssocID="{217976BC-66ED-4B65-8EA4-4C15FBC38CAC}" presName="arrowAndChildren" presStyleCnt="0"/>
      <dgm:spPr/>
    </dgm:pt>
    <dgm:pt modelId="{F5C105F5-EB31-4DD7-B237-B79BE193A011}" type="pres">
      <dgm:prSet presAssocID="{217976BC-66ED-4B65-8EA4-4C15FBC38CAC}" presName="parentTextArrow" presStyleLbl="node1" presStyleIdx="2" presStyleCnt="3"/>
      <dgm:spPr/>
    </dgm:pt>
  </dgm:ptLst>
  <dgm:cxnLst>
    <dgm:cxn modelId="{E004600F-AD05-4AAB-9CD9-030BFCD9BAB1}" srcId="{FD3984D2-C1DA-4B1C-9F5E-C1AA48D7B4E4}" destId="{92EC4A2A-A36B-4E90-AA00-279843963BB1}" srcOrd="1" destOrd="0" parTransId="{970414E6-08E4-488D-8265-A9F6BFFEF575}" sibTransId="{15085124-B8E3-42AC-863B-57F22522537A}"/>
    <dgm:cxn modelId="{5A583E3A-F783-43C7-8302-2A3FE6932566}" srcId="{FD3984D2-C1DA-4B1C-9F5E-C1AA48D7B4E4}" destId="{217976BC-66ED-4B65-8EA4-4C15FBC38CAC}" srcOrd="0" destOrd="0" parTransId="{7DF98C13-E57B-4250-901C-E52F4478C4CF}" sibTransId="{19178F56-63C6-4395-9607-BFD2FC940C03}"/>
    <dgm:cxn modelId="{0221F9B0-7817-47B1-BBAB-8FFC39F674B5}" type="presOf" srcId="{BCEBA84A-EB16-4DC0-926F-84BDBE9EF9BC}" destId="{A3159049-94C1-42F2-AF45-659E13D9A161}" srcOrd="0" destOrd="0" presId="urn:microsoft.com/office/officeart/2005/8/layout/process4"/>
    <dgm:cxn modelId="{69CDCDC4-B859-46AA-90B1-9FCADFEBC9C4}" srcId="{FD3984D2-C1DA-4B1C-9F5E-C1AA48D7B4E4}" destId="{BCEBA84A-EB16-4DC0-926F-84BDBE9EF9BC}" srcOrd="2" destOrd="0" parTransId="{59CEF163-DFB8-4595-9F85-CBBD7591C4B7}" sibTransId="{52D1C77B-985A-4E5F-B655-6C9A8B17134E}"/>
    <dgm:cxn modelId="{DDF5B1C5-9F0D-496A-A6DC-0AE7C401E26F}" type="presOf" srcId="{FD3984D2-C1DA-4B1C-9F5E-C1AA48D7B4E4}" destId="{EFAE1DB0-164D-43F9-B7C5-4467CF087459}" srcOrd="0" destOrd="0" presId="urn:microsoft.com/office/officeart/2005/8/layout/process4"/>
    <dgm:cxn modelId="{0ECBD4C8-35B8-4414-BD49-5A94DFFF040A}" type="presOf" srcId="{217976BC-66ED-4B65-8EA4-4C15FBC38CAC}" destId="{F5C105F5-EB31-4DD7-B237-B79BE193A011}" srcOrd="0" destOrd="0" presId="urn:microsoft.com/office/officeart/2005/8/layout/process4"/>
    <dgm:cxn modelId="{6F58DECD-DBB9-4CDE-B05F-BE0418BC516D}" type="presOf" srcId="{92EC4A2A-A36B-4E90-AA00-279843963BB1}" destId="{F9FBC131-84F9-4371-9BA5-41F783B9D1C7}" srcOrd="0" destOrd="0" presId="urn:microsoft.com/office/officeart/2005/8/layout/process4"/>
    <dgm:cxn modelId="{31179730-E3A7-4299-A460-568350E03F42}" type="presParOf" srcId="{EFAE1DB0-164D-43F9-B7C5-4467CF087459}" destId="{DC885FFD-B1D0-4C45-A19C-C0639E32F000}" srcOrd="0" destOrd="0" presId="urn:microsoft.com/office/officeart/2005/8/layout/process4"/>
    <dgm:cxn modelId="{8F85F413-5940-41C3-8996-2714161628D4}" type="presParOf" srcId="{DC885FFD-B1D0-4C45-A19C-C0639E32F000}" destId="{A3159049-94C1-42F2-AF45-659E13D9A161}" srcOrd="0" destOrd="0" presId="urn:microsoft.com/office/officeart/2005/8/layout/process4"/>
    <dgm:cxn modelId="{216C252E-3F6D-40F3-83EE-E28ED6EE9834}" type="presParOf" srcId="{EFAE1DB0-164D-43F9-B7C5-4467CF087459}" destId="{9DE01CA7-458E-4930-AA55-7E8A1E200007}" srcOrd="1" destOrd="0" presId="urn:microsoft.com/office/officeart/2005/8/layout/process4"/>
    <dgm:cxn modelId="{4B6A007D-3B08-4F81-BD44-E1660F803054}" type="presParOf" srcId="{EFAE1DB0-164D-43F9-B7C5-4467CF087459}" destId="{7D61A8D0-83D4-4344-BFC0-5BD5F2BB2503}" srcOrd="2" destOrd="0" presId="urn:microsoft.com/office/officeart/2005/8/layout/process4"/>
    <dgm:cxn modelId="{EC1511C2-30E1-4DF2-BD37-451457585828}" type="presParOf" srcId="{7D61A8D0-83D4-4344-BFC0-5BD5F2BB2503}" destId="{F9FBC131-84F9-4371-9BA5-41F783B9D1C7}" srcOrd="0" destOrd="0" presId="urn:microsoft.com/office/officeart/2005/8/layout/process4"/>
    <dgm:cxn modelId="{605C7F33-A689-48EF-BD37-9F1330FBA514}" type="presParOf" srcId="{EFAE1DB0-164D-43F9-B7C5-4467CF087459}" destId="{9826A288-3AE1-4CD9-86A1-49C6387CF79F}" srcOrd="3" destOrd="0" presId="urn:microsoft.com/office/officeart/2005/8/layout/process4"/>
    <dgm:cxn modelId="{3D77AF94-413B-4266-A475-D09D34C26906}" type="presParOf" srcId="{EFAE1DB0-164D-43F9-B7C5-4467CF087459}" destId="{5D97BA6D-7CB3-4D77-B8B5-65FEFF20327B}" srcOrd="4" destOrd="0" presId="urn:microsoft.com/office/officeart/2005/8/layout/process4"/>
    <dgm:cxn modelId="{EC829073-FB70-43E5-844D-7D6B457F30C2}" type="presParOf" srcId="{5D97BA6D-7CB3-4D77-B8B5-65FEFF20327B}" destId="{F5C105F5-EB31-4DD7-B237-B79BE193A01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EFD3AE-5D89-4F16-8ACA-464A7A35F88B}" type="doc">
      <dgm:prSet loTypeId="urn:microsoft.com/office/officeart/2008/layout/LinedList" loCatId="list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C29B6EC-EF72-4B71-9C5E-EE8E2A305812}">
      <dgm:prSet/>
      <dgm:spPr/>
      <dgm:t>
        <a:bodyPr/>
        <a:lstStyle/>
        <a:p>
          <a:r>
            <a:rPr lang="de-DE" b="1"/>
            <a:t>4.1.1 Richtlernziel</a:t>
          </a:r>
          <a:endParaRPr lang="en-US"/>
        </a:p>
      </dgm:t>
    </dgm:pt>
    <dgm:pt modelId="{08D7339B-90E3-4CF7-9220-D4EAF2BDF946}" type="parTrans" cxnId="{7192A595-F831-4963-A5DB-F433044A780A}">
      <dgm:prSet/>
      <dgm:spPr/>
      <dgm:t>
        <a:bodyPr/>
        <a:lstStyle/>
        <a:p>
          <a:endParaRPr lang="en-US"/>
        </a:p>
      </dgm:t>
    </dgm:pt>
    <dgm:pt modelId="{37039951-667E-44C8-8C35-DA0B94A26AD6}" type="sibTrans" cxnId="{7192A595-F831-4963-A5DB-F433044A780A}">
      <dgm:prSet/>
      <dgm:spPr/>
      <dgm:t>
        <a:bodyPr/>
        <a:lstStyle/>
        <a:p>
          <a:endParaRPr lang="en-US"/>
        </a:p>
      </dgm:t>
    </dgm:pt>
    <dgm:pt modelId="{547D4036-7BA4-400A-BD3F-02CC17D91604}">
      <dgm:prSet/>
      <dgm:spPr/>
      <dgm:t>
        <a:bodyPr/>
        <a:lstStyle/>
        <a:p>
          <a:r>
            <a:rPr lang="de-DE" dirty="0"/>
            <a:t>Der Auszubildende bzw. die Auszubildende soll in der Lage sein, kaufmännische Geschäftsprozesse im Bereich der Auftragsbearbeitung sachgerecht durchzuführen.</a:t>
          </a:r>
          <a:endParaRPr lang="en-US" dirty="0"/>
        </a:p>
      </dgm:t>
    </dgm:pt>
    <dgm:pt modelId="{31258C76-B2CD-4301-B6C6-5EF971CA566D}" type="parTrans" cxnId="{21DC1AF0-3679-44D5-A487-3F6AAACC7576}">
      <dgm:prSet/>
      <dgm:spPr/>
      <dgm:t>
        <a:bodyPr/>
        <a:lstStyle/>
        <a:p>
          <a:endParaRPr lang="en-US"/>
        </a:p>
      </dgm:t>
    </dgm:pt>
    <dgm:pt modelId="{45745204-C7A0-41A0-93CD-374A3734104D}" type="sibTrans" cxnId="{21DC1AF0-3679-44D5-A487-3F6AAACC7576}">
      <dgm:prSet/>
      <dgm:spPr/>
      <dgm:t>
        <a:bodyPr/>
        <a:lstStyle/>
        <a:p>
          <a:endParaRPr lang="en-US"/>
        </a:p>
      </dgm:t>
    </dgm:pt>
    <dgm:pt modelId="{28065295-7135-4AEF-93EB-A10A037CEE7A}">
      <dgm:prSet/>
      <dgm:spPr/>
      <dgm:t>
        <a:bodyPr/>
        <a:lstStyle/>
        <a:p>
          <a:r>
            <a:rPr lang="de-DE" b="1" i="1" dirty="0"/>
            <a:t>Alternative Formulierungen:</a:t>
          </a:r>
          <a:endParaRPr lang="en-US" i="1" dirty="0"/>
        </a:p>
      </dgm:t>
    </dgm:pt>
    <dgm:pt modelId="{C814E2EB-7850-4AA3-8BEC-E4AC8B30CEA2}" type="parTrans" cxnId="{3236C636-98C1-4B36-BD40-CFE84239423C}">
      <dgm:prSet/>
      <dgm:spPr/>
      <dgm:t>
        <a:bodyPr/>
        <a:lstStyle/>
        <a:p>
          <a:endParaRPr lang="en-US"/>
        </a:p>
      </dgm:t>
    </dgm:pt>
    <dgm:pt modelId="{28E6E286-8EB3-4C45-96A3-4DC06F20E244}" type="sibTrans" cxnId="{3236C636-98C1-4B36-BD40-CFE84239423C}">
      <dgm:prSet/>
      <dgm:spPr/>
      <dgm:t>
        <a:bodyPr/>
        <a:lstStyle/>
        <a:p>
          <a:endParaRPr lang="en-US"/>
        </a:p>
      </dgm:t>
    </dgm:pt>
    <dgm:pt modelId="{0CBC9CE9-2D4A-4008-A21B-EDFB329716A0}">
      <dgm:prSet/>
      <dgm:spPr/>
      <dgm:t>
        <a:bodyPr/>
        <a:lstStyle/>
        <a:p>
          <a:r>
            <a:rPr lang="de-DE" i="1" dirty="0"/>
            <a:t>Der Auszubildende soll Geschäftsvorfälle im Rahmen der Rechnungsstellung eigenständig bearbeiten.</a:t>
          </a:r>
          <a:endParaRPr lang="en-US" i="1" dirty="0"/>
        </a:p>
      </dgm:t>
    </dgm:pt>
    <dgm:pt modelId="{1C6EEB19-A084-42E0-86F3-946D08222A27}" type="parTrans" cxnId="{7CD53632-BCFD-466E-A467-7A0E1F6B0760}">
      <dgm:prSet/>
      <dgm:spPr/>
      <dgm:t>
        <a:bodyPr/>
        <a:lstStyle/>
        <a:p>
          <a:endParaRPr lang="en-US"/>
        </a:p>
      </dgm:t>
    </dgm:pt>
    <dgm:pt modelId="{2AF32C9F-9469-447A-9187-57AC70215AC0}" type="sibTrans" cxnId="{7CD53632-BCFD-466E-A467-7A0E1F6B0760}">
      <dgm:prSet/>
      <dgm:spPr/>
      <dgm:t>
        <a:bodyPr/>
        <a:lstStyle/>
        <a:p>
          <a:endParaRPr lang="en-US"/>
        </a:p>
      </dgm:t>
    </dgm:pt>
    <dgm:pt modelId="{A625E23E-EA34-4886-B6BB-657FE0E8D137}">
      <dgm:prSet/>
      <dgm:spPr/>
      <dgm:t>
        <a:bodyPr/>
        <a:lstStyle/>
        <a:p>
          <a:r>
            <a:rPr lang="de-DE" i="1" dirty="0"/>
            <a:t>Der Auszubildende soll Dokumente der Auftragsabwicklung korrekt erstellen und prüfen.</a:t>
          </a:r>
          <a:endParaRPr lang="en-US" i="1" dirty="0"/>
        </a:p>
      </dgm:t>
    </dgm:pt>
    <dgm:pt modelId="{F636391C-3E2E-473B-9F11-03CF941FCC80}" type="parTrans" cxnId="{814BB217-1A2C-4AB6-8D81-2C03F3557FDF}">
      <dgm:prSet/>
      <dgm:spPr/>
      <dgm:t>
        <a:bodyPr/>
        <a:lstStyle/>
        <a:p>
          <a:endParaRPr lang="en-US"/>
        </a:p>
      </dgm:t>
    </dgm:pt>
    <dgm:pt modelId="{CA038386-6C4B-4D37-B9C5-70F880320DD5}" type="sibTrans" cxnId="{814BB217-1A2C-4AB6-8D81-2C03F3557FDF}">
      <dgm:prSet/>
      <dgm:spPr/>
      <dgm:t>
        <a:bodyPr/>
        <a:lstStyle/>
        <a:p>
          <a:endParaRPr lang="en-US"/>
        </a:p>
      </dgm:t>
    </dgm:pt>
    <dgm:pt modelId="{C635E1F1-0AA2-4D52-AC31-D9D38EE65FA6}">
      <dgm:prSet/>
      <dgm:spPr/>
      <dgm:t>
        <a:bodyPr/>
        <a:lstStyle/>
        <a:p>
          <a:r>
            <a:rPr lang="de-DE" b="0" i="1" dirty="0"/>
            <a:t>Der Auszubildende soll abrechnungsrelevante Unterlagen fachgerecht auswerten und weiterverarbeiten.</a:t>
          </a:r>
          <a:endParaRPr lang="en-US" b="0" i="1" dirty="0"/>
        </a:p>
      </dgm:t>
    </dgm:pt>
    <dgm:pt modelId="{D5917CB1-88F0-4635-ACBA-319B45352B8A}" type="parTrans" cxnId="{322CA86E-B66E-46E6-B822-9E4960AF08E8}">
      <dgm:prSet/>
      <dgm:spPr/>
      <dgm:t>
        <a:bodyPr/>
        <a:lstStyle/>
        <a:p>
          <a:endParaRPr lang="en-US"/>
        </a:p>
      </dgm:t>
    </dgm:pt>
    <dgm:pt modelId="{2616A14B-D46B-4C48-A605-69E12B5D544D}" type="sibTrans" cxnId="{322CA86E-B66E-46E6-B822-9E4960AF08E8}">
      <dgm:prSet/>
      <dgm:spPr/>
      <dgm:t>
        <a:bodyPr/>
        <a:lstStyle/>
        <a:p>
          <a:endParaRPr lang="en-US"/>
        </a:p>
      </dgm:t>
    </dgm:pt>
    <dgm:pt modelId="{74AA0527-A1E9-4F49-9BBD-DA7F965ED871}" type="pres">
      <dgm:prSet presAssocID="{8FEFD3AE-5D89-4F16-8ACA-464A7A35F88B}" presName="vert0" presStyleCnt="0">
        <dgm:presLayoutVars>
          <dgm:dir/>
          <dgm:animOne val="branch"/>
          <dgm:animLvl val="lvl"/>
        </dgm:presLayoutVars>
      </dgm:prSet>
      <dgm:spPr/>
    </dgm:pt>
    <dgm:pt modelId="{A9B57C2F-7196-4881-800B-889CD520D062}" type="pres">
      <dgm:prSet presAssocID="{4C29B6EC-EF72-4B71-9C5E-EE8E2A305812}" presName="thickLine" presStyleLbl="alignNode1" presStyleIdx="0" presStyleCnt="6"/>
      <dgm:spPr/>
    </dgm:pt>
    <dgm:pt modelId="{B453C68B-5144-44D4-A305-E9F58E5E298A}" type="pres">
      <dgm:prSet presAssocID="{4C29B6EC-EF72-4B71-9C5E-EE8E2A305812}" presName="horz1" presStyleCnt="0"/>
      <dgm:spPr/>
    </dgm:pt>
    <dgm:pt modelId="{1DBCBBCF-D906-4189-8BFA-110C71A6A25C}" type="pres">
      <dgm:prSet presAssocID="{4C29B6EC-EF72-4B71-9C5E-EE8E2A305812}" presName="tx1" presStyleLbl="revTx" presStyleIdx="0" presStyleCnt="6"/>
      <dgm:spPr/>
    </dgm:pt>
    <dgm:pt modelId="{0392706B-3572-4D65-BE56-DF2A58E15B2F}" type="pres">
      <dgm:prSet presAssocID="{4C29B6EC-EF72-4B71-9C5E-EE8E2A305812}" presName="vert1" presStyleCnt="0"/>
      <dgm:spPr/>
    </dgm:pt>
    <dgm:pt modelId="{73467860-5059-41EB-AFB4-3865C4736B53}" type="pres">
      <dgm:prSet presAssocID="{547D4036-7BA4-400A-BD3F-02CC17D91604}" presName="thickLine" presStyleLbl="alignNode1" presStyleIdx="1" presStyleCnt="6"/>
      <dgm:spPr/>
    </dgm:pt>
    <dgm:pt modelId="{5598BC38-CCB5-4F45-A693-37C29E80CF1F}" type="pres">
      <dgm:prSet presAssocID="{547D4036-7BA4-400A-BD3F-02CC17D91604}" presName="horz1" presStyleCnt="0"/>
      <dgm:spPr/>
    </dgm:pt>
    <dgm:pt modelId="{77DBF6FD-A272-46E2-A0CD-73F14CBB6F73}" type="pres">
      <dgm:prSet presAssocID="{547D4036-7BA4-400A-BD3F-02CC17D91604}" presName="tx1" presStyleLbl="revTx" presStyleIdx="1" presStyleCnt="6"/>
      <dgm:spPr/>
    </dgm:pt>
    <dgm:pt modelId="{B0F29043-1BD5-4164-8B59-129A0C063B70}" type="pres">
      <dgm:prSet presAssocID="{547D4036-7BA4-400A-BD3F-02CC17D91604}" presName="vert1" presStyleCnt="0"/>
      <dgm:spPr/>
    </dgm:pt>
    <dgm:pt modelId="{5011C900-591F-4F25-BF04-219F88234113}" type="pres">
      <dgm:prSet presAssocID="{28065295-7135-4AEF-93EB-A10A037CEE7A}" presName="thickLine" presStyleLbl="alignNode1" presStyleIdx="2" presStyleCnt="6"/>
      <dgm:spPr/>
    </dgm:pt>
    <dgm:pt modelId="{51199A2D-27D2-421E-B4C4-C99FF74CE1FC}" type="pres">
      <dgm:prSet presAssocID="{28065295-7135-4AEF-93EB-A10A037CEE7A}" presName="horz1" presStyleCnt="0"/>
      <dgm:spPr/>
    </dgm:pt>
    <dgm:pt modelId="{84432E89-28A7-42E4-8FD6-85E0B2487C8D}" type="pres">
      <dgm:prSet presAssocID="{28065295-7135-4AEF-93EB-A10A037CEE7A}" presName="tx1" presStyleLbl="revTx" presStyleIdx="2" presStyleCnt="6"/>
      <dgm:spPr/>
    </dgm:pt>
    <dgm:pt modelId="{1F1EA8E0-0092-4D8C-98EB-0DF86BF2C96C}" type="pres">
      <dgm:prSet presAssocID="{28065295-7135-4AEF-93EB-A10A037CEE7A}" presName="vert1" presStyleCnt="0"/>
      <dgm:spPr/>
    </dgm:pt>
    <dgm:pt modelId="{37CD3DA3-49AC-4AD5-AC6C-2F385B4B1E5A}" type="pres">
      <dgm:prSet presAssocID="{0CBC9CE9-2D4A-4008-A21B-EDFB329716A0}" presName="thickLine" presStyleLbl="alignNode1" presStyleIdx="3" presStyleCnt="6"/>
      <dgm:spPr/>
    </dgm:pt>
    <dgm:pt modelId="{3D79E3A6-6FC4-4A3C-B99A-A86EAC2513D2}" type="pres">
      <dgm:prSet presAssocID="{0CBC9CE9-2D4A-4008-A21B-EDFB329716A0}" presName="horz1" presStyleCnt="0"/>
      <dgm:spPr/>
    </dgm:pt>
    <dgm:pt modelId="{47E4AA62-BFE5-4CD5-A835-59B1EB9E6955}" type="pres">
      <dgm:prSet presAssocID="{0CBC9CE9-2D4A-4008-A21B-EDFB329716A0}" presName="tx1" presStyleLbl="revTx" presStyleIdx="3" presStyleCnt="6"/>
      <dgm:spPr/>
    </dgm:pt>
    <dgm:pt modelId="{40B8CCAD-D402-412E-81D5-37809F5D8ED0}" type="pres">
      <dgm:prSet presAssocID="{0CBC9CE9-2D4A-4008-A21B-EDFB329716A0}" presName="vert1" presStyleCnt="0"/>
      <dgm:spPr/>
    </dgm:pt>
    <dgm:pt modelId="{D2D6E109-13E2-4C19-9645-8631E5A94D56}" type="pres">
      <dgm:prSet presAssocID="{A625E23E-EA34-4886-B6BB-657FE0E8D137}" presName="thickLine" presStyleLbl="alignNode1" presStyleIdx="4" presStyleCnt="6"/>
      <dgm:spPr/>
    </dgm:pt>
    <dgm:pt modelId="{33A744A7-08DD-41D9-A0EB-FB17DC3B107B}" type="pres">
      <dgm:prSet presAssocID="{A625E23E-EA34-4886-B6BB-657FE0E8D137}" presName="horz1" presStyleCnt="0"/>
      <dgm:spPr/>
    </dgm:pt>
    <dgm:pt modelId="{21620404-36A1-42E3-9BCB-9E314FFD9D65}" type="pres">
      <dgm:prSet presAssocID="{A625E23E-EA34-4886-B6BB-657FE0E8D137}" presName="tx1" presStyleLbl="revTx" presStyleIdx="4" presStyleCnt="6"/>
      <dgm:spPr/>
    </dgm:pt>
    <dgm:pt modelId="{917A5ED0-86FC-47EA-BBD9-3F6F6A5DFDAC}" type="pres">
      <dgm:prSet presAssocID="{A625E23E-EA34-4886-B6BB-657FE0E8D137}" presName="vert1" presStyleCnt="0"/>
      <dgm:spPr/>
    </dgm:pt>
    <dgm:pt modelId="{EC93D9AA-2291-4F14-9D98-F1B87F89E3C9}" type="pres">
      <dgm:prSet presAssocID="{C635E1F1-0AA2-4D52-AC31-D9D38EE65FA6}" presName="thickLine" presStyleLbl="alignNode1" presStyleIdx="5" presStyleCnt="6"/>
      <dgm:spPr/>
    </dgm:pt>
    <dgm:pt modelId="{6A2CFAC2-DE21-4A52-A0F0-268E9E2B4F00}" type="pres">
      <dgm:prSet presAssocID="{C635E1F1-0AA2-4D52-AC31-D9D38EE65FA6}" presName="horz1" presStyleCnt="0"/>
      <dgm:spPr/>
    </dgm:pt>
    <dgm:pt modelId="{44ACBD4E-FF62-49A7-9E3B-CAFCAB01B74A}" type="pres">
      <dgm:prSet presAssocID="{C635E1F1-0AA2-4D52-AC31-D9D38EE65FA6}" presName="tx1" presStyleLbl="revTx" presStyleIdx="5" presStyleCnt="6"/>
      <dgm:spPr/>
    </dgm:pt>
    <dgm:pt modelId="{1B75EBFA-55C3-423A-B3C8-447534E80D2E}" type="pres">
      <dgm:prSet presAssocID="{C635E1F1-0AA2-4D52-AC31-D9D38EE65FA6}" presName="vert1" presStyleCnt="0"/>
      <dgm:spPr/>
    </dgm:pt>
  </dgm:ptLst>
  <dgm:cxnLst>
    <dgm:cxn modelId="{25218D02-C796-4290-99FA-472B48044CC1}" type="presOf" srcId="{0CBC9CE9-2D4A-4008-A21B-EDFB329716A0}" destId="{47E4AA62-BFE5-4CD5-A835-59B1EB9E6955}" srcOrd="0" destOrd="0" presId="urn:microsoft.com/office/officeart/2008/layout/LinedList"/>
    <dgm:cxn modelId="{814BB217-1A2C-4AB6-8D81-2C03F3557FDF}" srcId="{8FEFD3AE-5D89-4F16-8ACA-464A7A35F88B}" destId="{A625E23E-EA34-4886-B6BB-657FE0E8D137}" srcOrd="4" destOrd="0" parTransId="{F636391C-3E2E-473B-9F11-03CF941FCC80}" sibTransId="{CA038386-6C4B-4D37-B9C5-70F880320DD5}"/>
    <dgm:cxn modelId="{A7B83821-A244-410E-80DC-CD688E7AD222}" type="presOf" srcId="{8FEFD3AE-5D89-4F16-8ACA-464A7A35F88B}" destId="{74AA0527-A1E9-4F49-9BBD-DA7F965ED871}" srcOrd="0" destOrd="0" presId="urn:microsoft.com/office/officeart/2008/layout/LinedList"/>
    <dgm:cxn modelId="{7CD53632-BCFD-466E-A467-7A0E1F6B0760}" srcId="{8FEFD3AE-5D89-4F16-8ACA-464A7A35F88B}" destId="{0CBC9CE9-2D4A-4008-A21B-EDFB329716A0}" srcOrd="3" destOrd="0" parTransId="{1C6EEB19-A084-42E0-86F3-946D08222A27}" sibTransId="{2AF32C9F-9469-447A-9187-57AC70215AC0}"/>
    <dgm:cxn modelId="{3236C636-98C1-4B36-BD40-CFE84239423C}" srcId="{8FEFD3AE-5D89-4F16-8ACA-464A7A35F88B}" destId="{28065295-7135-4AEF-93EB-A10A037CEE7A}" srcOrd="2" destOrd="0" parTransId="{C814E2EB-7850-4AA3-8BEC-E4AC8B30CEA2}" sibTransId="{28E6E286-8EB3-4C45-96A3-4DC06F20E244}"/>
    <dgm:cxn modelId="{FB4E1068-6C0F-444A-B789-D5520035F743}" type="presOf" srcId="{547D4036-7BA4-400A-BD3F-02CC17D91604}" destId="{77DBF6FD-A272-46E2-A0CD-73F14CBB6F73}" srcOrd="0" destOrd="0" presId="urn:microsoft.com/office/officeart/2008/layout/LinedList"/>
    <dgm:cxn modelId="{322CA86E-B66E-46E6-B822-9E4960AF08E8}" srcId="{8FEFD3AE-5D89-4F16-8ACA-464A7A35F88B}" destId="{C635E1F1-0AA2-4D52-AC31-D9D38EE65FA6}" srcOrd="5" destOrd="0" parTransId="{D5917CB1-88F0-4635-ACBA-319B45352B8A}" sibTransId="{2616A14B-D46B-4C48-A605-69E12B5D544D}"/>
    <dgm:cxn modelId="{70DAF476-4E43-4A12-B6CA-7A0712CE1E2A}" type="presOf" srcId="{C635E1F1-0AA2-4D52-AC31-D9D38EE65FA6}" destId="{44ACBD4E-FF62-49A7-9E3B-CAFCAB01B74A}" srcOrd="0" destOrd="0" presId="urn:microsoft.com/office/officeart/2008/layout/LinedList"/>
    <dgm:cxn modelId="{CAED8079-BB50-4A3A-8199-53F6951CB840}" type="presOf" srcId="{A625E23E-EA34-4886-B6BB-657FE0E8D137}" destId="{21620404-36A1-42E3-9BCB-9E314FFD9D65}" srcOrd="0" destOrd="0" presId="urn:microsoft.com/office/officeart/2008/layout/LinedList"/>
    <dgm:cxn modelId="{7192A595-F831-4963-A5DB-F433044A780A}" srcId="{8FEFD3AE-5D89-4F16-8ACA-464A7A35F88B}" destId="{4C29B6EC-EF72-4B71-9C5E-EE8E2A305812}" srcOrd="0" destOrd="0" parTransId="{08D7339B-90E3-4CF7-9220-D4EAF2BDF946}" sibTransId="{37039951-667E-44C8-8C35-DA0B94A26AD6}"/>
    <dgm:cxn modelId="{2C644A99-F6EE-47EA-BD1F-09D73F2D22B0}" type="presOf" srcId="{4C29B6EC-EF72-4B71-9C5E-EE8E2A305812}" destId="{1DBCBBCF-D906-4189-8BFA-110C71A6A25C}" srcOrd="0" destOrd="0" presId="urn:microsoft.com/office/officeart/2008/layout/LinedList"/>
    <dgm:cxn modelId="{4953E1DD-C009-4553-9BB6-8FD4BACDD0DC}" type="presOf" srcId="{28065295-7135-4AEF-93EB-A10A037CEE7A}" destId="{84432E89-28A7-42E4-8FD6-85E0B2487C8D}" srcOrd="0" destOrd="0" presId="urn:microsoft.com/office/officeart/2008/layout/LinedList"/>
    <dgm:cxn modelId="{21DC1AF0-3679-44D5-A487-3F6AAACC7576}" srcId="{8FEFD3AE-5D89-4F16-8ACA-464A7A35F88B}" destId="{547D4036-7BA4-400A-BD3F-02CC17D91604}" srcOrd="1" destOrd="0" parTransId="{31258C76-B2CD-4301-B6C6-5EF971CA566D}" sibTransId="{45745204-C7A0-41A0-93CD-374A3734104D}"/>
    <dgm:cxn modelId="{9CC91A1B-0651-414E-A126-90DFB6EE2D69}" type="presParOf" srcId="{74AA0527-A1E9-4F49-9BBD-DA7F965ED871}" destId="{A9B57C2F-7196-4881-800B-889CD520D062}" srcOrd="0" destOrd="0" presId="urn:microsoft.com/office/officeart/2008/layout/LinedList"/>
    <dgm:cxn modelId="{59BE853F-00B3-4C38-A2D2-D8A11A4A655F}" type="presParOf" srcId="{74AA0527-A1E9-4F49-9BBD-DA7F965ED871}" destId="{B453C68B-5144-44D4-A305-E9F58E5E298A}" srcOrd="1" destOrd="0" presId="urn:microsoft.com/office/officeart/2008/layout/LinedList"/>
    <dgm:cxn modelId="{B7987D80-F51F-4648-BB89-CB7D955DA1AE}" type="presParOf" srcId="{B453C68B-5144-44D4-A305-E9F58E5E298A}" destId="{1DBCBBCF-D906-4189-8BFA-110C71A6A25C}" srcOrd="0" destOrd="0" presId="urn:microsoft.com/office/officeart/2008/layout/LinedList"/>
    <dgm:cxn modelId="{CDCAB000-22DA-4E67-AF4D-8496C9146297}" type="presParOf" srcId="{B453C68B-5144-44D4-A305-E9F58E5E298A}" destId="{0392706B-3572-4D65-BE56-DF2A58E15B2F}" srcOrd="1" destOrd="0" presId="urn:microsoft.com/office/officeart/2008/layout/LinedList"/>
    <dgm:cxn modelId="{8DDB6928-0BE5-4C40-8960-9680ABABACD2}" type="presParOf" srcId="{74AA0527-A1E9-4F49-9BBD-DA7F965ED871}" destId="{73467860-5059-41EB-AFB4-3865C4736B53}" srcOrd="2" destOrd="0" presId="urn:microsoft.com/office/officeart/2008/layout/LinedList"/>
    <dgm:cxn modelId="{A148E70C-CF96-4742-8F5B-28401986C0BB}" type="presParOf" srcId="{74AA0527-A1E9-4F49-9BBD-DA7F965ED871}" destId="{5598BC38-CCB5-4F45-A693-37C29E80CF1F}" srcOrd="3" destOrd="0" presId="urn:microsoft.com/office/officeart/2008/layout/LinedList"/>
    <dgm:cxn modelId="{B13D6139-37F2-4ED0-929C-9CB6349A0D38}" type="presParOf" srcId="{5598BC38-CCB5-4F45-A693-37C29E80CF1F}" destId="{77DBF6FD-A272-46E2-A0CD-73F14CBB6F73}" srcOrd="0" destOrd="0" presId="urn:microsoft.com/office/officeart/2008/layout/LinedList"/>
    <dgm:cxn modelId="{E6F73997-2B8C-41BE-9EEF-A054B7B315B8}" type="presParOf" srcId="{5598BC38-CCB5-4F45-A693-37C29E80CF1F}" destId="{B0F29043-1BD5-4164-8B59-129A0C063B70}" srcOrd="1" destOrd="0" presId="urn:microsoft.com/office/officeart/2008/layout/LinedList"/>
    <dgm:cxn modelId="{BDA82D93-84C8-4FA4-ABE5-5C7374E8BFD4}" type="presParOf" srcId="{74AA0527-A1E9-4F49-9BBD-DA7F965ED871}" destId="{5011C900-591F-4F25-BF04-219F88234113}" srcOrd="4" destOrd="0" presId="urn:microsoft.com/office/officeart/2008/layout/LinedList"/>
    <dgm:cxn modelId="{50BB7EE5-08DF-41EB-A154-663597AAC5FD}" type="presParOf" srcId="{74AA0527-A1E9-4F49-9BBD-DA7F965ED871}" destId="{51199A2D-27D2-421E-B4C4-C99FF74CE1FC}" srcOrd="5" destOrd="0" presId="urn:microsoft.com/office/officeart/2008/layout/LinedList"/>
    <dgm:cxn modelId="{5451A73B-58CC-40EF-8C02-764EC5E02BF3}" type="presParOf" srcId="{51199A2D-27D2-421E-B4C4-C99FF74CE1FC}" destId="{84432E89-28A7-42E4-8FD6-85E0B2487C8D}" srcOrd="0" destOrd="0" presId="urn:microsoft.com/office/officeart/2008/layout/LinedList"/>
    <dgm:cxn modelId="{867AC7E6-D311-41D6-AE39-46E02FDA4639}" type="presParOf" srcId="{51199A2D-27D2-421E-B4C4-C99FF74CE1FC}" destId="{1F1EA8E0-0092-4D8C-98EB-0DF86BF2C96C}" srcOrd="1" destOrd="0" presId="urn:microsoft.com/office/officeart/2008/layout/LinedList"/>
    <dgm:cxn modelId="{189F2E3B-8967-4715-887C-68FA8CAAA487}" type="presParOf" srcId="{74AA0527-A1E9-4F49-9BBD-DA7F965ED871}" destId="{37CD3DA3-49AC-4AD5-AC6C-2F385B4B1E5A}" srcOrd="6" destOrd="0" presId="urn:microsoft.com/office/officeart/2008/layout/LinedList"/>
    <dgm:cxn modelId="{F29BE586-9752-4A86-B4C4-B351DC238D33}" type="presParOf" srcId="{74AA0527-A1E9-4F49-9BBD-DA7F965ED871}" destId="{3D79E3A6-6FC4-4A3C-B99A-A86EAC2513D2}" srcOrd="7" destOrd="0" presId="urn:microsoft.com/office/officeart/2008/layout/LinedList"/>
    <dgm:cxn modelId="{EE93B1E4-B89F-4276-8480-C35F0C5599DB}" type="presParOf" srcId="{3D79E3A6-6FC4-4A3C-B99A-A86EAC2513D2}" destId="{47E4AA62-BFE5-4CD5-A835-59B1EB9E6955}" srcOrd="0" destOrd="0" presId="urn:microsoft.com/office/officeart/2008/layout/LinedList"/>
    <dgm:cxn modelId="{AE09E0B2-912F-4386-8F64-C65CADF1A63F}" type="presParOf" srcId="{3D79E3A6-6FC4-4A3C-B99A-A86EAC2513D2}" destId="{40B8CCAD-D402-412E-81D5-37809F5D8ED0}" srcOrd="1" destOrd="0" presId="urn:microsoft.com/office/officeart/2008/layout/LinedList"/>
    <dgm:cxn modelId="{A0DB1CDF-CE52-41ED-B5CA-C3BD1A36F966}" type="presParOf" srcId="{74AA0527-A1E9-4F49-9BBD-DA7F965ED871}" destId="{D2D6E109-13E2-4C19-9645-8631E5A94D56}" srcOrd="8" destOrd="0" presId="urn:microsoft.com/office/officeart/2008/layout/LinedList"/>
    <dgm:cxn modelId="{1D3C4A7C-F844-41C6-A48B-E13A90799C13}" type="presParOf" srcId="{74AA0527-A1E9-4F49-9BBD-DA7F965ED871}" destId="{33A744A7-08DD-41D9-A0EB-FB17DC3B107B}" srcOrd="9" destOrd="0" presId="urn:microsoft.com/office/officeart/2008/layout/LinedList"/>
    <dgm:cxn modelId="{910E2E7E-7006-4BF1-A3E5-BD1284998B07}" type="presParOf" srcId="{33A744A7-08DD-41D9-A0EB-FB17DC3B107B}" destId="{21620404-36A1-42E3-9BCB-9E314FFD9D65}" srcOrd="0" destOrd="0" presId="urn:microsoft.com/office/officeart/2008/layout/LinedList"/>
    <dgm:cxn modelId="{5315ECEB-275D-4A00-91E0-B37D0A2FD415}" type="presParOf" srcId="{33A744A7-08DD-41D9-A0EB-FB17DC3B107B}" destId="{917A5ED0-86FC-47EA-BBD9-3F6F6A5DFDAC}" srcOrd="1" destOrd="0" presId="urn:microsoft.com/office/officeart/2008/layout/LinedList"/>
    <dgm:cxn modelId="{ED03661C-8D58-47F6-A41E-FAD4072DBE58}" type="presParOf" srcId="{74AA0527-A1E9-4F49-9BBD-DA7F965ED871}" destId="{EC93D9AA-2291-4F14-9D98-F1B87F89E3C9}" srcOrd="10" destOrd="0" presId="urn:microsoft.com/office/officeart/2008/layout/LinedList"/>
    <dgm:cxn modelId="{35861EA8-05EB-493C-90F0-D55683898D10}" type="presParOf" srcId="{74AA0527-A1E9-4F49-9BBD-DA7F965ED871}" destId="{6A2CFAC2-DE21-4A52-A0F0-268E9E2B4F00}" srcOrd="11" destOrd="0" presId="urn:microsoft.com/office/officeart/2008/layout/LinedList"/>
    <dgm:cxn modelId="{7B3B4C79-56C0-4AF9-B55A-825F49432994}" type="presParOf" srcId="{6A2CFAC2-DE21-4A52-A0F0-268E9E2B4F00}" destId="{44ACBD4E-FF62-49A7-9E3B-CAFCAB01B74A}" srcOrd="0" destOrd="0" presId="urn:microsoft.com/office/officeart/2008/layout/LinedList"/>
    <dgm:cxn modelId="{FA219BD3-36FC-4086-9E34-9D4764D67CF4}" type="presParOf" srcId="{6A2CFAC2-DE21-4A52-A0F0-268E9E2B4F00}" destId="{1B75EBFA-55C3-423A-B3C8-447534E80D2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8B915D-18E4-4E0E-BE5F-62AA46385EAB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9488A0A-2A0B-4B7E-91F7-EAFBE3D179F8}">
      <dgm:prSet/>
      <dgm:spPr/>
      <dgm:t>
        <a:bodyPr/>
        <a:lstStyle/>
        <a:p>
          <a:r>
            <a:rPr lang="de-DE" b="1"/>
            <a:t>4.1.3 Feinlernziel</a:t>
          </a:r>
          <a:endParaRPr lang="en-US"/>
        </a:p>
      </dgm:t>
    </dgm:pt>
    <dgm:pt modelId="{B35948A7-3C86-4D1E-ADB2-004400C99080}" type="parTrans" cxnId="{472C8A44-E0C0-400B-AC12-9D56FB7F5420}">
      <dgm:prSet/>
      <dgm:spPr/>
      <dgm:t>
        <a:bodyPr/>
        <a:lstStyle/>
        <a:p>
          <a:endParaRPr lang="en-US"/>
        </a:p>
      </dgm:t>
    </dgm:pt>
    <dgm:pt modelId="{F9D62BE5-625F-44B4-A8BB-8A76C5484DEA}" type="sibTrans" cxnId="{472C8A44-E0C0-400B-AC12-9D56FB7F5420}">
      <dgm:prSet/>
      <dgm:spPr/>
      <dgm:t>
        <a:bodyPr/>
        <a:lstStyle/>
        <a:p>
          <a:endParaRPr lang="en-US"/>
        </a:p>
      </dgm:t>
    </dgm:pt>
    <dgm:pt modelId="{E025F3D2-079B-4F88-B896-8590CFC2BCAC}">
      <dgm:prSet/>
      <dgm:spPr/>
      <dgm:t>
        <a:bodyPr/>
        <a:lstStyle/>
        <a:p>
          <a:r>
            <a:rPr lang="de-DE"/>
            <a:t>Der Auszubildende bzw. die Auszubildende soll die Bestandteile einer Rechnung benennen, erläutern und diese vollständig sowie formal korrekt in einer Faktura umsetzen.</a:t>
          </a:r>
          <a:endParaRPr lang="en-US"/>
        </a:p>
      </dgm:t>
    </dgm:pt>
    <dgm:pt modelId="{F3230A97-28C5-4E9F-BA75-78A8B231E551}" type="parTrans" cxnId="{69053F9F-BA8F-4096-B8E7-D52A1C02DFB1}">
      <dgm:prSet/>
      <dgm:spPr/>
      <dgm:t>
        <a:bodyPr/>
        <a:lstStyle/>
        <a:p>
          <a:endParaRPr lang="en-US"/>
        </a:p>
      </dgm:t>
    </dgm:pt>
    <dgm:pt modelId="{6E1DA1BE-AB57-4393-A298-E304C3A4F807}" type="sibTrans" cxnId="{69053F9F-BA8F-4096-B8E7-D52A1C02DFB1}">
      <dgm:prSet/>
      <dgm:spPr/>
      <dgm:t>
        <a:bodyPr/>
        <a:lstStyle/>
        <a:p>
          <a:endParaRPr lang="en-US"/>
        </a:p>
      </dgm:t>
    </dgm:pt>
    <dgm:pt modelId="{2F666B4E-F20D-4DB0-872D-7E6178FD9542}">
      <dgm:prSet/>
      <dgm:spPr/>
      <dgm:t>
        <a:bodyPr/>
        <a:lstStyle/>
        <a:p>
          <a:r>
            <a:rPr lang="de-DE" b="1" i="1" dirty="0"/>
            <a:t>Alternative bzw. ergänzende Feinlernziele:</a:t>
          </a:r>
          <a:endParaRPr lang="en-US" i="1" dirty="0"/>
        </a:p>
      </dgm:t>
    </dgm:pt>
    <dgm:pt modelId="{A04D08C6-710D-41E3-BDFE-B5C4EC6D496F}" type="parTrans" cxnId="{798A39FB-B2FC-4724-8168-663ED542C06E}">
      <dgm:prSet/>
      <dgm:spPr/>
      <dgm:t>
        <a:bodyPr/>
        <a:lstStyle/>
        <a:p>
          <a:endParaRPr lang="en-US"/>
        </a:p>
      </dgm:t>
    </dgm:pt>
    <dgm:pt modelId="{DAC13DA5-AB1F-40F7-9A75-DC5E6AA0286F}" type="sibTrans" cxnId="{798A39FB-B2FC-4724-8168-663ED542C06E}">
      <dgm:prSet/>
      <dgm:spPr/>
      <dgm:t>
        <a:bodyPr/>
        <a:lstStyle/>
        <a:p>
          <a:endParaRPr lang="en-US"/>
        </a:p>
      </dgm:t>
    </dgm:pt>
    <dgm:pt modelId="{261FB2A9-C832-47F2-AE45-0A9027388D5A}">
      <dgm:prSet/>
      <dgm:spPr/>
      <dgm:t>
        <a:bodyPr/>
        <a:lstStyle/>
        <a:p>
          <a:r>
            <a:rPr lang="de-DE" i="1" dirty="0"/>
            <a:t>Der Auszubildende kann Pflichtangaben gemäß § 14 UStG benennen.</a:t>
          </a:r>
          <a:endParaRPr lang="en-US" i="1" dirty="0"/>
        </a:p>
      </dgm:t>
    </dgm:pt>
    <dgm:pt modelId="{1F9C3088-ACB8-4189-9801-226F4CB17DAE}" type="parTrans" cxnId="{D37BFE30-9BCF-486B-BFBF-F2061F603A6E}">
      <dgm:prSet/>
      <dgm:spPr/>
      <dgm:t>
        <a:bodyPr/>
        <a:lstStyle/>
        <a:p>
          <a:endParaRPr lang="en-US"/>
        </a:p>
      </dgm:t>
    </dgm:pt>
    <dgm:pt modelId="{1A6EC156-AFEB-45CF-A490-FEC789B9709C}" type="sibTrans" cxnId="{D37BFE30-9BCF-486B-BFBF-F2061F603A6E}">
      <dgm:prSet/>
      <dgm:spPr/>
      <dgm:t>
        <a:bodyPr/>
        <a:lstStyle/>
        <a:p>
          <a:endParaRPr lang="en-US"/>
        </a:p>
      </dgm:t>
    </dgm:pt>
    <dgm:pt modelId="{1533E882-BCC1-420C-B0CB-9C9694BAF451}">
      <dgm:prSet/>
      <dgm:spPr/>
      <dgm:t>
        <a:bodyPr/>
        <a:lstStyle/>
        <a:p>
          <a:r>
            <a:rPr lang="de-DE" i="1" dirty="0"/>
            <a:t>Der Auszubildende berechnet Nettobetrag, Umsatzsteuer und Bruttobetrag fehlerfrei.</a:t>
          </a:r>
          <a:endParaRPr lang="en-US" i="1" dirty="0"/>
        </a:p>
      </dgm:t>
    </dgm:pt>
    <dgm:pt modelId="{A6E9CC2A-BF1D-48DF-A566-2381CF7777B5}" type="parTrans" cxnId="{E6A2F8FB-AAA8-44B1-B2CC-8E9B232378E5}">
      <dgm:prSet/>
      <dgm:spPr/>
      <dgm:t>
        <a:bodyPr/>
        <a:lstStyle/>
        <a:p>
          <a:endParaRPr lang="en-US"/>
        </a:p>
      </dgm:t>
    </dgm:pt>
    <dgm:pt modelId="{1B808F59-4332-4D68-A61E-12E8C4D033E5}" type="sibTrans" cxnId="{E6A2F8FB-AAA8-44B1-B2CC-8E9B232378E5}">
      <dgm:prSet/>
      <dgm:spPr/>
      <dgm:t>
        <a:bodyPr/>
        <a:lstStyle/>
        <a:p>
          <a:endParaRPr lang="en-US"/>
        </a:p>
      </dgm:t>
    </dgm:pt>
    <dgm:pt modelId="{DA9E8484-7352-487C-AB39-F0D932DF0036}">
      <dgm:prSet/>
      <dgm:spPr/>
      <dgm:t>
        <a:bodyPr/>
        <a:lstStyle/>
        <a:p>
          <a:r>
            <a:rPr lang="de-DE" i="1" dirty="0"/>
            <a:t>Der Auszubildende prüft die Rechnung eigenständig auf Vollständigkeit und Rechenfehler.</a:t>
          </a:r>
          <a:endParaRPr lang="en-US" i="1" dirty="0"/>
        </a:p>
      </dgm:t>
    </dgm:pt>
    <dgm:pt modelId="{447902F1-1AAC-4BE6-BE28-667D432436ED}" type="parTrans" cxnId="{8482B9E8-77B6-4B16-A92C-E08AC4687A0D}">
      <dgm:prSet/>
      <dgm:spPr/>
      <dgm:t>
        <a:bodyPr/>
        <a:lstStyle/>
        <a:p>
          <a:endParaRPr lang="en-US"/>
        </a:p>
      </dgm:t>
    </dgm:pt>
    <dgm:pt modelId="{3D407107-1DFC-4A81-A18E-A1C8947103F3}" type="sibTrans" cxnId="{8482B9E8-77B6-4B16-A92C-E08AC4687A0D}">
      <dgm:prSet/>
      <dgm:spPr/>
      <dgm:t>
        <a:bodyPr/>
        <a:lstStyle/>
        <a:p>
          <a:endParaRPr lang="en-US"/>
        </a:p>
      </dgm:t>
    </dgm:pt>
    <dgm:pt modelId="{5421D040-B3FF-46CE-B66C-174A07DE040F}">
      <dgm:prSet/>
      <dgm:spPr/>
      <dgm:t>
        <a:bodyPr/>
        <a:lstStyle/>
        <a:p>
          <a:r>
            <a:rPr lang="de-DE" i="1" dirty="0"/>
            <a:t>Der Auszubildende erstellt die Rechnung unter Einhaltung betrieblicher und rechtlicher Vorgaben.</a:t>
          </a:r>
          <a:endParaRPr lang="en-US" i="1" dirty="0"/>
        </a:p>
      </dgm:t>
    </dgm:pt>
    <dgm:pt modelId="{61714539-CFFC-4DB4-9AE3-B72DAAD8D906}" type="parTrans" cxnId="{3963C909-7063-4CCB-98E9-9CA40C4AB746}">
      <dgm:prSet/>
      <dgm:spPr/>
      <dgm:t>
        <a:bodyPr/>
        <a:lstStyle/>
        <a:p>
          <a:endParaRPr lang="en-US"/>
        </a:p>
      </dgm:t>
    </dgm:pt>
    <dgm:pt modelId="{4F5C793A-4E69-4E8F-BBD1-AE2E41AEC103}" type="sibTrans" cxnId="{3963C909-7063-4CCB-98E9-9CA40C4AB746}">
      <dgm:prSet/>
      <dgm:spPr/>
      <dgm:t>
        <a:bodyPr/>
        <a:lstStyle/>
        <a:p>
          <a:endParaRPr lang="en-US"/>
        </a:p>
      </dgm:t>
    </dgm:pt>
    <dgm:pt modelId="{3B14216D-BD0C-4212-A39B-6BBB84DF1E09}" type="pres">
      <dgm:prSet presAssocID="{0F8B915D-18E4-4E0E-BE5F-62AA46385EAB}" presName="vert0" presStyleCnt="0">
        <dgm:presLayoutVars>
          <dgm:dir/>
          <dgm:animOne val="branch"/>
          <dgm:animLvl val="lvl"/>
        </dgm:presLayoutVars>
      </dgm:prSet>
      <dgm:spPr/>
    </dgm:pt>
    <dgm:pt modelId="{1C2EE78A-2590-46EB-8AF4-055AE60817B1}" type="pres">
      <dgm:prSet presAssocID="{49488A0A-2A0B-4B7E-91F7-EAFBE3D179F8}" presName="thickLine" presStyleLbl="alignNode1" presStyleIdx="0" presStyleCnt="7"/>
      <dgm:spPr/>
    </dgm:pt>
    <dgm:pt modelId="{AB1CB93B-3C48-42F4-8919-322805C2FD32}" type="pres">
      <dgm:prSet presAssocID="{49488A0A-2A0B-4B7E-91F7-EAFBE3D179F8}" presName="horz1" presStyleCnt="0"/>
      <dgm:spPr/>
    </dgm:pt>
    <dgm:pt modelId="{2239ED22-3F07-4E21-B31E-8054553415B5}" type="pres">
      <dgm:prSet presAssocID="{49488A0A-2A0B-4B7E-91F7-EAFBE3D179F8}" presName="tx1" presStyleLbl="revTx" presStyleIdx="0" presStyleCnt="7"/>
      <dgm:spPr/>
    </dgm:pt>
    <dgm:pt modelId="{13E8FC60-0BDC-4DBF-8366-7B004B72C808}" type="pres">
      <dgm:prSet presAssocID="{49488A0A-2A0B-4B7E-91F7-EAFBE3D179F8}" presName="vert1" presStyleCnt="0"/>
      <dgm:spPr/>
    </dgm:pt>
    <dgm:pt modelId="{CEC2ECF4-7212-44D5-AA8B-8F10793C4EB1}" type="pres">
      <dgm:prSet presAssocID="{E025F3D2-079B-4F88-B896-8590CFC2BCAC}" presName="thickLine" presStyleLbl="alignNode1" presStyleIdx="1" presStyleCnt="7"/>
      <dgm:spPr/>
    </dgm:pt>
    <dgm:pt modelId="{587679E3-D42A-4A55-B4BE-D3EE38ABD91C}" type="pres">
      <dgm:prSet presAssocID="{E025F3D2-079B-4F88-B896-8590CFC2BCAC}" presName="horz1" presStyleCnt="0"/>
      <dgm:spPr/>
    </dgm:pt>
    <dgm:pt modelId="{E1AA5F14-DA4E-4C8D-86BC-90990192D040}" type="pres">
      <dgm:prSet presAssocID="{E025F3D2-079B-4F88-B896-8590CFC2BCAC}" presName="tx1" presStyleLbl="revTx" presStyleIdx="1" presStyleCnt="7"/>
      <dgm:spPr/>
    </dgm:pt>
    <dgm:pt modelId="{B468E638-425B-442E-93F3-B68001EE037D}" type="pres">
      <dgm:prSet presAssocID="{E025F3D2-079B-4F88-B896-8590CFC2BCAC}" presName="vert1" presStyleCnt="0"/>
      <dgm:spPr/>
    </dgm:pt>
    <dgm:pt modelId="{EFF34BBB-C193-444F-9A26-A59109F89C9E}" type="pres">
      <dgm:prSet presAssocID="{2F666B4E-F20D-4DB0-872D-7E6178FD9542}" presName="thickLine" presStyleLbl="alignNode1" presStyleIdx="2" presStyleCnt="7"/>
      <dgm:spPr/>
    </dgm:pt>
    <dgm:pt modelId="{C16D5FB1-717D-430D-A765-2A0060225613}" type="pres">
      <dgm:prSet presAssocID="{2F666B4E-F20D-4DB0-872D-7E6178FD9542}" presName="horz1" presStyleCnt="0"/>
      <dgm:spPr/>
    </dgm:pt>
    <dgm:pt modelId="{9AA440A7-2E07-4905-92C4-A0A854667837}" type="pres">
      <dgm:prSet presAssocID="{2F666B4E-F20D-4DB0-872D-7E6178FD9542}" presName="tx1" presStyleLbl="revTx" presStyleIdx="2" presStyleCnt="7"/>
      <dgm:spPr/>
    </dgm:pt>
    <dgm:pt modelId="{F399DD41-84CB-444C-9C50-A3C6D49177C0}" type="pres">
      <dgm:prSet presAssocID="{2F666B4E-F20D-4DB0-872D-7E6178FD9542}" presName="vert1" presStyleCnt="0"/>
      <dgm:spPr/>
    </dgm:pt>
    <dgm:pt modelId="{B7B225CF-AFDB-4B5E-AF08-569D925F3F3B}" type="pres">
      <dgm:prSet presAssocID="{261FB2A9-C832-47F2-AE45-0A9027388D5A}" presName="thickLine" presStyleLbl="alignNode1" presStyleIdx="3" presStyleCnt="7"/>
      <dgm:spPr/>
    </dgm:pt>
    <dgm:pt modelId="{D0DE57EF-1DA5-4D1E-A496-405FE29F4B1F}" type="pres">
      <dgm:prSet presAssocID="{261FB2A9-C832-47F2-AE45-0A9027388D5A}" presName="horz1" presStyleCnt="0"/>
      <dgm:spPr/>
    </dgm:pt>
    <dgm:pt modelId="{99C87DF8-EB0B-4AB9-83CE-3B0C38C674A8}" type="pres">
      <dgm:prSet presAssocID="{261FB2A9-C832-47F2-AE45-0A9027388D5A}" presName="tx1" presStyleLbl="revTx" presStyleIdx="3" presStyleCnt="7"/>
      <dgm:spPr/>
    </dgm:pt>
    <dgm:pt modelId="{E23F3463-A868-4633-87AD-D1C744E04F0D}" type="pres">
      <dgm:prSet presAssocID="{261FB2A9-C832-47F2-AE45-0A9027388D5A}" presName="vert1" presStyleCnt="0"/>
      <dgm:spPr/>
    </dgm:pt>
    <dgm:pt modelId="{6A69F165-0061-40A8-B062-4F4171119D69}" type="pres">
      <dgm:prSet presAssocID="{1533E882-BCC1-420C-B0CB-9C9694BAF451}" presName="thickLine" presStyleLbl="alignNode1" presStyleIdx="4" presStyleCnt="7"/>
      <dgm:spPr/>
    </dgm:pt>
    <dgm:pt modelId="{64D35480-F998-4225-8DC7-F8BA123671A7}" type="pres">
      <dgm:prSet presAssocID="{1533E882-BCC1-420C-B0CB-9C9694BAF451}" presName="horz1" presStyleCnt="0"/>
      <dgm:spPr/>
    </dgm:pt>
    <dgm:pt modelId="{61BA7EFC-18CB-413C-9BC9-F519A03D204A}" type="pres">
      <dgm:prSet presAssocID="{1533E882-BCC1-420C-B0CB-9C9694BAF451}" presName="tx1" presStyleLbl="revTx" presStyleIdx="4" presStyleCnt="7"/>
      <dgm:spPr/>
    </dgm:pt>
    <dgm:pt modelId="{569E2F23-756D-4212-9125-591422EF0F40}" type="pres">
      <dgm:prSet presAssocID="{1533E882-BCC1-420C-B0CB-9C9694BAF451}" presName="vert1" presStyleCnt="0"/>
      <dgm:spPr/>
    </dgm:pt>
    <dgm:pt modelId="{2F3EEABF-91E1-4C60-BE2B-90DB05A6230D}" type="pres">
      <dgm:prSet presAssocID="{DA9E8484-7352-487C-AB39-F0D932DF0036}" presName="thickLine" presStyleLbl="alignNode1" presStyleIdx="5" presStyleCnt="7"/>
      <dgm:spPr/>
    </dgm:pt>
    <dgm:pt modelId="{76C5E177-9F4B-4C96-B8C8-06212F374402}" type="pres">
      <dgm:prSet presAssocID="{DA9E8484-7352-487C-AB39-F0D932DF0036}" presName="horz1" presStyleCnt="0"/>
      <dgm:spPr/>
    </dgm:pt>
    <dgm:pt modelId="{8A7C8B54-82F8-41CC-A9E7-329A4C44EEE8}" type="pres">
      <dgm:prSet presAssocID="{DA9E8484-7352-487C-AB39-F0D932DF0036}" presName="tx1" presStyleLbl="revTx" presStyleIdx="5" presStyleCnt="7"/>
      <dgm:spPr/>
    </dgm:pt>
    <dgm:pt modelId="{B15BD554-6EA5-4DD5-9443-C6D4DC6A568D}" type="pres">
      <dgm:prSet presAssocID="{DA9E8484-7352-487C-AB39-F0D932DF0036}" presName="vert1" presStyleCnt="0"/>
      <dgm:spPr/>
    </dgm:pt>
    <dgm:pt modelId="{D16B36B5-6028-4BEA-97B9-CB8A5F19AB3F}" type="pres">
      <dgm:prSet presAssocID="{5421D040-B3FF-46CE-B66C-174A07DE040F}" presName="thickLine" presStyleLbl="alignNode1" presStyleIdx="6" presStyleCnt="7"/>
      <dgm:spPr/>
    </dgm:pt>
    <dgm:pt modelId="{8C25D15F-42BC-4A3A-A921-1749DC8CFE89}" type="pres">
      <dgm:prSet presAssocID="{5421D040-B3FF-46CE-B66C-174A07DE040F}" presName="horz1" presStyleCnt="0"/>
      <dgm:spPr/>
    </dgm:pt>
    <dgm:pt modelId="{22397C9C-5CB6-44D7-BE89-89C0A1F2864F}" type="pres">
      <dgm:prSet presAssocID="{5421D040-B3FF-46CE-B66C-174A07DE040F}" presName="tx1" presStyleLbl="revTx" presStyleIdx="6" presStyleCnt="7"/>
      <dgm:spPr/>
    </dgm:pt>
    <dgm:pt modelId="{319FB8AA-0C74-45E2-8B48-0EBE2F4F11CD}" type="pres">
      <dgm:prSet presAssocID="{5421D040-B3FF-46CE-B66C-174A07DE040F}" presName="vert1" presStyleCnt="0"/>
      <dgm:spPr/>
    </dgm:pt>
  </dgm:ptLst>
  <dgm:cxnLst>
    <dgm:cxn modelId="{3963C909-7063-4CCB-98E9-9CA40C4AB746}" srcId="{0F8B915D-18E4-4E0E-BE5F-62AA46385EAB}" destId="{5421D040-B3FF-46CE-B66C-174A07DE040F}" srcOrd="6" destOrd="0" parTransId="{61714539-CFFC-4DB4-9AE3-B72DAAD8D906}" sibTransId="{4F5C793A-4E69-4E8F-BBD1-AE2E41AEC103}"/>
    <dgm:cxn modelId="{17B1321D-A77D-4D7C-9695-72B4D33A9510}" type="presOf" srcId="{261FB2A9-C832-47F2-AE45-0A9027388D5A}" destId="{99C87DF8-EB0B-4AB9-83CE-3B0C38C674A8}" srcOrd="0" destOrd="0" presId="urn:microsoft.com/office/officeart/2008/layout/LinedList"/>
    <dgm:cxn modelId="{D37BFE30-9BCF-486B-BFBF-F2061F603A6E}" srcId="{0F8B915D-18E4-4E0E-BE5F-62AA46385EAB}" destId="{261FB2A9-C832-47F2-AE45-0A9027388D5A}" srcOrd="3" destOrd="0" parTransId="{1F9C3088-ACB8-4189-9801-226F4CB17DAE}" sibTransId="{1A6EC156-AFEB-45CF-A490-FEC789B9709C}"/>
    <dgm:cxn modelId="{472C8A44-E0C0-400B-AC12-9D56FB7F5420}" srcId="{0F8B915D-18E4-4E0E-BE5F-62AA46385EAB}" destId="{49488A0A-2A0B-4B7E-91F7-EAFBE3D179F8}" srcOrd="0" destOrd="0" parTransId="{B35948A7-3C86-4D1E-ADB2-004400C99080}" sibTransId="{F9D62BE5-625F-44B4-A8BB-8A76C5484DEA}"/>
    <dgm:cxn modelId="{7BB8A945-06FC-45D6-B79C-3D4CB27A6BBF}" type="presOf" srcId="{49488A0A-2A0B-4B7E-91F7-EAFBE3D179F8}" destId="{2239ED22-3F07-4E21-B31E-8054553415B5}" srcOrd="0" destOrd="0" presId="urn:microsoft.com/office/officeart/2008/layout/LinedList"/>
    <dgm:cxn modelId="{8AEC4674-E95A-4951-B2CB-FE523F984127}" type="presOf" srcId="{DA9E8484-7352-487C-AB39-F0D932DF0036}" destId="{8A7C8B54-82F8-41CC-A9E7-329A4C44EEE8}" srcOrd="0" destOrd="0" presId="urn:microsoft.com/office/officeart/2008/layout/LinedList"/>
    <dgm:cxn modelId="{9FD88E76-33C6-430C-B2FF-30826FEF3E4B}" type="presOf" srcId="{0F8B915D-18E4-4E0E-BE5F-62AA46385EAB}" destId="{3B14216D-BD0C-4212-A39B-6BBB84DF1E09}" srcOrd="0" destOrd="0" presId="urn:microsoft.com/office/officeart/2008/layout/LinedList"/>
    <dgm:cxn modelId="{66BF5F79-46FD-46E1-8A68-4DE7E714F56F}" type="presOf" srcId="{1533E882-BCC1-420C-B0CB-9C9694BAF451}" destId="{61BA7EFC-18CB-413C-9BC9-F519A03D204A}" srcOrd="0" destOrd="0" presId="urn:microsoft.com/office/officeart/2008/layout/LinedList"/>
    <dgm:cxn modelId="{7B9D6979-745F-41B7-AE33-23036765B33E}" type="presOf" srcId="{5421D040-B3FF-46CE-B66C-174A07DE040F}" destId="{22397C9C-5CB6-44D7-BE89-89C0A1F2864F}" srcOrd="0" destOrd="0" presId="urn:microsoft.com/office/officeart/2008/layout/LinedList"/>
    <dgm:cxn modelId="{FDD7F084-785C-40A5-81A3-108692E95CBF}" type="presOf" srcId="{E025F3D2-079B-4F88-B896-8590CFC2BCAC}" destId="{E1AA5F14-DA4E-4C8D-86BC-90990192D040}" srcOrd="0" destOrd="0" presId="urn:microsoft.com/office/officeart/2008/layout/LinedList"/>
    <dgm:cxn modelId="{69053F9F-BA8F-4096-B8E7-D52A1C02DFB1}" srcId="{0F8B915D-18E4-4E0E-BE5F-62AA46385EAB}" destId="{E025F3D2-079B-4F88-B896-8590CFC2BCAC}" srcOrd="1" destOrd="0" parTransId="{F3230A97-28C5-4E9F-BA75-78A8B231E551}" sibTransId="{6E1DA1BE-AB57-4393-A298-E304C3A4F807}"/>
    <dgm:cxn modelId="{2D751FD6-3D1F-426A-9D5E-02EDE3D53A1F}" type="presOf" srcId="{2F666B4E-F20D-4DB0-872D-7E6178FD9542}" destId="{9AA440A7-2E07-4905-92C4-A0A854667837}" srcOrd="0" destOrd="0" presId="urn:microsoft.com/office/officeart/2008/layout/LinedList"/>
    <dgm:cxn modelId="{8482B9E8-77B6-4B16-A92C-E08AC4687A0D}" srcId="{0F8B915D-18E4-4E0E-BE5F-62AA46385EAB}" destId="{DA9E8484-7352-487C-AB39-F0D932DF0036}" srcOrd="5" destOrd="0" parTransId="{447902F1-1AAC-4BE6-BE28-667D432436ED}" sibTransId="{3D407107-1DFC-4A81-A18E-A1C8947103F3}"/>
    <dgm:cxn modelId="{798A39FB-B2FC-4724-8168-663ED542C06E}" srcId="{0F8B915D-18E4-4E0E-BE5F-62AA46385EAB}" destId="{2F666B4E-F20D-4DB0-872D-7E6178FD9542}" srcOrd="2" destOrd="0" parTransId="{A04D08C6-710D-41E3-BDFE-B5C4EC6D496F}" sibTransId="{DAC13DA5-AB1F-40F7-9A75-DC5E6AA0286F}"/>
    <dgm:cxn modelId="{E6A2F8FB-AAA8-44B1-B2CC-8E9B232378E5}" srcId="{0F8B915D-18E4-4E0E-BE5F-62AA46385EAB}" destId="{1533E882-BCC1-420C-B0CB-9C9694BAF451}" srcOrd="4" destOrd="0" parTransId="{A6E9CC2A-BF1D-48DF-A566-2381CF7777B5}" sibTransId="{1B808F59-4332-4D68-A61E-12E8C4D033E5}"/>
    <dgm:cxn modelId="{62A8BDEC-ED63-4E14-93D1-B6013176F3E6}" type="presParOf" srcId="{3B14216D-BD0C-4212-A39B-6BBB84DF1E09}" destId="{1C2EE78A-2590-46EB-8AF4-055AE60817B1}" srcOrd="0" destOrd="0" presId="urn:microsoft.com/office/officeart/2008/layout/LinedList"/>
    <dgm:cxn modelId="{A214A797-894F-4788-BA5B-B3E20D04C2B7}" type="presParOf" srcId="{3B14216D-BD0C-4212-A39B-6BBB84DF1E09}" destId="{AB1CB93B-3C48-42F4-8919-322805C2FD32}" srcOrd="1" destOrd="0" presId="urn:microsoft.com/office/officeart/2008/layout/LinedList"/>
    <dgm:cxn modelId="{A9E25DB0-25D4-497F-A6EB-C99F90FF249F}" type="presParOf" srcId="{AB1CB93B-3C48-42F4-8919-322805C2FD32}" destId="{2239ED22-3F07-4E21-B31E-8054553415B5}" srcOrd="0" destOrd="0" presId="urn:microsoft.com/office/officeart/2008/layout/LinedList"/>
    <dgm:cxn modelId="{F1E5CDC0-1F38-40D4-B613-7A053FB34DE3}" type="presParOf" srcId="{AB1CB93B-3C48-42F4-8919-322805C2FD32}" destId="{13E8FC60-0BDC-4DBF-8366-7B004B72C808}" srcOrd="1" destOrd="0" presId="urn:microsoft.com/office/officeart/2008/layout/LinedList"/>
    <dgm:cxn modelId="{4D279B7A-DE9C-46C4-9245-5FF6F89B47A9}" type="presParOf" srcId="{3B14216D-BD0C-4212-A39B-6BBB84DF1E09}" destId="{CEC2ECF4-7212-44D5-AA8B-8F10793C4EB1}" srcOrd="2" destOrd="0" presId="urn:microsoft.com/office/officeart/2008/layout/LinedList"/>
    <dgm:cxn modelId="{9AFD9172-656A-4340-A794-3138AA304842}" type="presParOf" srcId="{3B14216D-BD0C-4212-A39B-6BBB84DF1E09}" destId="{587679E3-D42A-4A55-B4BE-D3EE38ABD91C}" srcOrd="3" destOrd="0" presId="urn:microsoft.com/office/officeart/2008/layout/LinedList"/>
    <dgm:cxn modelId="{4F90C00D-D248-4CA7-86A4-FEEC68F3D19C}" type="presParOf" srcId="{587679E3-D42A-4A55-B4BE-D3EE38ABD91C}" destId="{E1AA5F14-DA4E-4C8D-86BC-90990192D040}" srcOrd="0" destOrd="0" presId="urn:microsoft.com/office/officeart/2008/layout/LinedList"/>
    <dgm:cxn modelId="{07EEA9A1-20AE-4288-A9E6-6FB520E4DBC9}" type="presParOf" srcId="{587679E3-D42A-4A55-B4BE-D3EE38ABD91C}" destId="{B468E638-425B-442E-93F3-B68001EE037D}" srcOrd="1" destOrd="0" presId="urn:microsoft.com/office/officeart/2008/layout/LinedList"/>
    <dgm:cxn modelId="{7E29B8AC-A686-4992-A40A-2E786C8149F9}" type="presParOf" srcId="{3B14216D-BD0C-4212-A39B-6BBB84DF1E09}" destId="{EFF34BBB-C193-444F-9A26-A59109F89C9E}" srcOrd="4" destOrd="0" presId="urn:microsoft.com/office/officeart/2008/layout/LinedList"/>
    <dgm:cxn modelId="{65C1A0E2-2178-4957-A838-D9A3198100B0}" type="presParOf" srcId="{3B14216D-BD0C-4212-A39B-6BBB84DF1E09}" destId="{C16D5FB1-717D-430D-A765-2A0060225613}" srcOrd="5" destOrd="0" presId="urn:microsoft.com/office/officeart/2008/layout/LinedList"/>
    <dgm:cxn modelId="{1FB5961E-1F9A-4150-9419-C3DA6E54712C}" type="presParOf" srcId="{C16D5FB1-717D-430D-A765-2A0060225613}" destId="{9AA440A7-2E07-4905-92C4-A0A854667837}" srcOrd="0" destOrd="0" presId="urn:microsoft.com/office/officeart/2008/layout/LinedList"/>
    <dgm:cxn modelId="{3266DB87-E8FD-41E1-93E1-842DFF467E62}" type="presParOf" srcId="{C16D5FB1-717D-430D-A765-2A0060225613}" destId="{F399DD41-84CB-444C-9C50-A3C6D49177C0}" srcOrd="1" destOrd="0" presId="urn:microsoft.com/office/officeart/2008/layout/LinedList"/>
    <dgm:cxn modelId="{68B91F1A-2165-4550-9158-9AD11FD081FF}" type="presParOf" srcId="{3B14216D-BD0C-4212-A39B-6BBB84DF1E09}" destId="{B7B225CF-AFDB-4B5E-AF08-569D925F3F3B}" srcOrd="6" destOrd="0" presId="urn:microsoft.com/office/officeart/2008/layout/LinedList"/>
    <dgm:cxn modelId="{CAB46232-78E7-47F5-B4AE-5FD02298F1BC}" type="presParOf" srcId="{3B14216D-BD0C-4212-A39B-6BBB84DF1E09}" destId="{D0DE57EF-1DA5-4D1E-A496-405FE29F4B1F}" srcOrd="7" destOrd="0" presId="urn:microsoft.com/office/officeart/2008/layout/LinedList"/>
    <dgm:cxn modelId="{E601E738-1CC8-496E-8579-C635D1C0AA43}" type="presParOf" srcId="{D0DE57EF-1DA5-4D1E-A496-405FE29F4B1F}" destId="{99C87DF8-EB0B-4AB9-83CE-3B0C38C674A8}" srcOrd="0" destOrd="0" presId="urn:microsoft.com/office/officeart/2008/layout/LinedList"/>
    <dgm:cxn modelId="{8B465C84-4014-4C89-B006-EE57991A9768}" type="presParOf" srcId="{D0DE57EF-1DA5-4D1E-A496-405FE29F4B1F}" destId="{E23F3463-A868-4633-87AD-D1C744E04F0D}" srcOrd="1" destOrd="0" presId="urn:microsoft.com/office/officeart/2008/layout/LinedList"/>
    <dgm:cxn modelId="{33B7B19A-B69F-4A4E-80FF-1F4F6AFAE4C7}" type="presParOf" srcId="{3B14216D-BD0C-4212-A39B-6BBB84DF1E09}" destId="{6A69F165-0061-40A8-B062-4F4171119D69}" srcOrd="8" destOrd="0" presId="urn:microsoft.com/office/officeart/2008/layout/LinedList"/>
    <dgm:cxn modelId="{A2AAE15D-D8BE-4980-BE07-747E2F15B06C}" type="presParOf" srcId="{3B14216D-BD0C-4212-A39B-6BBB84DF1E09}" destId="{64D35480-F998-4225-8DC7-F8BA123671A7}" srcOrd="9" destOrd="0" presId="urn:microsoft.com/office/officeart/2008/layout/LinedList"/>
    <dgm:cxn modelId="{3BA512A8-EA9D-42EF-BDDD-C294159986E6}" type="presParOf" srcId="{64D35480-F998-4225-8DC7-F8BA123671A7}" destId="{61BA7EFC-18CB-413C-9BC9-F519A03D204A}" srcOrd="0" destOrd="0" presId="urn:microsoft.com/office/officeart/2008/layout/LinedList"/>
    <dgm:cxn modelId="{0A7695E2-F9B2-4BA3-BB08-68FDE3CD4F83}" type="presParOf" srcId="{64D35480-F998-4225-8DC7-F8BA123671A7}" destId="{569E2F23-756D-4212-9125-591422EF0F40}" srcOrd="1" destOrd="0" presId="urn:microsoft.com/office/officeart/2008/layout/LinedList"/>
    <dgm:cxn modelId="{AB9888CC-4683-4D1C-BA8E-34D7EC70517C}" type="presParOf" srcId="{3B14216D-BD0C-4212-A39B-6BBB84DF1E09}" destId="{2F3EEABF-91E1-4C60-BE2B-90DB05A6230D}" srcOrd="10" destOrd="0" presId="urn:microsoft.com/office/officeart/2008/layout/LinedList"/>
    <dgm:cxn modelId="{8A1841FD-577D-4431-9EE5-7CA59DCCE3A8}" type="presParOf" srcId="{3B14216D-BD0C-4212-A39B-6BBB84DF1E09}" destId="{76C5E177-9F4B-4C96-B8C8-06212F374402}" srcOrd="11" destOrd="0" presId="urn:microsoft.com/office/officeart/2008/layout/LinedList"/>
    <dgm:cxn modelId="{5B1F6378-7359-4CE8-BFF6-DAE3327E7E2A}" type="presParOf" srcId="{76C5E177-9F4B-4C96-B8C8-06212F374402}" destId="{8A7C8B54-82F8-41CC-A9E7-329A4C44EEE8}" srcOrd="0" destOrd="0" presId="urn:microsoft.com/office/officeart/2008/layout/LinedList"/>
    <dgm:cxn modelId="{4FD0FC7B-F6DF-4CB9-99B8-7409ECB25208}" type="presParOf" srcId="{76C5E177-9F4B-4C96-B8C8-06212F374402}" destId="{B15BD554-6EA5-4DD5-9443-C6D4DC6A568D}" srcOrd="1" destOrd="0" presId="urn:microsoft.com/office/officeart/2008/layout/LinedList"/>
    <dgm:cxn modelId="{DD2BDE46-D609-45A9-A353-6C4C98D32B2E}" type="presParOf" srcId="{3B14216D-BD0C-4212-A39B-6BBB84DF1E09}" destId="{D16B36B5-6028-4BEA-97B9-CB8A5F19AB3F}" srcOrd="12" destOrd="0" presId="urn:microsoft.com/office/officeart/2008/layout/LinedList"/>
    <dgm:cxn modelId="{9498D1AB-3C94-4448-8E16-27AB960A6528}" type="presParOf" srcId="{3B14216D-BD0C-4212-A39B-6BBB84DF1E09}" destId="{8C25D15F-42BC-4A3A-A921-1749DC8CFE89}" srcOrd="13" destOrd="0" presId="urn:microsoft.com/office/officeart/2008/layout/LinedList"/>
    <dgm:cxn modelId="{D5E4EDBB-2493-4646-82D6-5E26A08CE50C}" type="presParOf" srcId="{8C25D15F-42BC-4A3A-A921-1749DC8CFE89}" destId="{22397C9C-5CB6-44D7-BE89-89C0A1F2864F}" srcOrd="0" destOrd="0" presId="urn:microsoft.com/office/officeart/2008/layout/LinedList"/>
    <dgm:cxn modelId="{69F91EB7-FD41-47E7-950C-69F2B6D51210}" type="presParOf" srcId="{8C25D15F-42BC-4A3A-A921-1749DC8CFE89}" destId="{319FB8AA-0C74-45E2-8B48-0EBE2F4F11C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B9F1D4-86C1-4F58-9628-9A0FC2653F7F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362AE20-F6E1-4CCC-A462-BEDDB90439A8}">
      <dgm:prSet/>
      <dgm:spPr/>
      <dgm:t>
        <a:bodyPr/>
        <a:lstStyle/>
        <a:p>
          <a:r>
            <a:rPr lang="de-DE" b="1"/>
            <a:t>4.2 Lernzielbereiche</a:t>
          </a:r>
          <a:endParaRPr lang="en-US"/>
        </a:p>
      </dgm:t>
    </dgm:pt>
    <dgm:pt modelId="{2734160A-C9B2-419C-B86C-F7BFB891F839}" type="parTrans" cxnId="{C6C1D031-C40A-4FBD-9231-F49D3208CB95}">
      <dgm:prSet/>
      <dgm:spPr/>
      <dgm:t>
        <a:bodyPr/>
        <a:lstStyle/>
        <a:p>
          <a:endParaRPr lang="en-US"/>
        </a:p>
      </dgm:t>
    </dgm:pt>
    <dgm:pt modelId="{80B76B32-8204-4E8D-8BCA-3AD08F5C7B4B}" type="sibTrans" cxnId="{C6C1D031-C40A-4FBD-9231-F49D3208CB95}">
      <dgm:prSet/>
      <dgm:spPr/>
      <dgm:t>
        <a:bodyPr/>
        <a:lstStyle/>
        <a:p>
          <a:endParaRPr lang="en-US"/>
        </a:p>
      </dgm:t>
    </dgm:pt>
    <dgm:pt modelId="{1BBB95D9-49CD-413B-8902-CF34C09FC27A}">
      <dgm:prSet/>
      <dgm:spPr/>
      <dgm:t>
        <a:bodyPr/>
        <a:lstStyle/>
        <a:p>
          <a:r>
            <a:rPr lang="de-DE"/>
            <a:t>Die Ausbildungssituation fördert unterschiedliche Kompetenzbereiche.</a:t>
          </a:r>
          <a:endParaRPr lang="en-US"/>
        </a:p>
      </dgm:t>
    </dgm:pt>
    <dgm:pt modelId="{1D158BDC-5FE5-484B-88A7-55E48F63C306}" type="parTrans" cxnId="{F90B2243-818F-43C4-AC6D-A321B40E13CB}">
      <dgm:prSet/>
      <dgm:spPr/>
      <dgm:t>
        <a:bodyPr/>
        <a:lstStyle/>
        <a:p>
          <a:endParaRPr lang="en-US"/>
        </a:p>
      </dgm:t>
    </dgm:pt>
    <dgm:pt modelId="{A4C89D8A-E426-40A1-B4A9-736C78A6A91F}" type="sibTrans" cxnId="{F90B2243-818F-43C4-AC6D-A321B40E13CB}">
      <dgm:prSet/>
      <dgm:spPr/>
      <dgm:t>
        <a:bodyPr/>
        <a:lstStyle/>
        <a:p>
          <a:endParaRPr lang="en-US"/>
        </a:p>
      </dgm:t>
    </dgm:pt>
    <dgm:pt modelId="{6E2C2E7C-DD04-42B5-BB5D-B98883A6E0DF}" type="pres">
      <dgm:prSet presAssocID="{D0B9F1D4-86C1-4F58-9628-9A0FC2653F7F}" presName="vert0" presStyleCnt="0">
        <dgm:presLayoutVars>
          <dgm:dir/>
          <dgm:animOne val="branch"/>
          <dgm:animLvl val="lvl"/>
        </dgm:presLayoutVars>
      </dgm:prSet>
      <dgm:spPr/>
    </dgm:pt>
    <dgm:pt modelId="{2E1DF30E-4150-4003-A328-A88E85586E83}" type="pres">
      <dgm:prSet presAssocID="{1362AE20-F6E1-4CCC-A462-BEDDB90439A8}" presName="thickLine" presStyleLbl="alignNode1" presStyleIdx="0" presStyleCnt="2"/>
      <dgm:spPr/>
    </dgm:pt>
    <dgm:pt modelId="{20D5A963-9705-470F-8477-56730483AE4D}" type="pres">
      <dgm:prSet presAssocID="{1362AE20-F6E1-4CCC-A462-BEDDB90439A8}" presName="horz1" presStyleCnt="0"/>
      <dgm:spPr/>
    </dgm:pt>
    <dgm:pt modelId="{B5472513-77F8-4006-9406-0ADC12632D07}" type="pres">
      <dgm:prSet presAssocID="{1362AE20-F6E1-4CCC-A462-BEDDB90439A8}" presName="tx1" presStyleLbl="revTx" presStyleIdx="0" presStyleCnt="2"/>
      <dgm:spPr/>
    </dgm:pt>
    <dgm:pt modelId="{2D2A2E76-F642-4673-993D-5ED35D572E2D}" type="pres">
      <dgm:prSet presAssocID="{1362AE20-F6E1-4CCC-A462-BEDDB90439A8}" presName="vert1" presStyleCnt="0"/>
      <dgm:spPr/>
    </dgm:pt>
    <dgm:pt modelId="{CD4C327B-2F39-4189-A702-0121868AB204}" type="pres">
      <dgm:prSet presAssocID="{1BBB95D9-49CD-413B-8902-CF34C09FC27A}" presName="thickLine" presStyleLbl="alignNode1" presStyleIdx="1" presStyleCnt="2"/>
      <dgm:spPr/>
    </dgm:pt>
    <dgm:pt modelId="{2E31711D-FC40-423B-9420-A9331B80B18F}" type="pres">
      <dgm:prSet presAssocID="{1BBB95D9-49CD-413B-8902-CF34C09FC27A}" presName="horz1" presStyleCnt="0"/>
      <dgm:spPr/>
    </dgm:pt>
    <dgm:pt modelId="{9C7C8A51-EFBA-40BA-B2CF-33220907F500}" type="pres">
      <dgm:prSet presAssocID="{1BBB95D9-49CD-413B-8902-CF34C09FC27A}" presName="tx1" presStyleLbl="revTx" presStyleIdx="1" presStyleCnt="2"/>
      <dgm:spPr/>
    </dgm:pt>
    <dgm:pt modelId="{EF07C040-8B22-4851-BAD9-20D62307A818}" type="pres">
      <dgm:prSet presAssocID="{1BBB95D9-49CD-413B-8902-CF34C09FC27A}" presName="vert1" presStyleCnt="0"/>
      <dgm:spPr/>
    </dgm:pt>
  </dgm:ptLst>
  <dgm:cxnLst>
    <dgm:cxn modelId="{C6C1D031-C40A-4FBD-9231-F49D3208CB95}" srcId="{D0B9F1D4-86C1-4F58-9628-9A0FC2653F7F}" destId="{1362AE20-F6E1-4CCC-A462-BEDDB90439A8}" srcOrd="0" destOrd="0" parTransId="{2734160A-C9B2-419C-B86C-F7BFB891F839}" sibTransId="{80B76B32-8204-4E8D-8BCA-3AD08F5C7B4B}"/>
    <dgm:cxn modelId="{F90B2243-818F-43C4-AC6D-A321B40E13CB}" srcId="{D0B9F1D4-86C1-4F58-9628-9A0FC2653F7F}" destId="{1BBB95D9-49CD-413B-8902-CF34C09FC27A}" srcOrd="1" destOrd="0" parTransId="{1D158BDC-5FE5-484B-88A7-55E48F63C306}" sibTransId="{A4C89D8A-E426-40A1-B4A9-736C78A6A91F}"/>
    <dgm:cxn modelId="{8B340F74-B304-42F5-A307-1B8C2963B061}" type="presOf" srcId="{D0B9F1D4-86C1-4F58-9628-9A0FC2653F7F}" destId="{6E2C2E7C-DD04-42B5-BB5D-B98883A6E0DF}" srcOrd="0" destOrd="0" presId="urn:microsoft.com/office/officeart/2008/layout/LinedList"/>
    <dgm:cxn modelId="{0568C4E4-9DCE-4168-B6F1-642B2D2FF84A}" type="presOf" srcId="{1362AE20-F6E1-4CCC-A462-BEDDB90439A8}" destId="{B5472513-77F8-4006-9406-0ADC12632D07}" srcOrd="0" destOrd="0" presId="urn:microsoft.com/office/officeart/2008/layout/LinedList"/>
    <dgm:cxn modelId="{AA1FCBE4-9035-4655-B1F1-4C5A09DE7EC1}" type="presOf" srcId="{1BBB95D9-49CD-413B-8902-CF34C09FC27A}" destId="{9C7C8A51-EFBA-40BA-B2CF-33220907F500}" srcOrd="0" destOrd="0" presId="urn:microsoft.com/office/officeart/2008/layout/LinedList"/>
    <dgm:cxn modelId="{F76DB661-379D-472F-B329-549F70D913BD}" type="presParOf" srcId="{6E2C2E7C-DD04-42B5-BB5D-B98883A6E0DF}" destId="{2E1DF30E-4150-4003-A328-A88E85586E83}" srcOrd="0" destOrd="0" presId="urn:microsoft.com/office/officeart/2008/layout/LinedList"/>
    <dgm:cxn modelId="{BE41A550-4205-4241-9F62-AFEC87E6BE27}" type="presParOf" srcId="{6E2C2E7C-DD04-42B5-BB5D-B98883A6E0DF}" destId="{20D5A963-9705-470F-8477-56730483AE4D}" srcOrd="1" destOrd="0" presId="urn:microsoft.com/office/officeart/2008/layout/LinedList"/>
    <dgm:cxn modelId="{05540EBF-6819-464B-8112-9B5E77577D19}" type="presParOf" srcId="{20D5A963-9705-470F-8477-56730483AE4D}" destId="{B5472513-77F8-4006-9406-0ADC12632D07}" srcOrd="0" destOrd="0" presId="urn:microsoft.com/office/officeart/2008/layout/LinedList"/>
    <dgm:cxn modelId="{7B87F41D-14B4-463F-9711-C13A953CAC50}" type="presParOf" srcId="{20D5A963-9705-470F-8477-56730483AE4D}" destId="{2D2A2E76-F642-4673-993D-5ED35D572E2D}" srcOrd="1" destOrd="0" presId="urn:microsoft.com/office/officeart/2008/layout/LinedList"/>
    <dgm:cxn modelId="{14FC199B-E4EA-4CFE-BB54-217F2852E0B9}" type="presParOf" srcId="{6E2C2E7C-DD04-42B5-BB5D-B98883A6E0DF}" destId="{CD4C327B-2F39-4189-A702-0121868AB204}" srcOrd="2" destOrd="0" presId="urn:microsoft.com/office/officeart/2008/layout/LinedList"/>
    <dgm:cxn modelId="{1C1146C1-2C48-4833-86DC-8ECE0FF12EEF}" type="presParOf" srcId="{6E2C2E7C-DD04-42B5-BB5D-B98883A6E0DF}" destId="{2E31711D-FC40-423B-9420-A9331B80B18F}" srcOrd="3" destOrd="0" presId="urn:microsoft.com/office/officeart/2008/layout/LinedList"/>
    <dgm:cxn modelId="{8566F2C0-E354-471B-9E2A-8840EC2596F1}" type="presParOf" srcId="{2E31711D-FC40-423B-9420-A9331B80B18F}" destId="{9C7C8A51-EFBA-40BA-B2CF-33220907F500}" srcOrd="0" destOrd="0" presId="urn:microsoft.com/office/officeart/2008/layout/LinedList"/>
    <dgm:cxn modelId="{0F6D40CA-8E77-4793-8DF4-96E90B790DD7}" type="presParOf" srcId="{2E31711D-FC40-423B-9420-A9331B80B18F}" destId="{EF07C040-8B22-4851-BAD9-20D62307A8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CEF76C-52CF-4151-BDB8-BEBD8F9E69C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9F2B8F6-EC09-4DF4-BCB3-D18A0E81E0A6}">
      <dgm:prSet/>
      <dgm:spPr/>
      <dgm:t>
        <a:bodyPr/>
        <a:lstStyle/>
        <a:p>
          <a:r>
            <a:rPr lang="de-DE" b="1"/>
            <a:t>Zusammenfassende Zielausrichtung</a:t>
          </a:r>
          <a:endParaRPr lang="en-US"/>
        </a:p>
      </dgm:t>
    </dgm:pt>
    <dgm:pt modelId="{C3CCCD18-68AB-4928-AEEE-0567381B9ECE}" type="parTrans" cxnId="{86D3F73A-55F1-421C-811D-D17A11C0F3CC}">
      <dgm:prSet/>
      <dgm:spPr/>
      <dgm:t>
        <a:bodyPr/>
        <a:lstStyle/>
        <a:p>
          <a:endParaRPr lang="en-US"/>
        </a:p>
      </dgm:t>
    </dgm:pt>
    <dgm:pt modelId="{3452DA12-8C72-4412-BA9A-2CCB9D808567}" type="sibTrans" cxnId="{86D3F73A-55F1-421C-811D-D17A11C0F3CC}">
      <dgm:prSet/>
      <dgm:spPr/>
      <dgm:t>
        <a:bodyPr/>
        <a:lstStyle/>
        <a:p>
          <a:endParaRPr lang="en-US"/>
        </a:p>
      </dgm:t>
    </dgm:pt>
    <dgm:pt modelId="{9D30425C-D74D-4569-86A3-3A1B0E4EAF5F}">
      <dgm:prSet/>
      <dgm:spPr/>
      <dgm:t>
        <a:bodyPr/>
        <a:lstStyle/>
        <a:p>
          <a:r>
            <a:rPr lang="de-DE"/>
            <a:t>Die Ausbildungssituation fördert:</a:t>
          </a:r>
          <a:endParaRPr lang="en-US"/>
        </a:p>
      </dgm:t>
    </dgm:pt>
    <dgm:pt modelId="{731AA6B3-C35D-4DA8-B1D0-352D4E897AAC}" type="parTrans" cxnId="{F3AE5B85-B6BD-4BEB-945F-AA375BE10CA5}">
      <dgm:prSet/>
      <dgm:spPr/>
      <dgm:t>
        <a:bodyPr/>
        <a:lstStyle/>
        <a:p>
          <a:endParaRPr lang="en-US"/>
        </a:p>
      </dgm:t>
    </dgm:pt>
    <dgm:pt modelId="{F05991BA-1D25-4626-9AA2-9525FF4753CA}" type="sibTrans" cxnId="{F3AE5B85-B6BD-4BEB-945F-AA375BE10CA5}">
      <dgm:prSet/>
      <dgm:spPr/>
      <dgm:t>
        <a:bodyPr/>
        <a:lstStyle/>
        <a:p>
          <a:endParaRPr lang="en-US"/>
        </a:p>
      </dgm:t>
    </dgm:pt>
    <dgm:pt modelId="{7217CDCA-99AD-4F68-BD3F-23A2D0C3EA72}">
      <dgm:prSet/>
      <dgm:spPr/>
      <dgm:t>
        <a:bodyPr/>
        <a:lstStyle/>
        <a:p>
          <a:r>
            <a:rPr lang="de-DE" b="1"/>
            <a:t>Fachkompetenz</a:t>
          </a:r>
          <a:r>
            <a:rPr lang="de-DE"/>
            <a:t> durch korrekte Rechnungsstellung</a:t>
          </a:r>
          <a:endParaRPr lang="en-US"/>
        </a:p>
      </dgm:t>
    </dgm:pt>
    <dgm:pt modelId="{C8775722-A60C-45F3-814F-9E4138E293A3}" type="parTrans" cxnId="{E4A15515-11C9-480C-8F35-E3C950C867C3}">
      <dgm:prSet/>
      <dgm:spPr/>
      <dgm:t>
        <a:bodyPr/>
        <a:lstStyle/>
        <a:p>
          <a:endParaRPr lang="en-US"/>
        </a:p>
      </dgm:t>
    </dgm:pt>
    <dgm:pt modelId="{FF145D59-0B5B-427B-B8B3-2D4E690EACAD}" type="sibTrans" cxnId="{E4A15515-11C9-480C-8F35-E3C950C867C3}">
      <dgm:prSet/>
      <dgm:spPr/>
      <dgm:t>
        <a:bodyPr/>
        <a:lstStyle/>
        <a:p>
          <a:endParaRPr lang="en-US"/>
        </a:p>
      </dgm:t>
    </dgm:pt>
    <dgm:pt modelId="{1A1728B2-D3BC-424E-A975-342CD2A14F3A}">
      <dgm:prSet/>
      <dgm:spPr/>
      <dgm:t>
        <a:bodyPr/>
        <a:lstStyle/>
        <a:p>
          <a:r>
            <a:rPr lang="de-DE" b="1"/>
            <a:t>Methodenkompetenz</a:t>
          </a:r>
          <a:r>
            <a:rPr lang="de-DE"/>
            <a:t> durch strukturiertes Vorgehen</a:t>
          </a:r>
          <a:endParaRPr lang="en-US"/>
        </a:p>
      </dgm:t>
    </dgm:pt>
    <dgm:pt modelId="{7735ED6A-8333-421C-8EC0-0B9E20FFCD6D}" type="parTrans" cxnId="{5B873C1D-8B44-4101-8EC9-F58E368FFBF4}">
      <dgm:prSet/>
      <dgm:spPr/>
      <dgm:t>
        <a:bodyPr/>
        <a:lstStyle/>
        <a:p>
          <a:endParaRPr lang="en-US"/>
        </a:p>
      </dgm:t>
    </dgm:pt>
    <dgm:pt modelId="{D70FADDC-4840-45AC-8687-51D9DFB021D8}" type="sibTrans" cxnId="{5B873C1D-8B44-4101-8EC9-F58E368FFBF4}">
      <dgm:prSet/>
      <dgm:spPr/>
      <dgm:t>
        <a:bodyPr/>
        <a:lstStyle/>
        <a:p>
          <a:endParaRPr lang="en-US"/>
        </a:p>
      </dgm:t>
    </dgm:pt>
    <dgm:pt modelId="{24916399-90DE-48CD-9D32-709E507A80C5}">
      <dgm:prSet/>
      <dgm:spPr/>
      <dgm:t>
        <a:bodyPr/>
        <a:lstStyle/>
        <a:p>
          <a:r>
            <a:rPr lang="de-DE" b="1"/>
            <a:t>Sozial- und Selbstkompetenz</a:t>
          </a:r>
          <a:r>
            <a:rPr lang="de-DE"/>
            <a:t> durch verantwortungsbewussten Umgang mit Daten</a:t>
          </a:r>
          <a:endParaRPr lang="en-US"/>
        </a:p>
      </dgm:t>
    </dgm:pt>
    <dgm:pt modelId="{0513B2BE-72FD-48EF-8B0D-A78D06E7F044}" type="parTrans" cxnId="{68BEE0CF-2D6E-432B-9B01-1C269CCCDB1D}">
      <dgm:prSet/>
      <dgm:spPr/>
      <dgm:t>
        <a:bodyPr/>
        <a:lstStyle/>
        <a:p>
          <a:endParaRPr lang="en-US"/>
        </a:p>
      </dgm:t>
    </dgm:pt>
    <dgm:pt modelId="{1842B693-E4E4-40AA-B45C-53469ECD65CB}" type="sibTrans" cxnId="{68BEE0CF-2D6E-432B-9B01-1C269CCCDB1D}">
      <dgm:prSet/>
      <dgm:spPr/>
      <dgm:t>
        <a:bodyPr/>
        <a:lstStyle/>
        <a:p>
          <a:endParaRPr lang="en-US"/>
        </a:p>
      </dgm:t>
    </dgm:pt>
    <dgm:pt modelId="{F3B6881C-56F5-4EFF-A13C-46E59AAD2904}">
      <dgm:prSet/>
      <dgm:spPr/>
      <dgm:t>
        <a:bodyPr/>
        <a:lstStyle/>
        <a:p>
          <a:r>
            <a:rPr lang="de-DE"/>
            <a:t>Die Lernziele sind auf den Ausbildungsstand (1. Ausbildungsjahr, 2. Halbjahr) abgestimmt und entsprechen den Anforderungen des Ausbildungsrahmenplans.</a:t>
          </a:r>
          <a:endParaRPr lang="en-US"/>
        </a:p>
      </dgm:t>
    </dgm:pt>
    <dgm:pt modelId="{7FC52214-97B1-4E39-B6ED-F5B5E8FC2883}" type="parTrans" cxnId="{6A7EBAC8-25A6-46D8-A87F-0D69C2C942C6}">
      <dgm:prSet/>
      <dgm:spPr/>
      <dgm:t>
        <a:bodyPr/>
        <a:lstStyle/>
        <a:p>
          <a:endParaRPr lang="en-US"/>
        </a:p>
      </dgm:t>
    </dgm:pt>
    <dgm:pt modelId="{DA833697-DEA0-4E6A-A38E-F6C6E679F60E}" type="sibTrans" cxnId="{6A7EBAC8-25A6-46D8-A87F-0D69C2C942C6}">
      <dgm:prSet/>
      <dgm:spPr/>
      <dgm:t>
        <a:bodyPr/>
        <a:lstStyle/>
        <a:p>
          <a:endParaRPr lang="en-US"/>
        </a:p>
      </dgm:t>
    </dgm:pt>
    <dgm:pt modelId="{F47A5CC7-0088-4C35-ACDD-702DC77C2050}" type="pres">
      <dgm:prSet presAssocID="{95CEF76C-52CF-4151-BDB8-BEBD8F9E69CA}" presName="Name0" presStyleCnt="0">
        <dgm:presLayoutVars>
          <dgm:dir/>
          <dgm:resizeHandles val="exact"/>
        </dgm:presLayoutVars>
      </dgm:prSet>
      <dgm:spPr/>
    </dgm:pt>
    <dgm:pt modelId="{D3447940-A29D-4A6E-AD34-3420DC5379F2}" type="pres">
      <dgm:prSet presAssocID="{49F2B8F6-EC09-4DF4-BCB3-D18A0E81E0A6}" presName="node" presStyleLbl="node1" presStyleIdx="0" presStyleCnt="6">
        <dgm:presLayoutVars>
          <dgm:bulletEnabled val="1"/>
        </dgm:presLayoutVars>
      </dgm:prSet>
      <dgm:spPr/>
    </dgm:pt>
    <dgm:pt modelId="{5FE8EC70-911D-499F-99D4-C7BC3FE557E8}" type="pres">
      <dgm:prSet presAssocID="{3452DA12-8C72-4412-BA9A-2CCB9D808567}" presName="sibTrans" presStyleLbl="sibTrans1D1" presStyleIdx="0" presStyleCnt="5"/>
      <dgm:spPr/>
    </dgm:pt>
    <dgm:pt modelId="{2E603E90-3E50-4E57-8E18-915DBB0D6E61}" type="pres">
      <dgm:prSet presAssocID="{3452DA12-8C72-4412-BA9A-2CCB9D808567}" presName="connectorText" presStyleLbl="sibTrans1D1" presStyleIdx="0" presStyleCnt="5"/>
      <dgm:spPr/>
    </dgm:pt>
    <dgm:pt modelId="{45C847E8-E071-4EF8-ABB8-125C030CE13D}" type="pres">
      <dgm:prSet presAssocID="{9D30425C-D74D-4569-86A3-3A1B0E4EAF5F}" presName="node" presStyleLbl="node1" presStyleIdx="1" presStyleCnt="6">
        <dgm:presLayoutVars>
          <dgm:bulletEnabled val="1"/>
        </dgm:presLayoutVars>
      </dgm:prSet>
      <dgm:spPr/>
    </dgm:pt>
    <dgm:pt modelId="{9F594EED-F9B3-4797-A153-823BB4C49B2E}" type="pres">
      <dgm:prSet presAssocID="{F05991BA-1D25-4626-9AA2-9525FF4753CA}" presName="sibTrans" presStyleLbl="sibTrans1D1" presStyleIdx="1" presStyleCnt="5"/>
      <dgm:spPr/>
    </dgm:pt>
    <dgm:pt modelId="{F8E248AC-FC06-43CD-A52D-4974383607A0}" type="pres">
      <dgm:prSet presAssocID="{F05991BA-1D25-4626-9AA2-9525FF4753CA}" presName="connectorText" presStyleLbl="sibTrans1D1" presStyleIdx="1" presStyleCnt="5"/>
      <dgm:spPr/>
    </dgm:pt>
    <dgm:pt modelId="{DD377EE1-E051-4686-AA06-14BFF0838B4D}" type="pres">
      <dgm:prSet presAssocID="{7217CDCA-99AD-4F68-BD3F-23A2D0C3EA72}" presName="node" presStyleLbl="node1" presStyleIdx="2" presStyleCnt="6">
        <dgm:presLayoutVars>
          <dgm:bulletEnabled val="1"/>
        </dgm:presLayoutVars>
      </dgm:prSet>
      <dgm:spPr/>
    </dgm:pt>
    <dgm:pt modelId="{491BEEE4-96BC-4854-AACA-582E50220457}" type="pres">
      <dgm:prSet presAssocID="{FF145D59-0B5B-427B-B8B3-2D4E690EACAD}" presName="sibTrans" presStyleLbl="sibTrans1D1" presStyleIdx="2" presStyleCnt="5"/>
      <dgm:spPr/>
    </dgm:pt>
    <dgm:pt modelId="{00B7052A-4D22-408F-A236-73BF91E29566}" type="pres">
      <dgm:prSet presAssocID="{FF145D59-0B5B-427B-B8B3-2D4E690EACAD}" presName="connectorText" presStyleLbl="sibTrans1D1" presStyleIdx="2" presStyleCnt="5"/>
      <dgm:spPr/>
    </dgm:pt>
    <dgm:pt modelId="{D8C01457-1D44-4C7B-818A-4751249DE87B}" type="pres">
      <dgm:prSet presAssocID="{1A1728B2-D3BC-424E-A975-342CD2A14F3A}" presName="node" presStyleLbl="node1" presStyleIdx="3" presStyleCnt="6">
        <dgm:presLayoutVars>
          <dgm:bulletEnabled val="1"/>
        </dgm:presLayoutVars>
      </dgm:prSet>
      <dgm:spPr/>
    </dgm:pt>
    <dgm:pt modelId="{18EE454B-0386-463D-A314-177806E99094}" type="pres">
      <dgm:prSet presAssocID="{D70FADDC-4840-45AC-8687-51D9DFB021D8}" presName="sibTrans" presStyleLbl="sibTrans1D1" presStyleIdx="3" presStyleCnt="5"/>
      <dgm:spPr/>
    </dgm:pt>
    <dgm:pt modelId="{66D9E1C5-C82D-4B2F-9EF2-2ADACDD336B8}" type="pres">
      <dgm:prSet presAssocID="{D70FADDC-4840-45AC-8687-51D9DFB021D8}" presName="connectorText" presStyleLbl="sibTrans1D1" presStyleIdx="3" presStyleCnt="5"/>
      <dgm:spPr/>
    </dgm:pt>
    <dgm:pt modelId="{1EC81489-3FFD-4D30-B749-A5D20ACB5313}" type="pres">
      <dgm:prSet presAssocID="{24916399-90DE-48CD-9D32-709E507A80C5}" presName="node" presStyleLbl="node1" presStyleIdx="4" presStyleCnt="6">
        <dgm:presLayoutVars>
          <dgm:bulletEnabled val="1"/>
        </dgm:presLayoutVars>
      </dgm:prSet>
      <dgm:spPr/>
    </dgm:pt>
    <dgm:pt modelId="{01A7F8E2-43C4-4527-8F59-3B8FC959A365}" type="pres">
      <dgm:prSet presAssocID="{1842B693-E4E4-40AA-B45C-53469ECD65CB}" presName="sibTrans" presStyleLbl="sibTrans1D1" presStyleIdx="4" presStyleCnt="5"/>
      <dgm:spPr/>
    </dgm:pt>
    <dgm:pt modelId="{0CCB84C1-5FAF-4496-ACF9-7ABA345CE25F}" type="pres">
      <dgm:prSet presAssocID="{1842B693-E4E4-40AA-B45C-53469ECD65CB}" presName="connectorText" presStyleLbl="sibTrans1D1" presStyleIdx="4" presStyleCnt="5"/>
      <dgm:spPr/>
    </dgm:pt>
    <dgm:pt modelId="{66BAD233-AEA3-4327-BD6F-9C18AB21EF6A}" type="pres">
      <dgm:prSet presAssocID="{F3B6881C-56F5-4EFF-A13C-46E59AAD2904}" presName="node" presStyleLbl="node1" presStyleIdx="5" presStyleCnt="6">
        <dgm:presLayoutVars>
          <dgm:bulletEnabled val="1"/>
        </dgm:presLayoutVars>
      </dgm:prSet>
      <dgm:spPr/>
    </dgm:pt>
  </dgm:ptLst>
  <dgm:cxnLst>
    <dgm:cxn modelId="{48AB5F00-954E-4B8E-AD5F-C33359786F2E}" type="presOf" srcId="{1A1728B2-D3BC-424E-A975-342CD2A14F3A}" destId="{D8C01457-1D44-4C7B-818A-4751249DE87B}" srcOrd="0" destOrd="0" presId="urn:microsoft.com/office/officeart/2016/7/layout/RepeatingBendingProcessNew"/>
    <dgm:cxn modelId="{7A572B0D-BE9F-4EEF-BD21-95A7A50B3C72}" type="presOf" srcId="{3452DA12-8C72-4412-BA9A-2CCB9D808567}" destId="{5FE8EC70-911D-499F-99D4-C7BC3FE557E8}" srcOrd="0" destOrd="0" presId="urn:microsoft.com/office/officeart/2016/7/layout/RepeatingBendingProcessNew"/>
    <dgm:cxn modelId="{E1931712-A33A-46D5-9C04-26F51317FC8A}" type="presOf" srcId="{D70FADDC-4840-45AC-8687-51D9DFB021D8}" destId="{66D9E1C5-C82D-4B2F-9EF2-2ADACDD336B8}" srcOrd="1" destOrd="0" presId="urn:microsoft.com/office/officeart/2016/7/layout/RepeatingBendingProcessNew"/>
    <dgm:cxn modelId="{867DDF14-BBF4-4466-9077-2894032D1DCD}" type="presOf" srcId="{9D30425C-D74D-4569-86A3-3A1B0E4EAF5F}" destId="{45C847E8-E071-4EF8-ABB8-125C030CE13D}" srcOrd="0" destOrd="0" presId="urn:microsoft.com/office/officeart/2016/7/layout/RepeatingBendingProcessNew"/>
    <dgm:cxn modelId="{E4A15515-11C9-480C-8F35-E3C950C867C3}" srcId="{95CEF76C-52CF-4151-BDB8-BEBD8F9E69CA}" destId="{7217CDCA-99AD-4F68-BD3F-23A2D0C3EA72}" srcOrd="2" destOrd="0" parTransId="{C8775722-A60C-45F3-814F-9E4138E293A3}" sibTransId="{FF145D59-0B5B-427B-B8B3-2D4E690EACAD}"/>
    <dgm:cxn modelId="{5B873C1D-8B44-4101-8EC9-F58E368FFBF4}" srcId="{95CEF76C-52CF-4151-BDB8-BEBD8F9E69CA}" destId="{1A1728B2-D3BC-424E-A975-342CD2A14F3A}" srcOrd="3" destOrd="0" parTransId="{7735ED6A-8333-421C-8EC0-0B9E20FFCD6D}" sibTransId="{D70FADDC-4840-45AC-8687-51D9DFB021D8}"/>
    <dgm:cxn modelId="{FD90D81E-1998-4DF4-920F-DB2F25A90B17}" type="presOf" srcId="{FF145D59-0B5B-427B-B8B3-2D4E690EACAD}" destId="{00B7052A-4D22-408F-A236-73BF91E29566}" srcOrd="1" destOrd="0" presId="urn:microsoft.com/office/officeart/2016/7/layout/RepeatingBendingProcessNew"/>
    <dgm:cxn modelId="{FE104224-FF1B-47F7-8EC6-94051ACC0804}" type="presOf" srcId="{D70FADDC-4840-45AC-8687-51D9DFB021D8}" destId="{18EE454B-0386-463D-A314-177806E99094}" srcOrd="0" destOrd="0" presId="urn:microsoft.com/office/officeart/2016/7/layout/RepeatingBendingProcessNew"/>
    <dgm:cxn modelId="{14D3BD32-5065-4A50-96C8-5C85EB113F0F}" type="presOf" srcId="{F05991BA-1D25-4626-9AA2-9525FF4753CA}" destId="{F8E248AC-FC06-43CD-A52D-4974383607A0}" srcOrd="1" destOrd="0" presId="urn:microsoft.com/office/officeart/2016/7/layout/RepeatingBendingProcessNew"/>
    <dgm:cxn modelId="{6F288836-B32F-47E2-9059-AE451996EF20}" type="presOf" srcId="{FF145D59-0B5B-427B-B8B3-2D4E690EACAD}" destId="{491BEEE4-96BC-4854-AACA-582E50220457}" srcOrd="0" destOrd="0" presId="urn:microsoft.com/office/officeart/2016/7/layout/RepeatingBendingProcessNew"/>
    <dgm:cxn modelId="{189D7038-C6A7-41A0-841F-506408FB0F05}" type="presOf" srcId="{F05991BA-1D25-4626-9AA2-9525FF4753CA}" destId="{9F594EED-F9B3-4797-A153-823BB4C49B2E}" srcOrd="0" destOrd="0" presId="urn:microsoft.com/office/officeart/2016/7/layout/RepeatingBendingProcessNew"/>
    <dgm:cxn modelId="{86D3F73A-55F1-421C-811D-D17A11C0F3CC}" srcId="{95CEF76C-52CF-4151-BDB8-BEBD8F9E69CA}" destId="{49F2B8F6-EC09-4DF4-BCB3-D18A0E81E0A6}" srcOrd="0" destOrd="0" parTransId="{C3CCCD18-68AB-4928-AEEE-0567381B9ECE}" sibTransId="{3452DA12-8C72-4412-BA9A-2CCB9D808567}"/>
    <dgm:cxn modelId="{40203743-459E-4BDB-B71D-E219DACB5C91}" type="presOf" srcId="{3452DA12-8C72-4412-BA9A-2CCB9D808567}" destId="{2E603E90-3E50-4E57-8E18-915DBB0D6E61}" srcOrd="1" destOrd="0" presId="urn:microsoft.com/office/officeart/2016/7/layout/RepeatingBendingProcessNew"/>
    <dgm:cxn modelId="{09337769-4F33-44F8-ADF1-3AE9C8EB01BA}" type="presOf" srcId="{49F2B8F6-EC09-4DF4-BCB3-D18A0E81E0A6}" destId="{D3447940-A29D-4A6E-AD34-3420DC5379F2}" srcOrd="0" destOrd="0" presId="urn:microsoft.com/office/officeart/2016/7/layout/RepeatingBendingProcessNew"/>
    <dgm:cxn modelId="{CB6C7949-06C9-4110-83F4-4A8CC43D1D2D}" type="presOf" srcId="{95CEF76C-52CF-4151-BDB8-BEBD8F9E69CA}" destId="{F47A5CC7-0088-4C35-ACDD-702DC77C2050}" srcOrd="0" destOrd="0" presId="urn:microsoft.com/office/officeart/2016/7/layout/RepeatingBendingProcessNew"/>
    <dgm:cxn modelId="{86232F6F-3E34-4410-A9AE-64379C27406F}" type="presOf" srcId="{24916399-90DE-48CD-9D32-709E507A80C5}" destId="{1EC81489-3FFD-4D30-B749-A5D20ACB5313}" srcOrd="0" destOrd="0" presId="urn:microsoft.com/office/officeart/2016/7/layout/RepeatingBendingProcessNew"/>
    <dgm:cxn modelId="{C400F378-FEAD-4618-9642-3A2B136491BF}" type="presOf" srcId="{F3B6881C-56F5-4EFF-A13C-46E59AAD2904}" destId="{66BAD233-AEA3-4327-BD6F-9C18AB21EF6A}" srcOrd="0" destOrd="0" presId="urn:microsoft.com/office/officeart/2016/7/layout/RepeatingBendingProcessNew"/>
    <dgm:cxn modelId="{52B2D882-6DD8-46F3-986F-ADD5017CBF58}" type="presOf" srcId="{1842B693-E4E4-40AA-B45C-53469ECD65CB}" destId="{0CCB84C1-5FAF-4496-ACF9-7ABA345CE25F}" srcOrd="1" destOrd="0" presId="urn:microsoft.com/office/officeart/2016/7/layout/RepeatingBendingProcessNew"/>
    <dgm:cxn modelId="{F3AE5B85-B6BD-4BEB-945F-AA375BE10CA5}" srcId="{95CEF76C-52CF-4151-BDB8-BEBD8F9E69CA}" destId="{9D30425C-D74D-4569-86A3-3A1B0E4EAF5F}" srcOrd="1" destOrd="0" parTransId="{731AA6B3-C35D-4DA8-B1D0-352D4E897AAC}" sibTransId="{F05991BA-1D25-4626-9AA2-9525FF4753CA}"/>
    <dgm:cxn modelId="{6A7EBAC8-25A6-46D8-A87F-0D69C2C942C6}" srcId="{95CEF76C-52CF-4151-BDB8-BEBD8F9E69CA}" destId="{F3B6881C-56F5-4EFF-A13C-46E59AAD2904}" srcOrd="5" destOrd="0" parTransId="{7FC52214-97B1-4E39-B6ED-F5B5E8FC2883}" sibTransId="{DA833697-DEA0-4E6A-A38E-F6C6E679F60E}"/>
    <dgm:cxn modelId="{97CC24CD-7094-48F4-BC8D-CE9517ABFCEA}" type="presOf" srcId="{7217CDCA-99AD-4F68-BD3F-23A2D0C3EA72}" destId="{DD377EE1-E051-4686-AA06-14BFF0838B4D}" srcOrd="0" destOrd="0" presId="urn:microsoft.com/office/officeart/2016/7/layout/RepeatingBendingProcessNew"/>
    <dgm:cxn modelId="{68BEE0CF-2D6E-432B-9B01-1C269CCCDB1D}" srcId="{95CEF76C-52CF-4151-BDB8-BEBD8F9E69CA}" destId="{24916399-90DE-48CD-9D32-709E507A80C5}" srcOrd="4" destOrd="0" parTransId="{0513B2BE-72FD-48EF-8B0D-A78D06E7F044}" sibTransId="{1842B693-E4E4-40AA-B45C-53469ECD65CB}"/>
    <dgm:cxn modelId="{42D319FA-F3D5-4B98-913E-340AC48ED2FD}" type="presOf" srcId="{1842B693-E4E4-40AA-B45C-53469ECD65CB}" destId="{01A7F8E2-43C4-4527-8F59-3B8FC959A365}" srcOrd="0" destOrd="0" presId="urn:microsoft.com/office/officeart/2016/7/layout/RepeatingBendingProcessNew"/>
    <dgm:cxn modelId="{C08EBDCD-6222-4FBF-8A9A-0D54937722C5}" type="presParOf" srcId="{F47A5CC7-0088-4C35-ACDD-702DC77C2050}" destId="{D3447940-A29D-4A6E-AD34-3420DC5379F2}" srcOrd="0" destOrd="0" presId="urn:microsoft.com/office/officeart/2016/7/layout/RepeatingBendingProcessNew"/>
    <dgm:cxn modelId="{F26CD644-8CFC-432C-83B8-6E74572CE2C4}" type="presParOf" srcId="{F47A5CC7-0088-4C35-ACDD-702DC77C2050}" destId="{5FE8EC70-911D-499F-99D4-C7BC3FE557E8}" srcOrd="1" destOrd="0" presId="urn:microsoft.com/office/officeart/2016/7/layout/RepeatingBendingProcessNew"/>
    <dgm:cxn modelId="{D1CF54CF-4664-49A3-B6F7-620C8F61E368}" type="presParOf" srcId="{5FE8EC70-911D-499F-99D4-C7BC3FE557E8}" destId="{2E603E90-3E50-4E57-8E18-915DBB0D6E61}" srcOrd="0" destOrd="0" presId="urn:microsoft.com/office/officeart/2016/7/layout/RepeatingBendingProcessNew"/>
    <dgm:cxn modelId="{9B719E6E-DA25-4314-B53E-1FBFC306C487}" type="presParOf" srcId="{F47A5CC7-0088-4C35-ACDD-702DC77C2050}" destId="{45C847E8-E071-4EF8-ABB8-125C030CE13D}" srcOrd="2" destOrd="0" presId="urn:microsoft.com/office/officeart/2016/7/layout/RepeatingBendingProcessNew"/>
    <dgm:cxn modelId="{79173232-CB51-4889-A7F0-A9C91A011CC4}" type="presParOf" srcId="{F47A5CC7-0088-4C35-ACDD-702DC77C2050}" destId="{9F594EED-F9B3-4797-A153-823BB4C49B2E}" srcOrd="3" destOrd="0" presId="urn:microsoft.com/office/officeart/2016/7/layout/RepeatingBendingProcessNew"/>
    <dgm:cxn modelId="{77EE5363-EBBF-4CA8-A93D-C84C5C7FED8C}" type="presParOf" srcId="{9F594EED-F9B3-4797-A153-823BB4C49B2E}" destId="{F8E248AC-FC06-43CD-A52D-4974383607A0}" srcOrd="0" destOrd="0" presId="urn:microsoft.com/office/officeart/2016/7/layout/RepeatingBendingProcessNew"/>
    <dgm:cxn modelId="{F86DD3F7-B15A-40A2-80F9-E86BCE2D3C8E}" type="presParOf" srcId="{F47A5CC7-0088-4C35-ACDD-702DC77C2050}" destId="{DD377EE1-E051-4686-AA06-14BFF0838B4D}" srcOrd="4" destOrd="0" presId="urn:microsoft.com/office/officeart/2016/7/layout/RepeatingBendingProcessNew"/>
    <dgm:cxn modelId="{61F1AF89-6E7D-49E8-95F0-FE21AE3FE804}" type="presParOf" srcId="{F47A5CC7-0088-4C35-ACDD-702DC77C2050}" destId="{491BEEE4-96BC-4854-AACA-582E50220457}" srcOrd="5" destOrd="0" presId="urn:microsoft.com/office/officeart/2016/7/layout/RepeatingBendingProcessNew"/>
    <dgm:cxn modelId="{1C088C64-5024-4BA8-A34F-63661B0101DD}" type="presParOf" srcId="{491BEEE4-96BC-4854-AACA-582E50220457}" destId="{00B7052A-4D22-408F-A236-73BF91E29566}" srcOrd="0" destOrd="0" presId="urn:microsoft.com/office/officeart/2016/7/layout/RepeatingBendingProcessNew"/>
    <dgm:cxn modelId="{CCD78831-3096-492B-BF29-A63FC2E039E6}" type="presParOf" srcId="{F47A5CC7-0088-4C35-ACDD-702DC77C2050}" destId="{D8C01457-1D44-4C7B-818A-4751249DE87B}" srcOrd="6" destOrd="0" presId="urn:microsoft.com/office/officeart/2016/7/layout/RepeatingBendingProcessNew"/>
    <dgm:cxn modelId="{722AD095-72E3-4D71-9157-B830E079D9FB}" type="presParOf" srcId="{F47A5CC7-0088-4C35-ACDD-702DC77C2050}" destId="{18EE454B-0386-463D-A314-177806E99094}" srcOrd="7" destOrd="0" presId="urn:microsoft.com/office/officeart/2016/7/layout/RepeatingBendingProcessNew"/>
    <dgm:cxn modelId="{27816E38-5B03-47C5-BA34-33A57636DAF1}" type="presParOf" srcId="{18EE454B-0386-463D-A314-177806E99094}" destId="{66D9E1C5-C82D-4B2F-9EF2-2ADACDD336B8}" srcOrd="0" destOrd="0" presId="urn:microsoft.com/office/officeart/2016/7/layout/RepeatingBendingProcessNew"/>
    <dgm:cxn modelId="{3DBF7216-9C7A-4D5A-AECA-A55198941B02}" type="presParOf" srcId="{F47A5CC7-0088-4C35-ACDD-702DC77C2050}" destId="{1EC81489-3FFD-4D30-B749-A5D20ACB5313}" srcOrd="8" destOrd="0" presId="urn:microsoft.com/office/officeart/2016/7/layout/RepeatingBendingProcessNew"/>
    <dgm:cxn modelId="{C86510F7-2462-4981-BD0D-B076CB7289DE}" type="presParOf" srcId="{F47A5CC7-0088-4C35-ACDD-702DC77C2050}" destId="{01A7F8E2-43C4-4527-8F59-3B8FC959A365}" srcOrd="9" destOrd="0" presId="urn:microsoft.com/office/officeart/2016/7/layout/RepeatingBendingProcessNew"/>
    <dgm:cxn modelId="{75641DE1-1FC3-467D-AAC8-455BC777C951}" type="presParOf" srcId="{01A7F8E2-43C4-4527-8F59-3B8FC959A365}" destId="{0CCB84C1-5FAF-4496-ACF9-7ABA345CE25F}" srcOrd="0" destOrd="0" presId="urn:microsoft.com/office/officeart/2016/7/layout/RepeatingBendingProcessNew"/>
    <dgm:cxn modelId="{7D12BF85-3225-448E-838C-19902D89EF8A}" type="presParOf" srcId="{F47A5CC7-0088-4C35-ACDD-702DC77C2050}" destId="{66BAD233-AEA3-4327-BD6F-9C18AB21EF6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85B374-6D3C-4423-BC72-5B4158167FDD}" type="doc">
      <dgm:prSet loTypeId="urn:microsoft.com/office/officeart/2005/8/layout/process2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E9E42F-A474-4395-916D-BCC13CC731F7}">
      <dgm:prSet/>
      <dgm:spPr/>
      <dgm:t>
        <a:bodyPr/>
        <a:lstStyle/>
        <a:p>
          <a:r>
            <a:rPr lang="de-DE"/>
            <a:t>5. Lernerfolgskontrolle</a:t>
          </a:r>
          <a:endParaRPr lang="en-US"/>
        </a:p>
      </dgm:t>
    </dgm:pt>
    <dgm:pt modelId="{85849FF7-0776-4C92-8238-37D0ED562195}" type="parTrans" cxnId="{BF86BF81-DD23-40D2-BE7A-FC6BED9B71B8}">
      <dgm:prSet/>
      <dgm:spPr/>
      <dgm:t>
        <a:bodyPr/>
        <a:lstStyle/>
        <a:p>
          <a:endParaRPr lang="en-US"/>
        </a:p>
      </dgm:t>
    </dgm:pt>
    <dgm:pt modelId="{05A39A10-BFEA-449A-BCC7-B9B4F2483756}" type="sibTrans" cxnId="{BF86BF81-DD23-40D2-BE7A-FC6BED9B71B8}">
      <dgm:prSet/>
      <dgm:spPr/>
      <dgm:t>
        <a:bodyPr/>
        <a:lstStyle/>
        <a:p>
          <a:endParaRPr lang="en-US"/>
        </a:p>
      </dgm:t>
    </dgm:pt>
    <dgm:pt modelId="{A16091D6-A113-4D3D-BA8D-FF38C3806CFE}">
      <dgm:prSet/>
      <dgm:spPr/>
      <dgm:t>
        <a:bodyPr/>
        <a:lstStyle/>
        <a:p>
          <a:r>
            <a:rPr lang="de-DE"/>
            <a:t>Die Auszubildende/Der Auszubildende führt selbstständig die Erstellung einer Faktura durch. Die Auszubildende/Der Auszubildende ermittelt selbstständig die für eine korrekte Faktura benötigten Werte und antwortet dem Kunden eigenständig.</a:t>
          </a:r>
          <a:endParaRPr lang="en-US"/>
        </a:p>
      </dgm:t>
    </dgm:pt>
    <dgm:pt modelId="{E5C7CD15-1603-4CDF-B9F4-146580A650FF}" type="parTrans" cxnId="{654111DC-2C84-4E38-81FC-AC8B24CCB3E8}">
      <dgm:prSet/>
      <dgm:spPr/>
      <dgm:t>
        <a:bodyPr/>
        <a:lstStyle/>
        <a:p>
          <a:endParaRPr lang="en-US"/>
        </a:p>
      </dgm:t>
    </dgm:pt>
    <dgm:pt modelId="{D8705B4F-460C-4A9D-A9D0-2455E1A19167}" type="sibTrans" cxnId="{654111DC-2C84-4E38-81FC-AC8B24CCB3E8}">
      <dgm:prSet/>
      <dgm:spPr/>
      <dgm:t>
        <a:bodyPr/>
        <a:lstStyle/>
        <a:p>
          <a:endParaRPr lang="en-US"/>
        </a:p>
      </dgm:t>
    </dgm:pt>
    <dgm:pt modelId="{13471C07-FE72-4D96-9F50-EEEB7249509F}" type="pres">
      <dgm:prSet presAssocID="{AF85B374-6D3C-4423-BC72-5B4158167FDD}" presName="linearFlow" presStyleCnt="0">
        <dgm:presLayoutVars>
          <dgm:resizeHandles val="exact"/>
        </dgm:presLayoutVars>
      </dgm:prSet>
      <dgm:spPr/>
    </dgm:pt>
    <dgm:pt modelId="{ED50833A-AE6F-42FA-B7D2-1E2E95046921}" type="pres">
      <dgm:prSet presAssocID="{5FE9E42F-A474-4395-916D-BCC13CC731F7}" presName="node" presStyleLbl="node1" presStyleIdx="0" presStyleCnt="2">
        <dgm:presLayoutVars>
          <dgm:bulletEnabled val="1"/>
        </dgm:presLayoutVars>
      </dgm:prSet>
      <dgm:spPr/>
    </dgm:pt>
    <dgm:pt modelId="{12DBFE7D-D849-4318-8C4A-8BE52EB79018}" type="pres">
      <dgm:prSet presAssocID="{05A39A10-BFEA-449A-BCC7-B9B4F2483756}" presName="sibTrans" presStyleLbl="sibTrans2D1" presStyleIdx="0" presStyleCnt="1"/>
      <dgm:spPr/>
    </dgm:pt>
    <dgm:pt modelId="{CA917D54-6AE6-4B73-AF7B-985535D1CD69}" type="pres">
      <dgm:prSet presAssocID="{05A39A10-BFEA-449A-BCC7-B9B4F2483756}" presName="connectorText" presStyleLbl="sibTrans2D1" presStyleIdx="0" presStyleCnt="1"/>
      <dgm:spPr/>
    </dgm:pt>
    <dgm:pt modelId="{C5585C92-D001-4B27-A9E9-B694B6A7B330}" type="pres">
      <dgm:prSet presAssocID="{A16091D6-A113-4D3D-BA8D-FF38C3806CFE}" presName="node" presStyleLbl="node1" presStyleIdx="1" presStyleCnt="2">
        <dgm:presLayoutVars>
          <dgm:bulletEnabled val="1"/>
        </dgm:presLayoutVars>
      </dgm:prSet>
      <dgm:spPr/>
    </dgm:pt>
  </dgm:ptLst>
  <dgm:cxnLst>
    <dgm:cxn modelId="{7CF9821B-B161-4DC6-8621-70C122D536AE}" type="presOf" srcId="{A16091D6-A113-4D3D-BA8D-FF38C3806CFE}" destId="{C5585C92-D001-4B27-A9E9-B694B6A7B330}" srcOrd="0" destOrd="0" presId="urn:microsoft.com/office/officeart/2005/8/layout/process2"/>
    <dgm:cxn modelId="{BF86BF81-DD23-40D2-BE7A-FC6BED9B71B8}" srcId="{AF85B374-6D3C-4423-BC72-5B4158167FDD}" destId="{5FE9E42F-A474-4395-916D-BCC13CC731F7}" srcOrd="0" destOrd="0" parTransId="{85849FF7-0776-4C92-8238-37D0ED562195}" sibTransId="{05A39A10-BFEA-449A-BCC7-B9B4F2483756}"/>
    <dgm:cxn modelId="{4CCC8D89-66FC-47A4-B24F-C001E104335B}" type="presOf" srcId="{05A39A10-BFEA-449A-BCC7-B9B4F2483756}" destId="{12DBFE7D-D849-4318-8C4A-8BE52EB79018}" srcOrd="0" destOrd="0" presId="urn:microsoft.com/office/officeart/2005/8/layout/process2"/>
    <dgm:cxn modelId="{7468E18D-F4E9-428D-904A-A1EFB4693F4D}" type="presOf" srcId="{AF85B374-6D3C-4423-BC72-5B4158167FDD}" destId="{13471C07-FE72-4D96-9F50-EEEB7249509F}" srcOrd="0" destOrd="0" presId="urn:microsoft.com/office/officeart/2005/8/layout/process2"/>
    <dgm:cxn modelId="{41B6869B-4924-4D6E-AA53-7FCB088653C1}" type="presOf" srcId="{5FE9E42F-A474-4395-916D-BCC13CC731F7}" destId="{ED50833A-AE6F-42FA-B7D2-1E2E95046921}" srcOrd="0" destOrd="0" presId="urn:microsoft.com/office/officeart/2005/8/layout/process2"/>
    <dgm:cxn modelId="{6F27DBB3-150C-463C-93EC-A6BA6686D7D4}" type="presOf" srcId="{05A39A10-BFEA-449A-BCC7-B9B4F2483756}" destId="{CA917D54-6AE6-4B73-AF7B-985535D1CD69}" srcOrd="1" destOrd="0" presId="urn:microsoft.com/office/officeart/2005/8/layout/process2"/>
    <dgm:cxn modelId="{654111DC-2C84-4E38-81FC-AC8B24CCB3E8}" srcId="{AF85B374-6D3C-4423-BC72-5B4158167FDD}" destId="{A16091D6-A113-4D3D-BA8D-FF38C3806CFE}" srcOrd="1" destOrd="0" parTransId="{E5C7CD15-1603-4CDF-B9F4-146580A650FF}" sibTransId="{D8705B4F-460C-4A9D-A9D0-2455E1A19167}"/>
    <dgm:cxn modelId="{65517BD4-9F57-40AF-8D48-792F42CF4E9A}" type="presParOf" srcId="{13471C07-FE72-4D96-9F50-EEEB7249509F}" destId="{ED50833A-AE6F-42FA-B7D2-1E2E95046921}" srcOrd="0" destOrd="0" presId="urn:microsoft.com/office/officeart/2005/8/layout/process2"/>
    <dgm:cxn modelId="{EF2CA22B-9EA3-4073-B7D7-0B328950DBCF}" type="presParOf" srcId="{13471C07-FE72-4D96-9F50-EEEB7249509F}" destId="{12DBFE7D-D849-4318-8C4A-8BE52EB79018}" srcOrd="1" destOrd="0" presId="urn:microsoft.com/office/officeart/2005/8/layout/process2"/>
    <dgm:cxn modelId="{6C40846E-C29D-41C9-9015-3261FC0D0F9B}" type="presParOf" srcId="{12DBFE7D-D849-4318-8C4A-8BE52EB79018}" destId="{CA917D54-6AE6-4B73-AF7B-985535D1CD69}" srcOrd="0" destOrd="0" presId="urn:microsoft.com/office/officeart/2005/8/layout/process2"/>
    <dgm:cxn modelId="{ECDFB198-EB3A-4C3C-8C71-DBF3037B8F81}" type="presParOf" srcId="{13471C07-FE72-4D96-9F50-EEEB7249509F}" destId="{C5585C92-D001-4B27-A9E9-B694B6A7B330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9049-94C1-42F2-AF45-659E13D9A161}">
      <dsp:nvSpPr>
        <dsp:cNvPr id="0" name=""/>
        <dsp:cNvSpPr/>
      </dsp:nvSpPr>
      <dsp:spPr>
        <a:xfrm>
          <a:off x="0" y="4105454"/>
          <a:ext cx="6666833" cy="1347501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Die Lernziele werden in Richt-, Grob- und Feinlernziele unterteilt. Sie bauen systematisch aufeinander auf und orientieren sich am Ausbildungsrahmenplan.</a:t>
          </a:r>
          <a:endParaRPr lang="en-US" sz="2100" kern="1200" dirty="0"/>
        </a:p>
      </dsp:txBody>
      <dsp:txXfrm>
        <a:off x="0" y="4105454"/>
        <a:ext cx="6666833" cy="1347501"/>
      </dsp:txXfrm>
    </dsp:sp>
    <dsp:sp modelId="{F9FBC131-84F9-4371-9BA5-41F783B9D1C7}">
      <dsp:nvSpPr>
        <dsp:cNvPr id="0" name=""/>
        <dsp:cNvSpPr/>
      </dsp:nvSpPr>
      <dsp:spPr>
        <a:xfrm rot="10800000">
          <a:off x="0" y="2053209"/>
          <a:ext cx="6666833" cy="2072457"/>
        </a:xfrm>
        <a:prstGeom prst="upArrowCallout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1" kern="1200" dirty="0"/>
            <a:t>4.1 Lernzielniveau</a:t>
          </a:r>
          <a:endParaRPr lang="en-US" sz="2100" kern="1200" dirty="0"/>
        </a:p>
      </dsp:txBody>
      <dsp:txXfrm rot="10800000">
        <a:off x="0" y="2053209"/>
        <a:ext cx="6666833" cy="1346620"/>
      </dsp:txXfrm>
    </dsp:sp>
    <dsp:sp modelId="{F5C105F5-EB31-4DD7-B237-B79BE193A011}">
      <dsp:nvSpPr>
        <dsp:cNvPr id="0" name=""/>
        <dsp:cNvSpPr/>
      </dsp:nvSpPr>
      <dsp:spPr>
        <a:xfrm rot="10800000">
          <a:off x="0" y="964"/>
          <a:ext cx="6666833" cy="2072457"/>
        </a:xfrm>
        <a:prstGeom prst="upArrowCallou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1" kern="1200" dirty="0"/>
            <a:t>4. Fachliche Analyse und Zielangabe</a:t>
          </a:r>
          <a:endParaRPr lang="en-US" sz="2100" kern="1200" dirty="0"/>
        </a:p>
      </dsp:txBody>
      <dsp:txXfrm rot="10800000">
        <a:off x="0" y="964"/>
        <a:ext cx="6666833" cy="1346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B57C2F-7196-4881-800B-889CD520D062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CBBCF-D906-4189-8BFA-110C71A6A25C}">
      <dsp:nvSpPr>
        <dsp:cNvPr id="0" name=""/>
        <dsp:cNvSpPr/>
      </dsp:nvSpPr>
      <dsp:spPr>
        <a:xfrm>
          <a:off x="0" y="2663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/>
            <a:t>4.1.1 Richtlernziel</a:t>
          </a:r>
          <a:endParaRPr lang="en-US" sz="1800" kern="1200"/>
        </a:p>
      </dsp:txBody>
      <dsp:txXfrm>
        <a:off x="0" y="2663"/>
        <a:ext cx="6666833" cy="908098"/>
      </dsp:txXfrm>
    </dsp:sp>
    <dsp:sp modelId="{73467860-5059-41EB-AFB4-3865C4736B53}">
      <dsp:nvSpPr>
        <dsp:cNvPr id="0" name=""/>
        <dsp:cNvSpPr/>
      </dsp:nvSpPr>
      <dsp:spPr>
        <a:xfrm>
          <a:off x="0" y="910762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DBF6FD-A272-46E2-A0CD-73F14CBB6F73}">
      <dsp:nvSpPr>
        <dsp:cNvPr id="0" name=""/>
        <dsp:cNvSpPr/>
      </dsp:nvSpPr>
      <dsp:spPr>
        <a:xfrm>
          <a:off x="0" y="910762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 dirty="0"/>
            <a:t>Der Auszubildende bzw. die Auszubildende soll in der Lage sein, kaufmännische Geschäftsprozesse im Bereich der Auftragsbearbeitung sachgerecht durchzuführen.</a:t>
          </a:r>
          <a:endParaRPr lang="en-US" sz="1800" kern="1200" dirty="0"/>
        </a:p>
      </dsp:txBody>
      <dsp:txXfrm>
        <a:off x="0" y="910762"/>
        <a:ext cx="6666833" cy="908098"/>
      </dsp:txXfrm>
    </dsp:sp>
    <dsp:sp modelId="{5011C900-591F-4F25-BF04-219F88234113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432E89-28A7-42E4-8FD6-85E0B2487C8D}">
      <dsp:nvSpPr>
        <dsp:cNvPr id="0" name=""/>
        <dsp:cNvSpPr/>
      </dsp:nvSpPr>
      <dsp:spPr>
        <a:xfrm>
          <a:off x="0" y="1818861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i="1" kern="1200" dirty="0"/>
            <a:t>Alternative Formulierungen:</a:t>
          </a:r>
          <a:endParaRPr lang="en-US" sz="1800" i="1" kern="1200" dirty="0"/>
        </a:p>
      </dsp:txBody>
      <dsp:txXfrm>
        <a:off x="0" y="1818861"/>
        <a:ext cx="6666833" cy="908098"/>
      </dsp:txXfrm>
    </dsp:sp>
    <dsp:sp modelId="{37CD3DA3-49AC-4AD5-AC6C-2F385B4B1E5A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E4AA62-BFE5-4CD5-A835-59B1EB9E6955}">
      <dsp:nvSpPr>
        <dsp:cNvPr id="0" name=""/>
        <dsp:cNvSpPr/>
      </dsp:nvSpPr>
      <dsp:spPr>
        <a:xfrm>
          <a:off x="0" y="2726960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 dirty="0"/>
            <a:t>Der Auszubildende soll Geschäftsvorfälle im Rahmen der Rechnungsstellung eigenständig bearbeiten.</a:t>
          </a:r>
          <a:endParaRPr lang="en-US" sz="1800" i="1" kern="1200" dirty="0"/>
        </a:p>
      </dsp:txBody>
      <dsp:txXfrm>
        <a:off x="0" y="2726960"/>
        <a:ext cx="6666833" cy="908098"/>
      </dsp:txXfrm>
    </dsp:sp>
    <dsp:sp modelId="{D2D6E109-13E2-4C19-9645-8631E5A94D56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620404-36A1-42E3-9BCB-9E314FFD9D65}">
      <dsp:nvSpPr>
        <dsp:cNvPr id="0" name=""/>
        <dsp:cNvSpPr/>
      </dsp:nvSpPr>
      <dsp:spPr>
        <a:xfrm>
          <a:off x="0" y="3635058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i="1" kern="1200" dirty="0"/>
            <a:t>Der Auszubildende soll Dokumente der Auftragsabwicklung korrekt erstellen und prüfen.</a:t>
          </a:r>
          <a:endParaRPr lang="en-US" sz="1800" i="1" kern="1200" dirty="0"/>
        </a:p>
      </dsp:txBody>
      <dsp:txXfrm>
        <a:off x="0" y="3635058"/>
        <a:ext cx="6666833" cy="908098"/>
      </dsp:txXfrm>
    </dsp:sp>
    <dsp:sp modelId="{EC93D9AA-2291-4F14-9D98-F1B87F89E3C9}">
      <dsp:nvSpPr>
        <dsp:cNvPr id="0" name=""/>
        <dsp:cNvSpPr/>
      </dsp:nvSpPr>
      <dsp:spPr>
        <a:xfrm>
          <a:off x="0" y="4543157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ACBD4E-FF62-49A7-9E3B-CAFCAB01B74A}">
      <dsp:nvSpPr>
        <dsp:cNvPr id="0" name=""/>
        <dsp:cNvSpPr/>
      </dsp:nvSpPr>
      <dsp:spPr>
        <a:xfrm>
          <a:off x="0" y="4543157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i="1" kern="1200" dirty="0"/>
            <a:t>Der Auszubildende soll abrechnungsrelevante Unterlagen fachgerecht auswerten und weiterverarbeiten.</a:t>
          </a:r>
          <a:endParaRPr lang="en-US" sz="1800" b="0" i="1" kern="1200" dirty="0"/>
        </a:p>
      </dsp:txBody>
      <dsp:txXfrm>
        <a:off x="0" y="4543157"/>
        <a:ext cx="6666833" cy="908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2EE78A-2590-46EB-8AF4-055AE60817B1}">
      <dsp:nvSpPr>
        <dsp:cNvPr id="0" name=""/>
        <dsp:cNvSpPr/>
      </dsp:nvSpPr>
      <dsp:spPr>
        <a:xfrm>
          <a:off x="0" y="665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39ED22-3F07-4E21-B31E-8054553415B5}">
      <dsp:nvSpPr>
        <dsp:cNvPr id="0" name=""/>
        <dsp:cNvSpPr/>
      </dsp:nvSpPr>
      <dsp:spPr>
        <a:xfrm>
          <a:off x="0" y="665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kern="1200"/>
            <a:t>4.1.3 Feinlernziel</a:t>
          </a:r>
          <a:endParaRPr lang="en-US" sz="1500" kern="1200"/>
        </a:p>
      </dsp:txBody>
      <dsp:txXfrm>
        <a:off x="0" y="665"/>
        <a:ext cx="6666833" cy="778941"/>
      </dsp:txXfrm>
    </dsp:sp>
    <dsp:sp modelId="{CEC2ECF4-7212-44D5-AA8B-8F10793C4EB1}">
      <dsp:nvSpPr>
        <dsp:cNvPr id="0" name=""/>
        <dsp:cNvSpPr/>
      </dsp:nvSpPr>
      <dsp:spPr>
        <a:xfrm>
          <a:off x="0" y="779606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AA5F14-DA4E-4C8D-86BC-90990192D040}">
      <dsp:nvSpPr>
        <dsp:cNvPr id="0" name=""/>
        <dsp:cNvSpPr/>
      </dsp:nvSpPr>
      <dsp:spPr>
        <a:xfrm>
          <a:off x="0" y="779606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kern="1200"/>
            <a:t>Der Auszubildende bzw. die Auszubildende soll die Bestandteile einer Rechnung benennen, erläutern und diese vollständig sowie formal korrekt in einer Faktura umsetzen.</a:t>
          </a:r>
          <a:endParaRPr lang="en-US" sz="1500" kern="1200"/>
        </a:p>
      </dsp:txBody>
      <dsp:txXfrm>
        <a:off x="0" y="779606"/>
        <a:ext cx="6666833" cy="778941"/>
      </dsp:txXfrm>
    </dsp:sp>
    <dsp:sp modelId="{EFF34BBB-C193-444F-9A26-A59109F89C9E}">
      <dsp:nvSpPr>
        <dsp:cNvPr id="0" name=""/>
        <dsp:cNvSpPr/>
      </dsp:nvSpPr>
      <dsp:spPr>
        <a:xfrm>
          <a:off x="0" y="155854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A440A7-2E07-4905-92C4-A0A854667837}">
      <dsp:nvSpPr>
        <dsp:cNvPr id="0" name=""/>
        <dsp:cNvSpPr/>
      </dsp:nvSpPr>
      <dsp:spPr>
        <a:xfrm>
          <a:off x="0" y="1558548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b="1" i="1" kern="1200" dirty="0"/>
            <a:t>Alternative bzw. ergänzende Feinlernziele:</a:t>
          </a:r>
          <a:endParaRPr lang="en-US" sz="1500" i="1" kern="1200" dirty="0"/>
        </a:p>
      </dsp:txBody>
      <dsp:txXfrm>
        <a:off x="0" y="1558548"/>
        <a:ext cx="6666833" cy="778941"/>
      </dsp:txXfrm>
    </dsp:sp>
    <dsp:sp modelId="{B7B225CF-AFDB-4B5E-AF08-569D925F3F3B}">
      <dsp:nvSpPr>
        <dsp:cNvPr id="0" name=""/>
        <dsp:cNvSpPr/>
      </dsp:nvSpPr>
      <dsp:spPr>
        <a:xfrm>
          <a:off x="0" y="2337489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C87DF8-EB0B-4AB9-83CE-3B0C38C674A8}">
      <dsp:nvSpPr>
        <dsp:cNvPr id="0" name=""/>
        <dsp:cNvSpPr/>
      </dsp:nvSpPr>
      <dsp:spPr>
        <a:xfrm>
          <a:off x="0" y="2337489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i="1" kern="1200" dirty="0"/>
            <a:t>Der Auszubildende kann Pflichtangaben gemäß § 14 UStG benennen.</a:t>
          </a:r>
          <a:endParaRPr lang="en-US" sz="1500" i="1" kern="1200" dirty="0"/>
        </a:p>
      </dsp:txBody>
      <dsp:txXfrm>
        <a:off x="0" y="2337489"/>
        <a:ext cx="6666833" cy="778941"/>
      </dsp:txXfrm>
    </dsp:sp>
    <dsp:sp modelId="{6A69F165-0061-40A8-B062-4F4171119D69}">
      <dsp:nvSpPr>
        <dsp:cNvPr id="0" name=""/>
        <dsp:cNvSpPr/>
      </dsp:nvSpPr>
      <dsp:spPr>
        <a:xfrm>
          <a:off x="0" y="311643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BA7EFC-18CB-413C-9BC9-F519A03D204A}">
      <dsp:nvSpPr>
        <dsp:cNvPr id="0" name=""/>
        <dsp:cNvSpPr/>
      </dsp:nvSpPr>
      <dsp:spPr>
        <a:xfrm>
          <a:off x="0" y="3116430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i="1" kern="1200" dirty="0"/>
            <a:t>Der Auszubildende berechnet Nettobetrag, Umsatzsteuer und Bruttobetrag fehlerfrei.</a:t>
          </a:r>
          <a:endParaRPr lang="en-US" sz="1500" i="1" kern="1200" dirty="0"/>
        </a:p>
      </dsp:txBody>
      <dsp:txXfrm>
        <a:off x="0" y="3116430"/>
        <a:ext cx="6666833" cy="778941"/>
      </dsp:txXfrm>
    </dsp:sp>
    <dsp:sp modelId="{2F3EEABF-91E1-4C60-BE2B-90DB05A6230D}">
      <dsp:nvSpPr>
        <dsp:cNvPr id="0" name=""/>
        <dsp:cNvSpPr/>
      </dsp:nvSpPr>
      <dsp:spPr>
        <a:xfrm>
          <a:off x="0" y="389537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7C8B54-82F8-41CC-A9E7-329A4C44EEE8}">
      <dsp:nvSpPr>
        <dsp:cNvPr id="0" name=""/>
        <dsp:cNvSpPr/>
      </dsp:nvSpPr>
      <dsp:spPr>
        <a:xfrm>
          <a:off x="0" y="3895371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i="1" kern="1200" dirty="0"/>
            <a:t>Der Auszubildende prüft die Rechnung eigenständig auf Vollständigkeit und Rechenfehler.</a:t>
          </a:r>
          <a:endParaRPr lang="en-US" sz="1500" i="1" kern="1200" dirty="0"/>
        </a:p>
      </dsp:txBody>
      <dsp:txXfrm>
        <a:off x="0" y="3895371"/>
        <a:ext cx="6666833" cy="778941"/>
      </dsp:txXfrm>
    </dsp:sp>
    <dsp:sp modelId="{D16B36B5-6028-4BEA-97B9-CB8A5F19AB3F}">
      <dsp:nvSpPr>
        <dsp:cNvPr id="0" name=""/>
        <dsp:cNvSpPr/>
      </dsp:nvSpPr>
      <dsp:spPr>
        <a:xfrm>
          <a:off x="0" y="467431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397C9C-5CB6-44D7-BE89-89C0A1F2864F}">
      <dsp:nvSpPr>
        <dsp:cNvPr id="0" name=""/>
        <dsp:cNvSpPr/>
      </dsp:nvSpPr>
      <dsp:spPr>
        <a:xfrm>
          <a:off x="0" y="4674313"/>
          <a:ext cx="6666833" cy="778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500" i="1" kern="1200" dirty="0"/>
            <a:t>Der Auszubildende erstellt die Rechnung unter Einhaltung betrieblicher und rechtlicher Vorgaben.</a:t>
          </a:r>
          <a:endParaRPr lang="en-US" sz="1500" i="1" kern="1200" dirty="0"/>
        </a:p>
      </dsp:txBody>
      <dsp:txXfrm>
        <a:off x="0" y="4674313"/>
        <a:ext cx="6666833" cy="7789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DF30E-4150-4003-A328-A88E85586E83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72513-77F8-4006-9406-0ADC12632D07}">
      <dsp:nvSpPr>
        <dsp:cNvPr id="0" name=""/>
        <dsp:cNvSpPr/>
      </dsp:nvSpPr>
      <dsp:spPr>
        <a:xfrm>
          <a:off x="0" y="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600" b="1" kern="1200"/>
            <a:t>4.2 Lernzielbereiche</a:t>
          </a:r>
          <a:endParaRPr lang="en-US" sz="4600" kern="1200"/>
        </a:p>
      </dsp:txBody>
      <dsp:txXfrm>
        <a:off x="0" y="0"/>
        <a:ext cx="6666833" cy="2726960"/>
      </dsp:txXfrm>
    </dsp:sp>
    <dsp:sp modelId="{CD4C327B-2F39-4189-A702-0121868AB204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7C8A51-EFBA-40BA-B2CF-33220907F500}">
      <dsp:nvSpPr>
        <dsp:cNvPr id="0" name=""/>
        <dsp:cNvSpPr/>
      </dsp:nvSpPr>
      <dsp:spPr>
        <a:xfrm>
          <a:off x="0" y="272696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t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600" kern="1200"/>
            <a:t>Die Ausbildungssituation fördert unterschiedliche Kompetenzbereiche.</a:t>
          </a:r>
          <a:endParaRPr lang="en-US" sz="4600" kern="1200"/>
        </a:p>
      </dsp:txBody>
      <dsp:txXfrm>
        <a:off x="0" y="2726960"/>
        <a:ext cx="6666833" cy="27269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8EC70-911D-499F-99D4-C7BC3FE557E8}">
      <dsp:nvSpPr>
        <dsp:cNvPr id="0" name=""/>
        <dsp:cNvSpPr/>
      </dsp:nvSpPr>
      <dsp:spPr>
        <a:xfrm>
          <a:off x="3323664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877339"/>
        <a:ext cx="33687" cy="6737"/>
      </dsp:txXfrm>
    </dsp:sp>
    <dsp:sp modelId="{D3447940-A29D-4A6E-AD34-3420DC5379F2}">
      <dsp:nvSpPr>
        <dsp:cNvPr id="0" name=""/>
        <dsp:cNvSpPr/>
      </dsp:nvSpPr>
      <dsp:spPr>
        <a:xfrm>
          <a:off x="396080" y="1893"/>
          <a:ext cx="2929383" cy="17576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/>
            <a:t>Zusammenfassende Zielausrichtung</a:t>
          </a:r>
          <a:endParaRPr lang="en-US" sz="1600" kern="1200"/>
        </a:p>
      </dsp:txBody>
      <dsp:txXfrm>
        <a:off x="396080" y="1893"/>
        <a:ext cx="2929383" cy="1757630"/>
      </dsp:txXfrm>
    </dsp:sp>
    <dsp:sp modelId="{9F594EED-F9B3-4797-A153-823BB4C49B2E}">
      <dsp:nvSpPr>
        <dsp:cNvPr id="0" name=""/>
        <dsp:cNvSpPr/>
      </dsp:nvSpPr>
      <dsp:spPr>
        <a:xfrm>
          <a:off x="6926806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877339"/>
        <a:ext cx="33687" cy="6737"/>
      </dsp:txXfrm>
    </dsp:sp>
    <dsp:sp modelId="{45C847E8-E071-4EF8-ABB8-125C030CE13D}">
      <dsp:nvSpPr>
        <dsp:cNvPr id="0" name=""/>
        <dsp:cNvSpPr/>
      </dsp:nvSpPr>
      <dsp:spPr>
        <a:xfrm>
          <a:off x="3999222" y="1893"/>
          <a:ext cx="2929383" cy="17576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/>
            <a:t>Die Ausbildungssituation fördert:</a:t>
          </a:r>
          <a:endParaRPr lang="en-US" sz="1600" kern="1200"/>
        </a:p>
      </dsp:txBody>
      <dsp:txXfrm>
        <a:off x="3999222" y="1893"/>
        <a:ext cx="2929383" cy="1757630"/>
      </dsp:txXfrm>
    </dsp:sp>
    <dsp:sp modelId="{491BEEE4-96BC-4854-AACA-582E50220457}">
      <dsp:nvSpPr>
        <dsp:cNvPr id="0" name=""/>
        <dsp:cNvSpPr/>
      </dsp:nvSpPr>
      <dsp:spPr>
        <a:xfrm>
          <a:off x="1860772" y="1757723"/>
          <a:ext cx="7206284" cy="643158"/>
        </a:xfrm>
        <a:custGeom>
          <a:avLst/>
          <a:gdLst/>
          <a:ahLst/>
          <a:cxnLst/>
          <a:rect l="0" t="0" r="0" b="0"/>
          <a:pathLst>
            <a:path>
              <a:moveTo>
                <a:pt x="7206284" y="0"/>
              </a:moveTo>
              <a:lnTo>
                <a:pt x="7206284" y="338679"/>
              </a:lnTo>
              <a:lnTo>
                <a:pt x="0" y="338679"/>
              </a:lnTo>
              <a:lnTo>
                <a:pt x="0" y="64315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2971" y="2075933"/>
        <a:ext cx="361885" cy="6737"/>
      </dsp:txXfrm>
    </dsp:sp>
    <dsp:sp modelId="{DD377EE1-E051-4686-AA06-14BFF0838B4D}">
      <dsp:nvSpPr>
        <dsp:cNvPr id="0" name=""/>
        <dsp:cNvSpPr/>
      </dsp:nvSpPr>
      <dsp:spPr>
        <a:xfrm>
          <a:off x="7602364" y="1893"/>
          <a:ext cx="2929383" cy="17576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/>
            <a:t>Fachkompetenz</a:t>
          </a:r>
          <a:r>
            <a:rPr lang="de-DE" sz="1600" kern="1200"/>
            <a:t> durch korrekte Rechnungsstellung</a:t>
          </a:r>
          <a:endParaRPr lang="en-US" sz="1600" kern="1200"/>
        </a:p>
      </dsp:txBody>
      <dsp:txXfrm>
        <a:off x="7602364" y="1893"/>
        <a:ext cx="2929383" cy="1757630"/>
      </dsp:txXfrm>
    </dsp:sp>
    <dsp:sp modelId="{18EE454B-0386-463D-A314-177806E99094}">
      <dsp:nvSpPr>
        <dsp:cNvPr id="0" name=""/>
        <dsp:cNvSpPr/>
      </dsp:nvSpPr>
      <dsp:spPr>
        <a:xfrm>
          <a:off x="3323664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3308728"/>
        <a:ext cx="33687" cy="6737"/>
      </dsp:txXfrm>
    </dsp:sp>
    <dsp:sp modelId="{D8C01457-1D44-4C7B-818A-4751249DE87B}">
      <dsp:nvSpPr>
        <dsp:cNvPr id="0" name=""/>
        <dsp:cNvSpPr/>
      </dsp:nvSpPr>
      <dsp:spPr>
        <a:xfrm>
          <a:off x="396080" y="2433281"/>
          <a:ext cx="2929383" cy="17576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/>
            <a:t>Methodenkompetenz</a:t>
          </a:r>
          <a:r>
            <a:rPr lang="de-DE" sz="1600" kern="1200"/>
            <a:t> durch strukturiertes Vorgehen</a:t>
          </a:r>
          <a:endParaRPr lang="en-US" sz="1600" kern="1200"/>
        </a:p>
      </dsp:txBody>
      <dsp:txXfrm>
        <a:off x="396080" y="2433281"/>
        <a:ext cx="2929383" cy="1757630"/>
      </dsp:txXfrm>
    </dsp:sp>
    <dsp:sp modelId="{01A7F8E2-43C4-4527-8F59-3B8FC959A365}">
      <dsp:nvSpPr>
        <dsp:cNvPr id="0" name=""/>
        <dsp:cNvSpPr/>
      </dsp:nvSpPr>
      <dsp:spPr>
        <a:xfrm>
          <a:off x="6926806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3308728"/>
        <a:ext cx="33687" cy="6737"/>
      </dsp:txXfrm>
    </dsp:sp>
    <dsp:sp modelId="{1EC81489-3FFD-4D30-B749-A5D20ACB5313}">
      <dsp:nvSpPr>
        <dsp:cNvPr id="0" name=""/>
        <dsp:cNvSpPr/>
      </dsp:nvSpPr>
      <dsp:spPr>
        <a:xfrm>
          <a:off x="3999222" y="2433281"/>
          <a:ext cx="2929383" cy="175763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/>
            <a:t>Sozial- und Selbstkompetenz</a:t>
          </a:r>
          <a:r>
            <a:rPr lang="de-DE" sz="1600" kern="1200"/>
            <a:t> durch verantwortungsbewussten Umgang mit Daten</a:t>
          </a:r>
          <a:endParaRPr lang="en-US" sz="1600" kern="1200"/>
        </a:p>
      </dsp:txBody>
      <dsp:txXfrm>
        <a:off x="3999222" y="2433281"/>
        <a:ext cx="2929383" cy="1757630"/>
      </dsp:txXfrm>
    </dsp:sp>
    <dsp:sp modelId="{66BAD233-AEA3-4327-BD6F-9C18AB21EF6A}">
      <dsp:nvSpPr>
        <dsp:cNvPr id="0" name=""/>
        <dsp:cNvSpPr/>
      </dsp:nvSpPr>
      <dsp:spPr>
        <a:xfrm>
          <a:off x="7602364" y="2433281"/>
          <a:ext cx="2929383" cy="17576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/>
            <a:t>Die Lernziele sind auf den Ausbildungsstand (1. Ausbildungsjahr, 2. Halbjahr) abgestimmt und entsprechen den Anforderungen des Ausbildungsrahmenplans.</a:t>
          </a:r>
          <a:endParaRPr lang="en-US" sz="1600" kern="1200"/>
        </a:p>
      </dsp:txBody>
      <dsp:txXfrm>
        <a:off x="7602364" y="2433281"/>
        <a:ext cx="2929383" cy="17576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50833A-AE6F-42FA-B7D2-1E2E95046921}">
      <dsp:nvSpPr>
        <dsp:cNvPr id="0" name=""/>
        <dsp:cNvSpPr/>
      </dsp:nvSpPr>
      <dsp:spPr>
        <a:xfrm>
          <a:off x="639556" y="452"/>
          <a:ext cx="5519425" cy="1481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5. Lernerfolgskontrolle</a:t>
          </a:r>
          <a:endParaRPr lang="en-US" sz="1800" kern="1200"/>
        </a:p>
      </dsp:txBody>
      <dsp:txXfrm>
        <a:off x="682954" y="43850"/>
        <a:ext cx="5432629" cy="1394928"/>
      </dsp:txXfrm>
    </dsp:sp>
    <dsp:sp modelId="{12DBFE7D-D849-4318-8C4A-8BE52EB79018}">
      <dsp:nvSpPr>
        <dsp:cNvPr id="0" name=""/>
        <dsp:cNvSpPr/>
      </dsp:nvSpPr>
      <dsp:spPr>
        <a:xfrm rot="5400000">
          <a:off x="3121446" y="1519220"/>
          <a:ext cx="555646" cy="6667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3199236" y="1574785"/>
        <a:ext cx="400066" cy="388952"/>
      </dsp:txXfrm>
    </dsp:sp>
    <dsp:sp modelId="{C5585C92-D001-4B27-A9E9-B694B6A7B330}">
      <dsp:nvSpPr>
        <dsp:cNvPr id="0" name=""/>
        <dsp:cNvSpPr/>
      </dsp:nvSpPr>
      <dsp:spPr>
        <a:xfrm>
          <a:off x="639556" y="2223039"/>
          <a:ext cx="5519425" cy="14817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Die Auszubildende/Der Auszubildende führt selbstständig die Erstellung einer Faktura durch. Die Auszubildende/Der Auszubildende ermittelt selbstständig die für eine korrekte Faktura benötigten Werte und antwortet dem Kunden eigenständig.</a:t>
          </a:r>
          <a:endParaRPr lang="en-US" sz="1800" kern="1200"/>
        </a:p>
      </dsp:txBody>
      <dsp:txXfrm>
        <a:off x="682954" y="2266437"/>
        <a:ext cx="5432629" cy="13949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4D9B2-F35F-47FB-BEF5-34B227B682C7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FBA8D-6EA7-4DB9-BE7A-8C40A6D667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645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AC707-C253-A290-B144-10F450E57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09AC4CE-EBAE-3080-0AAC-4AF58D1E4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009706-7DA5-B34E-2284-A5BD2C54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399D-9594-49F1-90CC-02CB7439D020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4A6A89-B22F-C5CE-27B6-C898028F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F7C986-9DF1-1D81-E568-A5B063935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57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18D35-9FBD-2ABF-2065-4AE6978FA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86CDF1-4EF8-77B8-4E75-A23C3C9F1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A612EE-43F8-C45F-05A4-3DD4E63BA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5FFE-B4FD-4480-873A-F06BA20C9F36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3F07D0-46BF-F0DD-7F74-E0D245C8B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F4FAD2-5B6A-9061-D817-AAACA33E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365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3C1B86C-5E4F-FBBA-B72A-D2A53AD2E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08DD1E-4DE3-93C2-BF0C-BB9C42E38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1BA281-C8B9-BD2E-4841-102B90BD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3B43-65D1-4858-AC7D-9BAA052380FD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B931A7-A55A-29F8-2473-F50EC8A39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0E64B3-D9F8-D721-F97D-A922318A9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352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99C126-A444-6DA8-A34E-DF1AA1A5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323637-F602-7664-C494-66D003252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02470-1995-15A2-87F4-7A7AFA8D8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05F8E-E846-4002-9383-AF1D3868AFE3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003E9B-9BEA-D460-2B8A-B275E557D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6BE08F-5287-B45D-D795-E0CC0D30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083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FB10E-8777-04E8-89A1-2B5484FCB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F4BD6D-7445-1C9F-5246-C23BC108D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F7CF89-54E1-51B4-ECE5-8E97773B7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C6CE8-56BE-4F29-B181-7427C6665151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E1A114-2B2F-8B3D-93C5-AF616BD3D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03FA8D-4CA9-4321-212D-F1DCF7B0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467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087F88-9F15-75FA-332B-D1A56F6D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7E8430-D555-36C6-651F-5A4E3077EC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144F631-4ED9-5C07-8D3F-95716FF40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1C7AF9-FB42-8FEA-40C3-154D26FA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EA15-1C46-4256-AD43-2344B0E0D14D}" type="datetime1">
              <a:rPr lang="de-DE" smtClean="0"/>
              <a:t>23.02.2026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028FBA-77A7-A9E2-0237-0EBE1D51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1DE923B-EF94-C382-2819-DBEF099AB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47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38BA7-7558-1E02-F570-5727E147B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6F4FF5F-29DF-2F76-B9DB-9ECFFE323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F97AC6-05E3-EA28-C710-79215FE6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F7C580D-8C5B-E700-A97E-7BD585D59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9EC9BDB-7DC8-8D1B-2775-6A30E73327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E56392C-3537-BB3E-8A27-3D064DD5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D282-F3C8-4D35-BB3E-CE1CD8A84BAA}" type="datetime1">
              <a:rPr lang="de-DE" smtClean="0"/>
              <a:t>23.02.2026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1EF7CD-4A72-73C5-4F40-55682C73C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C3B0194-4363-EFAE-85C0-940D22C4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88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E87751-01B3-013C-EE72-EFB854AA8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9509157-4C34-CEA7-8B8A-C39EBCCF1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65C1-E03D-474C-B06F-6CA6AB6D97B6}" type="datetime1">
              <a:rPr lang="de-DE" smtClean="0"/>
              <a:t>23.02.2026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28D22E-1190-1374-CF99-466B5F9B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159FA6-0BA5-C740-4B13-6757E34B1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64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A70419C-CD04-7138-B115-DBF1B3D3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E978-2CFA-40CF-AF82-44396E6F79F2}" type="datetime1">
              <a:rPr lang="de-DE" smtClean="0"/>
              <a:t>23.02.2026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67F168-0B3E-34D6-7DE6-BB1BF7AEA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13674D8-6B8E-6724-578C-117E2CF6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05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55E47-571A-E0B7-E7B6-6FBFF0A40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E63DA6-1AFE-E024-EAA4-B05516D9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1627EE-3E22-9826-BA6E-CEF6A32B5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4330D8-59AA-BD68-7B77-CD11EF32C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9F0CB-A6E5-43F1-A7CB-A49053C08591}" type="datetime1">
              <a:rPr lang="de-DE" smtClean="0"/>
              <a:t>23.02.2026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1A8C54-CEA5-CC99-B90A-287F735C1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C6FF9BF-F1E4-C1F6-2C9D-EB111BAD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581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5B1840-2E92-C54C-0741-7F3D42FF7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C759B08-FC8B-BF85-688E-A641EE06CA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B881B26-7F3A-90B1-F829-3AEAE4DE6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CDABE6-800D-4151-AD16-0676D61BF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B19A-0A1B-4F99-96B1-B5F125AF5C6E}" type="datetime1">
              <a:rPr lang="de-DE" smtClean="0"/>
              <a:t>23.02.2026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B89FCB-2938-A14F-D352-DF0FEC1B4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D7C764-501F-41FA-9059-466676AB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44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954CFF-8AFE-158B-6C16-804BCB172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54589E-93CE-8A19-80C7-30B2E52DF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C942E5-5006-28DF-241A-5EDBFD983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F8BA4F-61D7-4828-9A5C-B65CEF45E9E4}" type="datetime1">
              <a:rPr lang="de-DE" smtClean="0"/>
              <a:t>23.02.2026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D83E6D-2176-D237-C311-6C274D4C3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27A511-7B09-19E4-8E33-23D753E24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0027AC-0912-4D60-BB22-F4EB79C18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00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C5D811D4-87D1-A862-A766-5F852B13B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045767"/>
              </p:ext>
            </p:extLst>
          </p:nvPr>
        </p:nvGraphicFramePr>
        <p:xfrm>
          <a:off x="457200" y="626970"/>
          <a:ext cx="11277601" cy="5604070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45098"/>
                  </a:srgbClr>
                </a:solidFill>
              </a:tblPr>
              <a:tblGrid>
                <a:gridCol w="4788759">
                  <a:extLst>
                    <a:ext uri="{9D8B030D-6E8A-4147-A177-3AD203B41FA5}">
                      <a16:colId xmlns:a16="http://schemas.microsoft.com/office/drawing/2014/main" val="3763921672"/>
                    </a:ext>
                  </a:extLst>
                </a:gridCol>
                <a:gridCol w="6488842">
                  <a:extLst>
                    <a:ext uri="{9D8B030D-6E8A-4147-A177-3AD203B41FA5}">
                      <a16:colId xmlns:a16="http://schemas.microsoft.com/office/drawing/2014/main" val="1594633483"/>
                    </a:ext>
                  </a:extLst>
                </a:gridCol>
              </a:tblGrid>
              <a:tr h="387863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e-DE" sz="1400" b="1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Ausbildereignungsprüfung am 23. Februar XXXX</a:t>
                      </a:r>
                      <a:endParaRPr lang="de-DE" sz="14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497391"/>
                  </a:ext>
                </a:extLst>
              </a:tr>
              <a:tr h="387863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Darstellung einer Ausbildungssituation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512106"/>
                  </a:ext>
                </a:extLst>
              </a:tr>
              <a:tr h="387863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 dem Prüfungsausschuss der Industrie- und Handelskammer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41583"/>
                  </a:ext>
                </a:extLst>
              </a:tr>
              <a:tr h="81922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Prüfungsteilnehmer: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 Pan / Petra Pan</a:t>
                      </a:r>
                      <a:b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Musterstraße 1253</a:t>
                      </a:r>
                    </a:p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12345 Musterstadt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650265"/>
                  </a:ext>
                </a:extLst>
              </a:tr>
              <a:tr h="3878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Ausbildungsberuf: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Kaufmann für Büromanagement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261869"/>
                  </a:ext>
                </a:extLst>
              </a:tr>
              <a:tr h="81922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Grundlage der Ausbildung: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Verordnung über die Berufsausbildung zum Kaufmann für Büromanagement und zur Kauffrau für Büromanagement (</a:t>
                      </a:r>
                      <a:r>
                        <a:rPr lang="de-DE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Büromanagementkaufleute-Ausbildungsverordnung</a:t>
                      </a: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– </a:t>
                      </a:r>
                      <a:r>
                        <a:rPr lang="de-DE" sz="1400" b="1" u="none" strike="noStrike" cap="none" spc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BüroMKfAusbV</a:t>
                      </a: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vom 01. August 2025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32441"/>
                  </a:ext>
                </a:extLst>
              </a:tr>
              <a:tr h="81922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 der Prüfung: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Industrie- und Handelskammer</a:t>
                      </a:r>
                      <a:b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Musterstraße 1</a:t>
                      </a:r>
                    </a:p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12346 Musterstadt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664644"/>
                  </a:ext>
                </a:extLst>
              </a:tr>
              <a:tr h="81922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Anzahl der Auszubildenden:</a:t>
                      </a:r>
                      <a:b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Ausgewählte Methode:</a:t>
                      </a:r>
                      <a:b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Dauer der Durchführung: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Auszubildende</a:t>
                      </a:r>
                      <a:b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Vier-Stufen-Methode</a:t>
                      </a:r>
                      <a:b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ca. 15 - 20 Minuten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162015"/>
                  </a:ext>
                </a:extLst>
              </a:tr>
              <a:tr h="387863">
                <a:tc gridSpan="2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Hiermit versichere ich, die vorliegende Ausbildungseinheit selbstständig ausgewählt und ausgearbeitet zu haben.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822073"/>
                  </a:ext>
                </a:extLst>
              </a:tr>
              <a:tr h="3878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400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Musterstadt, 23.02.XXXX</a:t>
                      </a: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de-DE" sz="1400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411" marR="42411" marT="107840" marB="2120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2F2F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314286"/>
                  </a:ext>
                </a:extLst>
              </a:tr>
            </a:tbl>
          </a:graphicData>
        </a:graphic>
      </p:graphicFrame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480E821-B34B-5D53-8A3D-200FCBBE2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38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E8233A2-62B6-9C26-285B-FC5CF612FC7F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1" dirty="0"/>
              <a:t>Aufbau der 4 Stufen-Methode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„Ich </a:t>
            </a:r>
            <a:r>
              <a:rPr lang="en-US" sz="1700" dirty="0" err="1"/>
              <a:t>habe</a:t>
            </a:r>
            <a:r>
              <a:rPr lang="en-US" sz="1700" dirty="0"/>
              <a:t> </a:t>
            </a:r>
            <a:r>
              <a:rPr lang="en-US" sz="1700" dirty="0" err="1"/>
              <a:t>mich</a:t>
            </a:r>
            <a:r>
              <a:rPr lang="en-US" sz="1700" dirty="0"/>
              <a:t> für die Vier-Stufen-Methode </a:t>
            </a:r>
            <a:r>
              <a:rPr lang="en-US" sz="1700" dirty="0" err="1"/>
              <a:t>entschieden</a:t>
            </a:r>
            <a:r>
              <a:rPr lang="en-US" sz="1700" dirty="0"/>
              <a:t>.</a:t>
            </a:r>
            <a:br>
              <a:rPr lang="en-US" sz="1700" dirty="0"/>
            </a:br>
            <a:r>
              <a:rPr lang="en-US" sz="1700" dirty="0" err="1"/>
              <a:t>Diese</a:t>
            </a:r>
            <a:r>
              <a:rPr lang="en-US" sz="1700" dirty="0"/>
              <a:t> </a:t>
            </a:r>
            <a:r>
              <a:rPr lang="en-US" sz="1700" dirty="0" err="1"/>
              <a:t>gliedert</a:t>
            </a:r>
            <a:r>
              <a:rPr lang="en-US" sz="1700" dirty="0"/>
              <a:t> </a:t>
            </a:r>
            <a:r>
              <a:rPr lang="en-US" sz="1700" dirty="0" err="1"/>
              <a:t>sich</a:t>
            </a:r>
            <a:r>
              <a:rPr lang="en-US" sz="1700" dirty="0"/>
              <a:t> in: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Vorbereiten</a:t>
            </a:r>
            <a:r>
              <a:rPr lang="en-US" sz="1700" b="1" dirty="0"/>
              <a:t> und </a:t>
            </a:r>
            <a:r>
              <a:rPr lang="en-US" sz="1700" b="1" dirty="0" err="1"/>
              <a:t>motivieren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Ich </a:t>
            </a:r>
            <a:r>
              <a:rPr lang="en-US" sz="1700" dirty="0" err="1"/>
              <a:t>führe</a:t>
            </a:r>
            <a:r>
              <a:rPr lang="en-US" sz="1700" dirty="0"/>
              <a:t> den </a:t>
            </a:r>
            <a:r>
              <a:rPr lang="en-US" sz="1700" dirty="0" err="1"/>
              <a:t>Auszubildenden</a:t>
            </a:r>
            <a:r>
              <a:rPr lang="en-US" sz="1700" dirty="0"/>
              <a:t> in das Thema </a:t>
            </a:r>
            <a:r>
              <a:rPr lang="en-US" sz="1700" dirty="0" err="1"/>
              <a:t>Rechnungsstellung</a:t>
            </a:r>
            <a:r>
              <a:rPr lang="en-US" sz="1700" dirty="0"/>
              <a:t> </a:t>
            </a:r>
            <a:r>
              <a:rPr lang="en-US" sz="1700" dirty="0" err="1"/>
              <a:t>ein</a:t>
            </a:r>
            <a:r>
              <a:rPr lang="en-US" sz="1700" dirty="0"/>
              <a:t>, </a:t>
            </a:r>
            <a:r>
              <a:rPr lang="en-US" sz="1700" dirty="0" err="1"/>
              <a:t>stelle</a:t>
            </a:r>
            <a:r>
              <a:rPr lang="en-US" sz="1700" dirty="0"/>
              <a:t> den </a:t>
            </a:r>
            <a:r>
              <a:rPr lang="en-US" sz="1700" dirty="0" err="1"/>
              <a:t>Praxisbezug</a:t>
            </a:r>
            <a:r>
              <a:rPr lang="en-US" sz="1700" dirty="0"/>
              <a:t> her und </a:t>
            </a:r>
            <a:r>
              <a:rPr lang="en-US" sz="1700" dirty="0" err="1"/>
              <a:t>aktiviere</a:t>
            </a:r>
            <a:r>
              <a:rPr lang="en-US" sz="1700" dirty="0"/>
              <a:t> </a:t>
            </a:r>
            <a:r>
              <a:rPr lang="en-US" sz="1700" dirty="0" err="1"/>
              <a:t>vorhandenes</a:t>
            </a:r>
            <a:r>
              <a:rPr lang="en-US" sz="1700" dirty="0"/>
              <a:t> </a:t>
            </a:r>
            <a:r>
              <a:rPr lang="en-US" sz="1700" dirty="0" err="1"/>
              <a:t>Vorwissen</a:t>
            </a:r>
            <a:r>
              <a:rPr lang="en-US" sz="1700" dirty="0"/>
              <a:t>, z. B. </a:t>
            </a:r>
            <a:r>
              <a:rPr lang="en-US" sz="1700" dirty="0" err="1"/>
              <a:t>zu</a:t>
            </a:r>
            <a:r>
              <a:rPr lang="en-US" sz="1700" dirty="0"/>
              <a:t> </a:t>
            </a:r>
            <a:r>
              <a:rPr lang="en-US" sz="1700" dirty="0" err="1"/>
              <a:t>Angeboten</a:t>
            </a:r>
            <a:r>
              <a:rPr lang="en-US" sz="1700" dirty="0"/>
              <a:t> und </a:t>
            </a:r>
            <a:r>
              <a:rPr lang="en-US" sz="1700" dirty="0" err="1"/>
              <a:t>Lieferscheinen</a:t>
            </a:r>
            <a:r>
              <a:rPr lang="en-US" sz="17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Vormachen und </a:t>
            </a:r>
            <a:r>
              <a:rPr lang="en-US" sz="1700" b="1" dirty="0" err="1"/>
              <a:t>erklären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Ich </a:t>
            </a:r>
            <a:r>
              <a:rPr lang="en-US" sz="1700" dirty="0" err="1"/>
              <a:t>demonstriere</a:t>
            </a:r>
            <a:r>
              <a:rPr lang="en-US" sz="1700" dirty="0"/>
              <a:t> Schritt für Schritt die </a:t>
            </a:r>
            <a:r>
              <a:rPr lang="en-US" sz="1700" dirty="0" err="1"/>
              <a:t>Erstellung</a:t>
            </a:r>
            <a:r>
              <a:rPr lang="en-US" sz="1700" dirty="0"/>
              <a:t> </a:t>
            </a:r>
            <a:r>
              <a:rPr lang="en-US" sz="1700" dirty="0" err="1"/>
              <a:t>einer</a:t>
            </a:r>
            <a:r>
              <a:rPr lang="en-US" sz="1700" dirty="0"/>
              <a:t> </a:t>
            </a:r>
            <a:r>
              <a:rPr lang="en-US" sz="1700" dirty="0" err="1"/>
              <a:t>Rechnung</a:t>
            </a:r>
            <a:r>
              <a:rPr lang="en-US" sz="1700" dirty="0"/>
              <a:t> </a:t>
            </a:r>
            <a:r>
              <a:rPr lang="en-US" sz="1700" dirty="0" err="1"/>
              <a:t>anhand</a:t>
            </a:r>
            <a:r>
              <a:rPr lang="en-US" sz="1700" dirty="0"/>
              <a:t> </a:t>
            </a:r>
            <a:r>
              <a:rPr lang="en-US" sz="1700" dirty="0" err="1"/>
              <a:t>eines</a:t>
            </a:r>
            <a:r>
              <a:rPr lang="en-US" sz="1700" dirty="0"/>
              <a:t> </a:t>
            </a:r>
            <a:r>
              <a:rPr lang="en-US" sz="1700" dirty="0" err="1"/>
              <a:t>konkreten</a:t>
            </a:r>
            <a:r>
              <a:rPr lang="en-US" sz="1700" dirty="0"/>
              <a:t> </a:t>
            </a:r>
            <a:r>
              <a:rPr lang="en-US" sz="1700" dirty="0" err="1"/>
              <a:t>Lieferscheins</a:t>
            </a:r>
            <a:r>
              <a:rPr lang="en-US" sz="1700" dirty="0"/>
              <a:t> und </a:t>
            </a:r>
            <a:r>
              <a:rPr lang="en-US" sz="1700" dirty="0" err="1"/>
              <a:t>einer</a:t>
            </a:r>
            <a:r>
              <a:rPr lang="en-US" sz="1700" dirty="0"/>
              <a:t> </a:t>
            </a:r>
            <a:r>
              <a:rPr lang="en-US" sz="1700" dirty="0" err="1"/>
              <a:t>Preisliste</a:t>
            </a:r>
            <a:r>
              <a:rPr lang="en-US" sz="1700" dirty="0"/>
              <a:t> und </a:t>
            </a:r>
            <a:r>
              <a:rPr lang="en-US" sz="1700" dirty="0" err="1"/>
              <a:t>erläutere</a:t>
            </a:r>
            <a:r>
              <a:rPr lang="en-US" sz="1700" dirty="0"/>
              <a:t> </a:t>
            </a:r>
            <a:r>
              <a:rPr lang="en-US" sz="1700" dirty="0" err="1"/>
              <a:t>dabei</a:t>
            </a:r>
            <a:r>
              <a:rPr lang="en-US" sz="1700" dirty="0"/>
              <a:t> </a:t>
            </a:r>
            <a:r>
              <a:rPr lang="en-US" sz="1700" dirty="0" err="1"/>
              <a:t>mein</a:t>
            </a:r>
            <a:r>
              <a:rPr lang="en-US" sz="1700" dirty="0"/>
              <a:t> </a:t>
            </a:r>
            <a:r>
              <a:rPr lang="en-US" sz="1700" dirty="0" err="1"/>
              <a:t>Vorgehen</a:t>
            </a:r>
            <a:r>
              <a:rPr lang="en-US" sz="17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Nachmachen</a:t>
            </a:r>
            <a:r>
              <a:rPr lang="en-US" sz="1700" b="1" dirty="0"/>
              <a:t> und </a:t>
            </a:r>
            <a:r>
              <a:rPr lang="en-US" sz="1700" b="1" dirty="0" err="1"/>
              <a:t>erklären</a:t>
            </a:r>
            <a:r>
              <a:rPr lang="en-US" sz="1700" b="1" dirty="0"/>
              <a:t> </a:t>
            </a:r>
            <a:r>
              <a:rPr lang="en-US" sz="1700" b="1" dirty="0" err="1"/>
              <a:t>lassen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Der </a:t>
            </a:r>
            <a:r>
              <a:rPr lang="en-US" sz="1700" dirty="0" err="1"/>
              <a:t>Auszubildende</a:t>
            </a:r>
            <a:r>
              <a:rPr lang="en-US" sz="1700" dirty="0"/>
              <a:t> </a:t>
            </a:r>
            <a:r>
              <a:rPr lang="en-US" sz="1700" dirty="0" err="1"/>
              <a:t>erstellt</a:t>
            </a:r>
            <a:r>
              <a:rPr lang="en-US" sz="1700" dirty="0"/>
              <a:t> </a:t>
            </a:r>
            <a:r>
              <a:rPr lang="en-US" sz="1700" dirty="0" err="1"/>
              <a:t>anschließend</a:t>
            </a:r>
            <a:r>
              <a:rPr lang="en-US" sz="1700" dirty="0"/>
              <a:t> </a:t>
            </a:r>
            <a:r>
              <a:rPr lang="en-US" sz="1700" dirty="0" err="1"/>
              <a:t>eigenständig</a:t>
            </a:r>
            <a:r>
              <a:rPr lang="en-US" sz="1700" dirty="0"/>
              <a:t> </a:t>
            </a:r>
            <a:r>
              <a:rPr lang="en-US" sz="1700" dirty="0" err="1"/>
              <a:t>eine</a:t>
            </a:r>
            <a:r>
              <a:rPr lang="en-US" sz="1700" dirty="0"/>
              <a:t> </a:t>
            </a:r>
            <a:r>
              <a:rPr lang="en-US" sz="1700" dirty="0" err="1"/>
              <a:t>Rechnung</a:t>
            </a:r>
            <a:r>
              <a:rPr lang="en-US" sz="1700" dirty="0"/>
              <a:t> und </a:t>
            </a:r>
            <a:r>
              <a:rPr lang="en-US" sz="1700" dirty="0" err="1"/>
              <a:t>erläutert</a:t>
            </a:r>
            <a:r>
              <a:rPr lang="en-US" sz="1700" dirty="0"/>
              <a:t> mir </a:t>
            </a:r>
            <a:r>
              <a:rPr lang="en-US" sz="1700" dirty="0" err="1"/>
              <a:t>dabei</a:t>
            </a:r>
            <a:r>
              <a:rPr lang="en-US" sz="1700" dirty="0"/>
              <a:t> seine </a:t>
            </a:r>
            <a:r>
              <a:rPr lang="en-US" sz="1700" dirty="0" err="1"/>
              <a:t>einzelnen</a:t>
            </a:r>
            <a:r>
              <a:rPr lang="en-US" sz="1700" dirty="0"/>
              <a:t> </a:t>
            </a:r>
            <a:r>
              <a:rPr lang="en-US" sz="1700" dirty="0" err="1"/>
              <a:t>Arbeitsschritte</a:t>
            </a:r>
            <a:r>
              <a:rPr lang="en-US" sz="17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Üben</a:t>
            </a:r>
            <a:r>
              <a:rPr lang="en-US" sz="1700" b="1" dirty="0"/>
              <a:t> und </a:t>
            </a:r>
            <a:r>
              <a:rPr lang="en-US" sz="1700" b="1" dirty="0" err="1"/>
              <a:t>festigen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Zur </a:t>
            </a:r>
            <a:r>
              <a:rPr lang="en-US" sz="1700" dirty="0" err="1"/>
              <a:t>Sicherung</a:t>
            </a:r>
            <a:r>
              <a:rPr lang="en-US" sz="1700" dirty="0"/>
              <a:t> </a:t>
            </a:r>
            <a:r>
              <a:rPr lang="en-US" sz="1700" dirty="0" err="1"/>
              <a:t>erhält</a:t>
            </a:r>
            <a:r>
              <a:rPr lang="en-US" sz="1700" dirty="0"/>
              <a:t> der </a:t>
            </a:r>
            <a:r>
              <a:rPr lang="en-US" sz="1700" dirty="0" err="1"/>
              <a:t>Auszubildende</a:t>
            </a:r>
            <a:r>
              <a:rPr lang="en-US" sz="1700" dirty="0"/>
              <a:t> </a:t>
            </a:r>
            <a:r>
              <a:rPr lang="en-US" sz="1700" dirty="0" err="1"/>
              <a:t>einen</a:t>
            </a:r>
            <a:r>
              <a:rPr lang="en-US" sz="1700" dirty="0"/>
              <a:t> </a:t>
            </a:r>
            <a:r>
              <a:rPr lang="en-US" sz="1700" dirty="0" err="1"/>
              <a:t>weiteren</a:t>
            </a:r>
            <a:r>
              <a:rPr lang="en-US" sz="1700" dirty="0"/>
              <a:t> Fall </a:t>
            </a:r>
            <a:r>
              <a:rPr lang="en-US" sz="1700" dirty="0" err="1"/>
              <a:t>zur</a:t>
            </a:r>
            <a:r>
              <a:rPr lang="en-US" sz="1700" dirty="0"/>
              <a:t> </a:t>
            </a:r>
            <a:r>
              <a:rPr lang="en-US" sz="1700" dirty="0" err="1"/>
              <a:t>selbstständigen</a:t>
            </a:r>
            <a:r>
              <a:rPr lang="en-US" sz="1700" dirty="0"/>
              <a:t> </a:t>
            </a:r>
            <a:r>
              <a:rPr lang="en-US" sz="1700" dirty="0" err="1"/>
              <a:t>Bearbeitung</a:t>
            </a:r>
            <a:r>
              <a:rPr lang="en-US" sz="1700" dirty="0"/>
              <a:t>. </a:t>
            </a:r>
            <a:r>
              <a:rPr lang="en-US" sz="1700" dirty="0" err="1"/>
              <a:t>Abschließend</a:t>
            </a:r>
            <a:r>
              <a:rPr lang="en-US" sz="1700" dirty="0"/>
              <a:t> </a:t>
            </a:r>
            <a:r>
              <a:rPr lang="en-US" sz="1700" dirty="0" err="1"/>
              <a:t>erfolgt</a:t>
            </a:r>
            <a:r>
              <a:rPr lang="en-US" sz="1700" dirty="0"/>
              <a:t> </a:t>
            </a:r>
            <a:r>
              <a:rPr lang="en-US" sz="1700" dirty="0" err="1"/>
              <a:t>eine</a:t>
            </a:r>
            <a:r>
              <a:rPr lang="en-US" sz="1700" dirty="0"/>
              <a:t> </a:t>
            </a:r>
            <a:r>
              <a:rPr lang="en-US" sz="1700" dirty="0" err="1"/>
              <a:t>kurze</a:t>
            </a:r>
            <a:r>
              <a:rPr lang="en-US" sz="1700" dirty="0"/>
              <a:t> </a:t>
            </a:r>
            <a:r>
              <a:rPr lang="en-US" sz="1700" dirty="0" err="1"/>
              <a:t>Kontrolle</a:t>
            </a:r>
            <a:r>
              <a:rPr lang="en-US" sz="1700" dirty="0"/>
              <a:t> und Feedback.“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6F0BB2-5F64-E967-7B77-4F4AD908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C0027AC-0912-4D60-BB22-F4EB79C1822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857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B2A60E9-4F19-8E89-31BF-0AEFC2FD7121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Begründung</a:t>
            </a:r>
            <a:r>
              <a:rPr lang="en-US" sz="2000" b="1" dirty="0"/>
              <a:t> der </a:t>
            </a:r>
            <a:r>
              <a:rPr lang="en-US" sz="2000" b="1" dirty="0" err="1"/>
              <a:t>Methodenwahl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„Ich </a:t>
            </a:r>
            <a:r>
              <a:rPr lang="en-US" sz="2000" dirty="0" err="1"/>
              <a:t>habe</a:t>
            </a:r>
            <a:r>
              <a:rPr lang="en-US" sz="2000" dirty="0"/>
              <a:t> </a:t>
            </a:r>
            <a:r>
              <a:rPr lang="en-US" sz="2000" dirty="0" err="1"/>
              <a:t>diese</a:t>
            </a:r>
            <a:r>
              <a:rPr lang="en-US" sz="2000" dirty="0"/>
              <a:t> Methode </a:t>
            </a:r>
            <a:r>
              <a:rPr lang="en-US" sz="2000" dirty="0" err="1"/>
              <a:t>gewählt</a:t>
            </a:r>
            <a:r>
              <a:rPr lang="en-US" sz="2000" dirty="0"/>
              <a:t>, da die </a:t>
            </a:r>
            <a:r>
              <a:rPr lang="en-US" sz="2000" dirty="0" err="1"/>
              <a:t>Rechnungserstellung</a:t>
            </a:r>
            <a:r>
              <a:rPr lang="en-US" sz="2000" dirty="0"/>
              <a:t> </a:t>
            </a:r>
            <a:r>
              <a:rPr lang="en-US" sz="2000" dirty="0" err="1"/>
              <a:t>einen</a:t>
            </a:r>
            <a:r>
              <a:rPr lang="en-US" sz="2000" dirty="0"/>
              <a:t> </a:t>
            </a:r>
            <a:r>
              <a:rPr lang="en-US" sz="2000" dirty="0" err="1"/>
              <a:t>klar</a:t>
            </a:r>
            <a:r>
              <a:rPr lang="en-US" sz="2000" dirty="0"/>
              <a:t> </a:t>
            </a:r>
            <a:r>
              <a:rPr lang="en-US" sz="2000" dirty="0" err="1"/>
              <a:t>strukturierten</a:t>
            </a:r>
            <a:r>
              <a:rPr lang="en-US" sz="2000" dirty="0"/>
              <a:t> </a:t>
            </a:r>
            <a:r>
              <a:rPr lang="en-US" sz="2000" dirty="0" err="1"/>
              <a:t>Arbeitsablauf</a:t>
            </a:r>
            <a:r>
              <a:rPr lang="en-US" sz="2000" dirty="0"/>
              <a:t> </a:t>
            </a:r>
            <a:r>
              <a:rPr lang="en-US" sz="2000" dirty="0" err="1"/>
              <a:t>darstellt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Die Vier-Stufen-Methode </a:t>
            </a:r>
            <a:r>
              <a:rPr lang="en-US" sz="2000" dirty="0" err="1"/>
              <a:t>ermöglicht</a:t>
            </a:r>
            <a:r>
              <a:rPr lang="en-US" sz="2000" dirty="0"/>
              <a:t> </a:t>
            </a:r>
            <a:r>
              <a:rPr lang="en-US" sz="2000" dirty="0" err="1"/>
              <a:t>einen</a:t>
            </a:r>
            <a:r>
              <a:rPr lang="en-US" sz="2000" dirty="0"/>
              <a:t> </a:t>
            </a:r>
            <a:r>
              <a:rPr lang="en-US" sz="2000" dirty="0" err="1"/>
              <a:t>systematischen</a:t>
            </a:r>
            <a:r>
              <a:rPr lang="en-US" sz="2000" dirty="0"/>
              <a:t> </a:t>
            </a:r>
            <a:r>
              <a:rPr lang="en-US" sz="2000" dirty="0" err="1"/>
              <a:t>Kompetenzaufbau</a:t>
            </a:r>
            <a:r>
              <a:rPr lang="en-US" sz="2000" dirty="0"/>
              <a:t> – </a:t>
            </a:r>
            <a:r>
              <a:rPr lang="en-US" sz="2000" dirty="0" err="1"/>
              <a:t>vom</a:t>
            </a:r>
            <a:r>
              <a:rPr lang="en-US" sz="2000" dirty="0"/>
              <a:t> </a:t>
            </a:r>
            <a:r>
              <a:rPr lang="en-US" sz="2000" dirty="0" err="1"/>
              <a:t>Beobachten</a:t>
            </a:r>
            <a:r>
              <a:rPr lang="en-US" sz="2000" dirty="0"/>
              <a:t> </a:t>
            </a:r>
            <a:r>
              <a:rPr lang="en-US" sz="2000" dirty="0" err="1"/>
              <a:t>über</a:t>
            </a:r>
            <a:r>
              <a:rPr lang="en-US" sz="2000" dirty="0"/>
              <a:t> das </a:t>
            </a:r>
            <a:r>
              <a:rPr lang="en-US" sz="2000" dirty="0" err="1"/>
              <a:t>angeleitete</a:t>
            </a:r>
            <a:r>
              <a:rPr lang="en-US" sz="2000" dirty="0"/>
              <a:t> </a:t>
            </a:r>
            <a:r>
              <a:rPr lang="en-US" sz="2000" dirty="0" err="1"/>
              <a:t>Anwenden</a:t>
            </a:r>
            <a:r>
              <a:rPr lang="en-US" sz="2000" dirty="0"/>
              <a:t> bis </a:t>
            </a:r>
            <a:r>
              <a:rPr lang="en-US" sz="2000" dirty="0" err="1"/>
              <a:t>zur</a:t>
            </a:r>
            <a:r>
              <a:rPr lang="en-US" sz="2000" dirty="0"/>
              <a:t> </a:t>
            </a:r>
            <a:r>
              <a:rPr lang="en-US" sz="2000" dirty="0" err="1"/>
              <a:t>selbstständigen</a:t>
            </a:r>
            <a:r>
              <a:rPr lang="en-US" sz="2000" dirty="0"/>
              <a:t> </a:t>
            </a:r>
            <a:r>
              <a:rPr lang="en-US" sz="2000" dirty="0" err="1"/>
              <a:t>Durchführung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Zudem</a:t>
            </a:r>
            <a:r>
              <a:rPr lang="en-US" sz="2000" dirty="0"/>
              <a:t> </a:t>
            </a:r>
            <a:r>
              <a:rPr lang="en-US" sz="2000" dirty="0" err="1"/>
              <a:t>wird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aktiv</a:t>
            </a:r>
            <a:r>
              <a:rPr lang="en-US" sz="2000" dirty="0"/>
              <a:t> </a:t>
            </a:r>
            <a:r>
              <a:rPr lang="en-US" sz="2000" dirty="0" err="1"/>
              <a:t>eingebunden</a:t>
            </a:r>
            <a:r>
              <a:rPr lang="en-US" sz="2000" dirty="0"/>
              <a:t>, </a:t>
            </a:r>
            <a:r>
              <a:rPr lang="en-US" sz="2000" dirty="0" err="1"/>
              <a:t>insbesondere</a:t>
            </a:r>
            <a:r>
              <a:rPr lang="en-US" sz="2000" dirty="0"/>
              <a:t> in der </a:t>
            </a:r>
            <a:r>
              <a:rPr lang="en-US" sz="2000" dirty="0" err="1"/>
              <a:t>dritten</a:t>
            </a:r>
            <a:r>
              <a:rPr lang="en-US" sz="2000" dirty="0"/>
              <a:t> </a:t>
            </a:r>
            <a:r>
              <a:rPr lang="en-US" sz="2000" dirty="0" err="1"/>
              <a:t>Stufe</a:t>
            </a:r>
            <a:r>
              <a:rPr lang="en-US" sz="2000" dirty="0"/>
              <a:t>, in der er seine </a:t>
            </a:r>
            <a:r>
              <a:rPr lang="en-US" sz="2000" dirty="0" err="1"/>
              <a:t>Vorgehensweise</a:t>
            </a:r>
            <a:r>
              <a:rPr lang="en-US" sz="2000" dirty="0"/>
              <a:t> </a:t>
            </a:r>
            <a:r>
              <a:rPr lang="en-US" sz="2000" dirty="0" err="1"/>
              <a:t>selbst</a:t>
            </a:r>
            <a:r>
              <a:rPr lang="en-US" sz="2000" dirty="0"/>
              <a:t> </a:t>
            </a:r>
            <a:r>
              <a:rPr lang="en-US" sz="2000" dirty="0" err="1"/>
              <a:t>erklärt</a:t>
            </a:r>
            <a:r>
              <a:rPr lang="en-US" sz="2000" dirty="0"/>
              <a:t>. </a:t>
            </a:r>
            <a:r>
              <a:rPr lang="en-US" sz="2000" dirty="0" err="1"/>
              <a:t>Dadurch</a:t>
            </a:r>
            <a:r>
              <a:rPr lang="en-US" sz="2000" dirty="0"/>
              <a:t> </a:t>
            </a:r>
            <a:r>
              <a:rPr lang="en-US" sz="2000" dirty="0" err="1"/>
              <a:t>kann</a:t>
            </a:r>
            <a:r>
              <a:rPr lang="en-US" sz="2000" dirty="0"/>
              <a:t> ich sein </a:t>
            </a:r>
            <a:r>
              <a:rPr lang="en-US" sz="2000" dirty="0" err="1"/>
              <a:t>Verständnis</a:t>
            </a:r>
            <a:r>
              <a:rPr lang="en-US" sz="2000" dirty="0"/>
              <a:t> </a:t>
            </a:r>
            <a:r>
              <a:rPr lang="en-US" sz="2000" dirty="0" err="1"/>
              <a:t>unmittelbar</a:t>
            </a:r>
            <a:r>
              <a:rPr lang="en-US" sz="2000" dirty="0"/>
              <a:t> </a:t>
            </a:r>
            <a:r>
              <a:rPr lang="en-US" sz="2000" dirty="0" err="1"/>
              <a:t>überprüfen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Fehler </a:t>
            </a:r>
            <a:r>
              <a:rPr lang="en-US" sz="2000" dirty="0" err="1"/>
              <a:t>oder</a:t>
            </a:r>
            <a:r>
              <a:rPr lang="en-US" sz="2000" dirty="0"/>
              <a:t> </a:t>
            </a:r>
            <a:r>
              <a:rPr lang="en-US" sz="2000" dirty="0" err="1"/>
              <a:t>Unsicherheiten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</a:t>
            </a:r>
            <a:r>
              <a:rPr lang="en-US" sz="2000" dirty="0" err="1"/>
              <a:t>direkt</a:t>
            </a:r>
            <a:r>
              <a:rPr lang="en-US" sz="2000" dirty="0"/>
              <a:t> </a:t>
            </a:r>
            <a:r>
              <a:rPr lang="en-US" sz="2000" dirty="0" err="1"/>
              <a:t>sichtbar</a:t>
            </a:r>
            <a:r>
              <a:rPr lang="en-US" sz="2000" dirty="0"/>
              <a:t> und </a:t>
            </a:r>
            <a:r>
              <a:rPr lang="en-US" sz="2000" dirty="0" err="1"/>
              <a:t>können</a:t>
            </a:r>
            <a:r>
              <a:rPr lang="en-US" sz="2000" dirty="0"/>
              <a:t> </a:t>
            </a:r>
            <a:r>
              <a:rPr lang="en-US" sz="2000" dirty="0" err="1"/>
              <a:t>korrigiert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, </a:t>
            </a:r>
            <a:r>
              <a:rPr lang="en-US" sz="2000" dirty="0" err="1"/>
              <a:t>wodurch</a:t>
            </a:r>
            <a:r>
              <a:rPr lang="en-US" sz="2000" dirty="0"/>
              <a:t> </a:t>
            </a:r>
            <a:r>
              <a:rPr lang="en-US" sz="2000" dirty="0" err="1"/>
              <a:t>eine</a:t>
            </a:r>
            <a:r>
              <a:rPr lang="en-US" sz="2000" dirty="0"/>
              <a:t> </a:t>
            </a:r>
            <a:r>
              <a:rPr lang="en-US" sz="2000" dirty="0" err="1"/>
              <a:t>unmittelbare</a:t>
            </a:r>
            <a:r>
              <a:rPr lang="en-US" sz="2000" dirty="0"/>
              <a:t> </a:t>
            </a:r>
            <a:r>
              <a:rPr lang="en-US" sz="2000" dirty="0" err="1"/>
              <a:t>Erfolgskontrolle</a:t>
            </a:r>
            <a:r>
              <a:rPr lang="en-US" sz="2000" dirty="0"/>
              <a:t> </a:t>
            </a:r>
            <a:r>
              <a:rPr lang="en-US" sz="2000" dirty="0" err="1"/>
              <a:t>gewährleistet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.“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613E57-EBE1-A743-309F-D1C3669D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C0027AC-0912-4D60-BB22-F4EB79C1822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888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2F44FC1-17EB-52C4-24C8-C14686CC9B9B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/>
              <a:t>Bezug</a:t>
            </a:r>
            <a:r>
              <a:rPr lang="en-US" sz="2000" b="1" dirty="0"/>
              <a:t> </a:t>
            </a:r>
            <a:r>
              <a:rPr lang="en-US" sz="2000" b="1" dirty="0" err="1"/>
              <a:t>zur</a:t>
            </a:r>
            <a:r>
              <a:rPr lang="en-US" sz="2000" b="1" dirty="0"/>
              <a:t> </a:t>
            </a:r>
            <a:r>
              <a:rPr lang="en-US" sz="2000" b="1" dirty="0" err="1"/>
              <a:t>Ausbildungssituation</a:t>
            </a:r>
            <a:r>
              <a:rPr lang="en-US" sz="2000" b="1" dirty="0"/>
              <a:t> (</a:t>
            </a:r>
            <a:r>
              <a:rPr lang="en-US" sz="2000" b="1" dirty="0" err="1"/>
              <a:t>Rechnungserstellung</a:t>
            </a:r>
            <a:r>
              <a:rPr lang="en-US" sz="2000" b="1" dirty="0"/>
              <a:t>)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„Die </a:t>
            </a:r>
            <a:r>
              <a:rPr lang="en-US" sz="2000" dirty="0" err="1"/>
              <a:t>Erstellung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r>
              <a:rPr lang="en-US" sz="2000" dirty="0"/>
              <a:t> </a:t>
            </a:r>
            <a:r>
              <a:rPr lang="en-US" sz="2000" dirty="0" err="1"/>
              <a:t>folgt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klaren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dirty="0" err="1"/>
              <a:t>Daten</a:t>
            </a:r>
            <a:r>
              <a:rPr lang="en-US" sz="2000" dirty="0"/>
              <a:t> </a:t>
            </a:r>
            <a:r>
              <a:rPr lang="en-US" sz="2000" dirty="0" err="1"/>
              <a:t>aus</a:t>
            </a:r>
            <a:r>
              <a:rPr lang="en-US" sz="2000" dirty="0"/>
              <a:t> dem </a:t>
            </a:r>
            <a:r>
              <a:rPr lang="en-US" sz="2000" dirty="0" err="1"/>
              <a:t>Lieferschein</a:t>
            </a:r>
            <a:r>
              <a:rPr lang="en-US" sz="2000" dirty="0"/>
              <a:t> </a:t>
            </a:r>
            <a:r>
              <a:rPr lang="en-US" sz="2000" dirty="0" err="1"/>
              <a:t>übernehmen</a:t>
            </a:r>
            <a:r>
              <a:rPr lang="en-US" sz="2000" dirty="0"/>
              <a:t>, </a:t>
            </a:r>
            <a:r>
              <a:rPr lang="en-US" sz="2000" dirty="0" err="1"/>
              <a:t>Preise</a:t>
            </a:r>
            <a:r>
              <a:rPr lang="en-US" sz="2000" dirty="0"/>
              <a:t> </a:t>
            </a:r>
            <a:r>
              <a:rPr lang="en-US" sz="2000" dirty="0" err="1"/>
              <a:t>ermitteln</a:t>
            </a:r>
            <a:r>
              <a:rPr lang="en-US" sz="2000" dirty="0"/>
              <a:t>, </a:t>
            </a:r>
            <a:r>
              <a:rPr lang="en-US" sz="2000" dirty="0" err="1"/>
              <a:t>Beträge</a:t>
            </a:r>
            <a:r>
              <a:rPr lang="en-US" sz="2000" dirty="0"/>
              <a:t> </a:t>
            </a:r>
            <a:r>
              <a:rPr lang="en-US" sz="2000" dirty="0" err="1"/>
              <a:t>berechnen</a:t>
            </a:r>
            <a:r>
              <a:rPr lang="en-US" sz="2000" dirty="0"/>
              <a:t> und die </a:t>
            </a:r>
            <a:r>
              <a:rPr lang="en-US" sz="2000" dirty="0" err="1"/>
              <a:t>Umsatzsteuer</a:t>
            </a:r>
            <a:r>
              <a:rPr lang="en-US" sz="2000" dirty="0"/>
              <a:t> </a:t>
            </a:r>
            <a:r>
              <a:rPr lang="en-US" sz="2000" dirty="0" err="1"/>
              <a:t>ausweisen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Diese</a:t>
            </a:r>
            <a:r>
              <a:rPr lang="en-US" sz="2000" dirty="0"/>
              <a:t> </a:t>
            </a:r>
            <a:r>
              <a:rPr lang="en-US" sz="2000" dirty="0" err="1"/>
              <a:t>Abfolge</a:t>
            </a:r>
            <a:r>
              <a:rPr lang="en-US" sz="2000" dirty="0"/>
              <a:t> </a:t>
            </a:r>
            <a:r>
              <a:rPr lang="en-US" sz="2000" dirty="0" err="1"/>
              <a:t>eignet</a:t>
            </a:r>
            <a:r>
              <a:rPr lang="en-US" sz="2000" dirty="0"/>
              <a:t> </a:t>
            </a:r>
            <a:r>
              <a:rPr lang="en-US" sz="2000" dirty="0" err="1"/>
              <a:t>sich</a:t>
            </a:r>
            <a:r>
              <a:rPr lang="en-US" sz="2000" dirty="0"/>
              <a:t> </a:t>
            </a:r>
            <a:r>
              <a:rPr lang="en-US" sz="2000" dirty="0" err="1"/>
              <a:t>besonders</a:t>
            </a:r>
            <a:r>
              <a:rPr lang="en-US" sz="2000" dirty="0"/>
              <a:t> für die Vier-Stufen-Methode, da </a:t>
            </a:r>
            <a:r>
              <a:rPr lang="en-US" sz="2000" dirty="0" err="1"/>
              <a:t>jeder</a:t>
            </a:r>
            <a:r>
              <a:rPr lang="en-US" sz="2000" dirty="0"/>
              <a:t> Schritt </a:t>
            </a:r>
            <a:r>
              <a:rPr lang="en-US" sz="2000" dirty="0" err="1"/>
              <a:t>logisch</a:t>
            </a:r>
            <a:r>
              <a:rPr lang="en-US" sz="2000" dirty="0"/>
              <a:t> auf dem </a:t>
            </a:r>
            <a:r>
              <a:rPr lang="en-US" sz="2000" dirty="0" err="1"/>
              <a:t>vorherigen</a:t>
            </a:r>
            <a:r>
              <a:rPr lang="en-US" sz="2000" dirty="0"/>
              <a:t> </a:t>
            </a:r>
            <a:r>
              <a:rPr lang="en-US" sz="2000" dirty="0" err="1"/>
              <a:t>aufbaut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Während</a:t>
            </a:r>
            <a:r>
              <a:rPr lang="en-US" sz="2000" dirty="0"/>
              <a:t> des </a:t>
            </a:r>
            <a:r>
              <a:rPr lang="en-US" sz="2000" dirty="0" err="1"/>
              <a:t>Nachmachens</a:t>
            </a:r>
            <a:r>
              <a:rPr lang="en-US" sz="2000" dirty="0"/>
              <a:t> </a:t>
            </a:r>
            <a:r>
              <a:rPr lang="en-US" sz="2000" dirty="0" err="1"/>
              <a:t>erkenne</a:t>
            </a:r>
            <a:r>
              <a:rPr lang="en-US" sz="2000" dirty="0"/>
              <a:t> ich </a:t>
            </a:r>
            <a:r>
              <a:rPr lang="en-US" sz="2000" dirty="0" err="1"/>
              <a:t>sofort</a:t>
            </a:r>
            <a:r>
              <a:rPr lang="en-US" sz="2000" dirty="0"/>
              <a:t>, </a:t>
            </a:r>
            <a:r>
              <a:rPr lang="en-US" sz="2000" dirty="0" err="1"/>
              <a:t>ob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beispielsweise</a:t>
            </a:r>
            <a:r>
              <a:rPr lang="en-US" sz="2000" dirty="0"/>
              <a:t> die </a:t>
            </a:r>
            <a:r>
              <a:rPr lang="en-US" sz="2000" dirty="0" err="1"/>
              <a:t>Umsatzsteuer</a:t>
            </a:r>
            <a:r>
              <a:rPr lang="en-US" sz="2000" dirty="0"/>
              <a:t> </a:t>
            </a:r>
            <a:r>
              <a:rPr lang="en-US" sz="2000" dirty="0" err="1"/>
              <a:t>korrekt</a:t>
            </a:r>
            <a:r>
              <a:rPr lang="en-US" sz="2000" dirty="0"/>
              <a:t> </a:t>
            </a:r>
            <a:r>
              <a:rPr lang="en-US" sz="2000" dirty="0" err="1"/>
              <a:t>berechnet</a:t>
            </a:r>
            <a:r>
              <a:rPr lang="en-US" sz="2000" dirty="0"/>
              <a:t> </a:t>
            </a:r>
            <a:r>
              <a:rPr lang="en-US" sz="2000" dirty="0" err="1"/>
              <a:t>oder</a:t>
            </a:r>
            <a:r>
              <a:rPr lang="en-US" sz="2000" dirty="0"/>
              <a:t> </a:t>
            </a:r>
            <a:r>
              <a:rPr lang="en-US" sz="2000" dirty="0" err="1"/>
              <a:t>Pflichtangaben</a:t>
            </a:r>
            <a:r>
              <a:rPr lang="en-US" sz="2000" dirty="0"/>
              <a:t> </a:t>
            </a:r>
            <a:r>
              <a:rPr lang="en-US" sz="2000" dirty="0" err="1"/>
              <a:t>berücksichtigt</a:t>
            </a:r>
            <a:r>
              <a:rPr lang="en-US" sz="2000" dirty="0"/>
              <a:t> hat.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Durch das </a:t>
            </a:r>
            <a:r>
              <a:rPr lang="en-US" sz="2000" dirty="0" err="1"/>
              <a:t>eigenständige</a:t>
            </a:r>
            <a:r>
              <a:rPr lang="en-US" sz="2000" dirty="0"/>
              <a:t> </a:t>
            </a:r>
            <a:r>
              <a:rPr lang="en-US" sz="2000" dirty="0" err="1"/>
              <a:t>Üben</a:t>
            </a:r>
            <a:r>
              <a:rPr lang="en-US" sz="2000" dirty="0"/>
              <a:t> </a:t>
            </a:r>
            <a:r>
              <a:rPr lang="en-US" sz="2000" dirty="0" err="1"/>
              <a:t>wird</a:t>
            </a:r>
            <a:r>
              <a:rPr lang="en-US" sz="2000" dirty="0"/>
              <a:t> Sicherheit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Umgang</a:t>
            </a:r>
            <a:r>
              <a:rPr lang="en-US" sz="2000" dirty="0"/>
              <a:t> </a:t>
            </a:r>
            <a:r>
              <a:rPr lang="en-US" sz="2000" dirty="0" err="1"/>
              <a:t>mit</a:t>
            </a:r>
            <a:r>
              <a:rPr lang="en-US" sz="2000" dirty="0"/>
              <a:t> </a:t>
            </a:r>
            <a:r>
              <a:rPr lang="en-US" sz="2000" dirty="0" err="1"/>
              <a:t>kaufmännischen</a:t>
            </a:r>
            <a:r>
              <a:rPr lang="en-US" sz="2000" dirty="0"/>
              <a:t> </a:t>
            </a:r>
            <a:r>
              <a:rPr lang="en-US" sz="2000" dirty="0" err="1"/>
              <a:t>Dokumenten</a:t>
            </a:r>
            <a:r>
              <a:rPr lang="en-US" sz="2000" dirty="0"/>
              <a:t> </a:t>
            </a:r>
            <a:r>
              <a:rPr lang="en-US" sz="2000" dirty="0" err="1"/>
              <a:t>aufgebaut</a:t>
            </a:r>
            <a:r>
              <a:rPr lang="en-US" sz="2000" dirty="0"/>
              <a:t>. Ziel </a:t>
            </a:r>
            <a:r>
              <a:rPr lang="en-US" sz="2000" dirty="0" err="1"/>
              <a:t>ist</a:t>
            </a:r>
            <a:r>
              <a:rPr lang="en-US" sz="2000" dirty="0"/>
              <a:t>, </a:t>
            </a:r>
            <a:r>
              <a:rPr lang="en-US" sz="2000" dirty="0" err="1"/>
              <a:t>dass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Rechnungen</a:t>
            </a:r>
            <a:r>
              <a:rPr lang="en-US" sz="2000" dirty="0"/>
              <a:t> </a:t>
            </a:r>
            <a:r>
              <a:rPr lang="en-US" sz="2000" dirty="0" err="1"/>
              <a:t>künftig</a:t>
            </a:r>
            <a:r>
              <a:rPr lang="en-US" sz="2000" dirty="0"/>
              <a:t> </a:t>
            </a:r>
            <a:r>
              <a:rPr lang="en-US" sz="2000" dirty="0" err="1"/>
              <a:t>fehlerfrei</a:t>
            </a:r>
            <a:r>
              <a:rPr lang="en-US" sz="2000" dirty="0"/>
              <a:t> und </a:t>
            </a:r>
            <a:r>
              <a:rPr lang="en-US" sz="2000" dirty="0" err="1"/>
              <a:t>ohne</a:t>
            </a:r>
            <a:r>
              <a:rPr lang="en-US" sz="2000" dirty="0"/>
              <a:t> </a:t>
            </a:r>
            <a:r>
              <a:rPr lang="en-US" sz="2000" dirty="0" err="1"/>
              <a:t>Anleitung</a:t>
            </a:r>
            <a:r>
              <a:rPr lang="en-US" sz="2000" dirty="0"/>
              <a:t> </a:t>
            </a:r>
            <a:r>
              <a:rPr lang="en-US" sz="2000" dirty="0" err="1"/>
              <a:t>erstellen</a:t>
            </a:r>
            <a:r>
              <a:rPr lang="en-US" sz="2000" dirty="0"/>
              <a:t> </a:t>
            </a:r>
            <a:r>
              <a:rPr lang="en-US" sz="2000" dirty="0" err="1"/>
              <a:t>kann</a:t>
            </a:r>
            <a:r>
              <a:rPr lang="en-US" sz="2000" dirty="0"/>
              <a:t>.“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E399DE-0607-2D5C-05A5-86D1437D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4320" y="6455664"/>
            <a:ext cx="44805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7C0027AC-0912-4D60-BB22-F4EB79C18227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122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extfeld 6">
            <a:extLst>
              <a:ext uri="{FF2B5EF4-FFF2-40B4-BE49-F238E27FC236}">
                <a16:creationId xmlns:a16="http://schemas.microsoft.com/office/drawing/2014/main" id="{1873188D-449C-628F-E4DB-93E354C46D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287580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781676C5-45EC-9948-9A55-D87F1C919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035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5FD44CE-E6A1-4FD0-CF95-FCE7183A5829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4.2.1 </a:t>
            </a:r>
            <a:r>
              <a:rPr lang="en-US" sz="2000" b="1" dirty="0" err="1"/>
              <a:t>Kognitive</a:t>
            </a:r>
            <a:r>
              <a:rPr lang="en-US" sz="2000" b="1" dirty="0"/>
              <a:t> </a:t>
            </a:r>
            <a:r>
              <a:rPr lang="en-US" sz="2000" b="1" dirty="0" err="1"/>
              <a:t>Lernziele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definiert</a:t>
            </a:r>
            <a:r>
              <a:rPr lang="en-US" sz="2000" dirty="0"/>
              <a:t> den </a:t>
            </a:r>
            <a:r>
              <a:rPr lang="en-US" sz="2000" dirty="0" err="1"/>
              <a:t>Begriff</a:t>
            </a:r>
            <a:r>
              <a:rPr lang="en-US" sz="2000" dirty="0"/>
              <a:t> „Faktura“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beschreibt</a:t>
            </a:r>
            <a:r>
              <a:rPr lang="en-US" sz="2000" dirty="0"/>
              <a:t> Zweck und </a:t>
            </a:r>
            <a:r>
              <a:rPr lang="en-US" sz="2000" dirty="0" err="1"/>
              <a:t>Funktion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benennt</a:t>
            </a:r>
            <a:r>
              <a:rPr lang="en-US" sz="2000" dirty="0"/>
              <a:t> </a:t>
            </a:r>
            <a:r>
              <a:rPr lang="en-US" sz="2000" dirty="0" err="1"/>
              <a:t>notwendige</a:t>
            </a:r>
            <a:r>
              <a:rPr lang="en-US" sz="2000" dirty="0"/>
              <a:t> </a:t>
            </a:r>
            <a:r>
              <a:rPr lang="en-US" sz="2000" dirty="0" err="1"/>
              <a:t>Unterlagen</a:t>
            </a:r>
            <a:r>
              <a:rPr lang="en-US" sz="2000" dirty="0"/>
              <a:t> </a:t>
            </a:r>
            <a:r>
              <a:rPr lang="en-US" sz="2000" dirty="0" err="1"/>
              <a:t>zur</a:t>
            </a:r>
            <a:r>
              <a:rPr lang="en-US" sz="2000" dirty="0"/>
              <a:t> </a:t>
            </a:r>
            <a:r>
              <a:rPr lang="en-US" sz="2000" dirty="0" err="1"/>
              <a:t>Erstellung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nennt</a:t>
            </a:r>
            <a:r>
              <a:rPr lang="en-US" sz="2000" dirty="0"/>
              <a:t> </a:t>
            </a:r>
            <a:r>
              <a:rPr lang="en-US" sz="2000" dirty="0" err="1"/>
              <a:t>Pflichtangaben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erklärt</a:t>
            </a:r>
            <a:r>
              <a:rPr lang="en-US" sz="2000" dirty="0"/>
              <a:t> die </a:t>
            </a:r>
            <a:r>
              <a:rPr lang="en-US" sz="2000" dirty="0" err="1"/>
              <a:t>Berechnung</a:t>
            </a:r>
            <a:r>
              <a:rPr lang="en-US" sz="2000" dirty="0"/>
              <a:t> von Netto-, Steuer- und </a:t>
            </a:r>
            <a:r>
              <a:rPr lang="en-US" sz="2000" dirty="0" err="1"/>
              <a:t>Bruttobeträgen</a:t>
            </a: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i="1" dirty="0" err="1"/>
              <a:t>Alternativ</a:t>
            </a:r>
            <a:r>
              <a:rPr lang="en-US" sz="2000" b="1" i="1" dirty="0"/>
              <a:t> </a:t>
            </a:r>
            <a:r>
              <a:rPr lang="en-US" sz="2000" b="1" i="1" dirty="0" err="1"/>
              <a:t>formuliert</a:t>
            </a:r>
            <a:r>
              <a:rPr lang="en-US" sz="2000" b="1" i="1" dirty="0"/>
              <a:t>: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versteht</a:t>
            </a:r>
            <a:r>
              <a:rPr lang="en-US" sz="2000" i="1" dirty="0"/>
              <a:t> die </a:t>
            </a:r>
            <a:r>
              <a:rPr lang="en-US" sz="2000" i="1" dirty="0" err="1"/>
              <a:t>rechtlichen</a:t>
            </a:r>
            <a:r>
              <a:rPr lang="en-US" sz="2000" i="1" dirty="0"/>
              <a:t> </a:t>
            </a:r>
            <a:r>
              <a:rPr lang="en-US" sz="2000" i="1" dirty="0" err="1"/>
              <a:t>Grundlagen</a:t>
            </a:r>
            <a:r>
              <a:rPr lang="en-US" sz="2000" i="1" dirty="0"/>
              <a:t> der </a:t>
            </a:r>
            <a:r>
              <a:rPr lang="en-US" sz="2000" i="1" dirty="0" err="1"/>
              <a:t>Rechnungsstellung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erkennt</a:t>
            </a:r>
            <a:r>
              <a:rPr lang="en-US" sz="2000" i="1" dirty="0"/>
              <a:t> die </a:t>
            </a:r>
            <a:r>
              <a:rPr lang="en-US" sz="2000" i="1" dirty="0" err="1"/>
              <a:t>Bedeutung</a:t>
            </a:r>
            <a:r>
              <a:rPr lang="en-US" sz="2000" i="1" dirty="0"/>
              <a:t> </a:t>
            </a:r>
            <a:r>
              <a:rPr lang="en-US" sz="2000" i="1" dirty="0" err="1"/>
              <a:t>korrekter</a:t>
            </a:r>
            <a:r>
              <a:rPr lang="en-US" sz="2000" i="1" dirty="0"/>
              <a:t> </a:t>
            </a:r>
            <a:r>
              <a:rPr lang="en-US" sz="2000" i="1" dirty="0" err="1"/>
              <a:t>Abrechnungen</a:t>
            </a:r>
            <a:r>
              <a:rPr lang="en-US" sz="2000" i="1" dirty="0"/>
              <a:t> für das </a:t>
            </a:r>
            <a:r>
              <a:rPr lang="en-US" sz="2000" i="1" dirty="0" err="1"/>
              <a:t>Unternehmen</a:t>
            </a:r>
            <a:endParaRPr lang="en-US" sz="2000" i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56A1E6-9E66-ED8B-9BC5-B1D53850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612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09CD39A-ECFB-1FD3-3F74-5666E5C120CF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4.2.2 </a:t>
            </a:r>
            <a:r>
              <a:rPr lang="en-US" sz="2000" b="1" dirty="0" err="1"/>
              <a:t>Affektive</a:t>
            </a:r>
            <a:r>
              <a:rPr lang="en-US" sz="2000" b="1" dirty="0"/>
              <a:t> </a:t>
            </a:r>
            <a:r>
              <a:rPr lang="en-US" sz="2000" b="1" dirty="0" err="1"/>
              <a:t>Lernziele</a:t>
            </a:r>
            <a:endParaRPr lang="en-US" sz="20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arbeitet</a:t>
            </a:r>
            <a:r>
              <a:rPr lang="en-US" sz="2000" dirty="0"/>
              <a:t> </a:t>
            </a:r>
            <a:r>
              <a:rPr lang="en-US" sz="2000" dirty="0" err="1"/>
              <a:t>sorgfältig</a:t>
            </a:r>
            <a:r>
              <a:rPr lang="en-US" sz="2000" dirty="0"/>
              <a:t>, </a:t>
            </a:r>
            <a:r>
              <a:rPr lang="en-US" sz="2000" dirty="0" err="1"/>
              <a:t>konzentriert</a:t>
            </a:r>
            <a:r>
              <a:rPr lang="en-US" sz="2000" dirty="0"/>
              <a:t> und </a:t>
            </a:r>
            <a:r>
              <a:rPr lang="en-US" sz="2000" dirty="0" err="1"/>
              <a:t>verantwortungsbewusst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entwickelt</a:t>
            </a:r>
            <a:r>
              <a:rPr lang="en-US" sz="2000" dirty="0"/>
              <a:t> </a:t>
            </a:r>
            <a:r>
              <a:rPr lang="en-US" sz="2000" dirty="0" err="1"/>
              <a:t>Sensibilität</a:t>
            </a:r>
            <a:r>
              <a:rPr lang="en-US" sz="2000" dirty="0"/>
              <a:t>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Umgang</a:t>
            </a:r>
            <a:r>
              <a:rPr lang="en-US" sz="2000" dirty="0"/>
              <a:t> </a:t>
            </a:r>
            <a:r>
              <a:rPr lang="en-US" sz="2000" dirty="0" err="1"/>
              <a:t>mit</a:t>
            </a:r>
            <a:r>
              <a:rPr lang="en-US" sz="2000" dirty="0"/>
              <a:t> </a:t>
            </a:r>
            <a:r>
              <a:rPr lang="en-US" sz="2000" dirty="0" err="1"/>
              <a:t>abrechnungsrelevanten</a:t>
            </a:r>
            <a:r>
              <a:rPr lang="en-US" sz="2000" dirty="0"/>
              <a:t> </a:t>
            </a:r>
            <a:r>
              <a:rPr lang="en-US" sz="2000" dirty="0" err="1"/>
              <a:t>Daten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zeigt</a:t>
            </a:r>
            <a:r>
              <a:rPr lang="en-US" sz="2000" dirty="0"/>
              <a:t> </a:t>
            </a:r>
            <a:r>
              <a:rPr lang="en-US" sz="2000" dirty="0" err="1"/>
              <a:t>Bereitschaft</a:t>
            </a:r>
            <a:r>
              <a:rPr lang="en-US" sz="2000" dirty="0"/>
              <a:t> </a:t>
            </a:r>
            <a:r>
              <a:rPr lang="en-US" sz="2000" dirty="0" err="1"/>
              <a:t>zur</a:t>
            </a:r>
            <a:r>
              <a:rPr lang="en-US" sz="2000" dirty="0"/>
              <a:t> </a:t>
            </a:r>
            <a:r>
              <a:rPr lang="en-US" sz="2000" dirty="0" err="1"/>
              <a:t>eigenständigen</a:t>
            </a:r>
            <a:r>
              <a:rPr lang="en-US" sz="2000" dirty="0"/>
              <a:t> </a:t>
            </a:r>
            <a:r>
              <a:rPr lang="en-US" sz="2000" dirty="0" err="1"/>
              <a:t>Kontrolle</a:t>
            </a:r>
            <a:r>
              <a:rPr lang="en-US" sz="2000" dirty="0"/>
              <a:t> der </a:t>
            </a:r>
            <a:r>
              <a:rPr lang="en-US" sz="2000" dirty="0" err="1"/>
              <a:t>Arbeitsergebnisse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erkennt</a:t>
            </a:r>
            <a:r>
              <a:rPr lang="en-US" sz="2000" dirty="0"/>
              <a:t> die </a:t>
            </a:r>
            <a:r>
              <a:rPr lang="en-US" sz="2000" dirty="0" err="1"/>
              <a:t>Bedeutung</a:t>
            </a:r>
            <a:r>
              <a:rPr lang="en-US" sz="2000" dirty="0"/>
              <a:t> </a:t>
            </a:r>
            <a:r>
              <a:rPr lang="en-US" sz="2000" dirty="0" err="1"/>
              <a:t>korrekter</a:t>
            </a:r>
            <a:r>
              <a:rPr lang="en-US" sz="2000" dirty="0"/>
              <a:t> </a:t>
            </a:r>
            <a:r>
              <a:rPr lang="en-US" sz="2000" dirty="0" err="1"/>
              <a:t>Rechnungen</a:t>
            </a:r>
            <a:r>
              <a:rPr lang="en-US" sz="2000" dirty="0"/>
              <a:t> für </a:t>
            </a:r>
            <a:r>
              <a:rPr lang="en-US" sz="2000" dirty="0" err="1"/>
              <a:t>Kundenbeziehungen</a:t>
            </a:r>
            <a:r>
              <a:rPr lang="en-US" sz="2000" dirty="0"/>
              <a:t> und </a:t>
            </a:r>
            <a:r>
              <a:rPr lang="en-US" sz="2000" dirty="0" err="1"/>
              <a:t>Unternehmensimage</a:t>
            </a: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i="1" dirty="0"/>
              <a:t>Alternative </a:t>
            </a:r>
            <a:r>
              <a:rPr lang="en-US" sz="2000" b="1" i="1" dirty="0" err="1"/>
              <a:t>Zielsetzungen</a:t>
            </a:r>
            <a:r>
              <a:rPr lang="en-US" sz="2000" b="1" i="1" dirty="0"/>
              <a:t>: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fördert</a:t>
            </a:r>
            <a:r>
              <a:rPr lang="en-US" sz="2000" i="1" dirty="0"/>
              <a:t> </a:t>
            </a:r>
            <a:r>
              <a:rPr lang="en-US" sz="2000" i="1" dirty="0" err="1"/>
              <a:t>Genauigkeit</a:t>
            </a:r>
            <a:r>
              <a:rPr lang="en-US" sz="2000" i="1" dirty="0"/>
              <a:t> und </a:t>
            </a:r>
            <a:r>
              <a:rPr lang="en-US" sz="2000" i="1" dirty="0" err="1"/>
              <a:t>Pflichtbewusstsein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stärkt</a:t>
            </a:r>
            <a:r>
              <a:rPr lang="en-US" sz="2000" i="1" dirty="0"/>
              <a:t> </a:t>
            </a:r>
            <a:r>
              <a:rPr lang="en-US" sz="2000" i="1" dirty="0" err="1"/>
              <a:t>Verantwortungsbewusstsein</a:t>
            </a:r>
            <a:r>
              <a:rPr lang="en-US" sz="2000" i="1" dirty="0"/>
              <a:t> </a:t>
            </a:r>
            <a:r>
              <a:rPr lang="en-US" sz="2000" i="1" dirty="0" err="1"/>
              <a:t>im</a:t>
            </a:r>
            <a:r>
              <a:rPr lang="en-US" sz="2000" i="1" dirty="0"/>
              <a:t> </a:t>
            </a:r>
            <a:r>
              <a:rPr lang="en-US" sz="2000" i="1" dirty="0" err="1"/>
              <a:t>Umgang</a:t>
            </a:r>
            <a:r>
              <a:rPr lang="en-US" sz="2000" i="1" dirty="0"/>
              <a:t> </a:t>
            </a:r>
            <a:r>
              <a:rPr lang="en-US" sz="2000" i="1" dirty="0" err="1"/>
              <a:t>mit</a:t>
            </a:r>
            <a:r>
              <a:rPr lang="en-US" sz="2000" i="1" dirty="0"/>
              <a:t> </a:t>
            </a:r>
            <a:r>
              <a:rPr lang="en-US" sz="2000" i="1" dirty="0" err="1"/>
              <a:t>finanziellen</a:t>
            </a:r>
            <a:r>
              <a:rPr lang="en-US" sz="2000" i="1" dirty="0"/>
              <a:t> </a:t>
            </a:r>
            <a:r>
              <a:rPr lang="en-US" sz="2000" i="1" dirty="0" err="1"/>
              <a:t>Informationen</a:t>
            </a:r>
            <a:endParaRPr lang="en-US" sz="2000" i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56EF9E-932E-55EB-E8DC-535E2F262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51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5A92F3A-C010-27EF-055D-E22E669574D0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4.2.3 </a:t>
            </a:r>
            <a:r>
              <a:rPr lang="en-US" sz="2000" b="1" dirty="0" err="1"/>
              <a:t>Psychomotorische</a:t>
            </a:r>
            <a:r>
              <a:rPr lang="en-US" sz="2000" b="1" dirty="0"/>
              <a:t> </a:t>
            </a:r>
            <a:r>
              <a:rPr lang="en-US" sz="2000" b="1" dirty="0" err="1"/>
              <a:t>Lernziele</a:t>
            </a:r>
            <a:endParaRPr lang="en-US" sz="20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entnimmt</a:t>
            </a:r>
            <a:r>
              <a:rPr lang="en-US" sz="2000" dirty="0"/>
              <a:t> </a:t>
            </a:r>
            <a:r>
              <a:rPr lang="en-US" sz="2000" dirty="0" err="1"/>
              <a:t>selbstständig</a:t>
            </a:r>
            <a:r>
              <a:rPr lang="en-US" sz="2000" dirty="0"/>
              <a:t> </a:t>
            </a:r>
            <a:r>
              <a:rPr lang="en-US" sz="2000" dirty="0" err="1"/>
              <a:t>Daten</a:t>
            </a:r>
            <a:r>
              <a:rPr lang="en-US" sz="2000" dirty="0"/>
              <a:t> </a:t>
            </a:r>
            <a:r>
              <a:rPr lang="en-US" sz="2000" dirty="0" err="1"/>
              <a:t>aus</a:t>
            </a:r>
            <a:r>
              <a:rPr lang="en-US" sz="2000" dirty="0"/>
              <a:t> </a:t>
            </a:r>
            <a:r>
              <a:rPr lang="en-US" sz="2000" dirty="0" err="1"/>
              <a:t>Lieferschein</a:t>
            </a:r>
            <a:r>
              <a:rPr lang="en-US" sz="2000" dirty="0"/>
              <a:t> und </a:t>
            </a:r>
            <a:r>
              <a:rPr lang="en-US" sz="2000" dirty="0" err="1"/>
              <a:t>Preisliste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führt</a:t>
            </a:r>
            <a:r>
              <a:rPr lang="en-US" sz="2000" dirty="0"/>
              <a:t> </a:t>
            </a:r>
            <a:r>
              <a:rPr lang="en-US" sz="2000" dirty="0" err="1"/>
              <a:t>Berechnungen</a:t>
            </a:r>
            <a:r>
              <a:rPr lang="en-US" sz="2000" dirty="0"/>
              <a:t> </a:t>
            </a:r>
            <a:r>
              <a:rPr lang="en-US" sz="2000" dirty="0" err="1"/>
              <a:t>mit</a:t>
            </a:r>
            <a:r>
              <a:rPr lang="en-US" sz="2000" dirty="0"/>
              <a:t> </a:t>
            </a:r>
            <a:r>
              <a:rPr lang="en-US" sz="2000" dirty="0" err="1"/>
              <a:t>geeigneten</a:t>
            </a:r>
            <a:r>
              <a:rPr lang="en-US" sz="2000" dirty="0"/>
              <a:t> </a:t>
            </a:r>
            <a:r>
              <a:rPr lang="en-US" sz="2000" dirty="0" err="1"/>
              <a:t>Hilfsmitteln</a:t>
            </a:r>
            <a:r>
              <a:rPr lang="en-US" sz="2000" dirty="0"/>
              <a:t> (z. B. </a:t>
            </a:r>
            <a:r>
              <a:rPr lang="en-US" sz="2000" dirty="0" err="1"/>
              <a:t>Taschenrechner</a:t>
            </a:r>
            <a:r>
              <a:rPr lang="en-US" sz="2000" dirty="0"/>
              <a:t>, Software) </a:t>
            </a:r>
            <a:r>
              <a:rPr lang="en-US" sz="2000" dirty="0" err="1"/>
              <a:t>durch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nutzt</a:t>
            </a:r>
            <a:r>
              <a:rPr lang="en-US" sz="2000" i="1" dirty="0"/>
              <a:t> </a:t>
            </a:r>
            <a:r>
              <a:rPr lang="en-US" sz="2000" i="1" dirty="0" err="1"/>
              <a:t>betriebliche</a:t>
            </a:r>
            <a:r>
              <a:rPr lang="en-US" sz="2000" i="1" dirty="0"/>
              <a:t> Software </a:t>
            </a:r>
            <a:r>
              <a:rPr lang="en-US" sz="2000" i="1" dirty="0" err="1"/>
              <a:t>zur</a:t>
            </a:r>
            <a:r>
              <a:rPr lang="en-US" sz="2000" i="1" dirty="0"/>
              <a:t> </a:t>
            </a:r>
            <a:r>
              <a:rPr lang="en-US" sz="2000" i="1" dirty="0" err="1"/>
              <a:t>Rechnungserstellung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überprüft</a:t>
            </a:r>
            <a:r>
              <a:rPr lang="en-US" sz="2000" dirty="0"/>
              <a:t> die </a:t>
            </a:r>
            <a:r>
              <a:rPr lang="en-US" sz="2000" dirty="0" err="1"/>
              <a:t>Eingaben</a:t>
            </a:r>
            <a:r>
              <a:rPr lang="en-US" sz="2000" dirty="0"/>
              <a:t> auf </a:t>
            </a:r>
            <a:r>
              <a:rPr lang="en-US" sz="2000" dirty="0" err="1"/>
              <a:t>rechnerische</a:t>
            </a:r>
            <a:r>
              <a:rPr lang="en-US" sz="2000" dirty="0"/>
              <a:t> </a:t>
            </a:r>
            <a:r>
              <a:rPr lang="en-US" sz="2000" dirty="0" err="1"/>
              <a:t>Richtigkeit</a:t>
            </a: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i="1" dirty="0"/>
              <a:t>Alternative </a:t>
            </a:r>
            <a:r>
              <a:rPr lang="en-US" sz="2000" b="1" i="1" dirty="0" err="1"/>
              <a:t>bzw</a:t>
            </a:r>
            <a:r>
              <a:rPr lang="en-US" sz="2000" b="1" i="1" dirty="0"/>
              <a:t>. </a:t>
            </a:r>
            <a:r>
              <a:rPr lang="en-US" sz="2000" b="1" i="1" dirty="0" err="1"/>
              <a:t>ergänzende</a:t>
            </a:r>
            <a:r>
              <a:rPr lang="en-US" sz="2000" b="1" i="1" dirty="0"/>
              <a:t> </a:t>
            </a:r>
            <a:r>
              <a:rPr lang="en-US" sz="2000" b="1" i="1" dirty="0" err="1"/>
              <a:t>Aspekte</a:t>
            </a:r>
            <a:r>
              <a:rPr lang="en-US" sz="2000" b="1" i="1" dirty="0"/>
              <a:t>: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nutzt</a:t>
            </a:r>
            <a:r>
              <a:rPr lang="en-US" sz="2000" i="1" dirty="0"/>
              <a:t> </a:t>
            </a:r>
            <a:r>
              <a:rPr lang="en-US" sz="2000" i="1" dirty="0" err="1"/>
              <a:t>betriebliche</a:t>
            </a:r>
            <a:r>
              <a:rPr lang="en-US" sz="2000" i="1" dirty="0"/>
              <a:t> Software </a:t>
            </a:r>
            <a:r>
              <a:rPr lang="en-US" sz="2000" i="1" dirty="0" err="1"/>
              <a:t>zur</a:t>
            </a:r>
            <a:r>
              <a:rPr lang="en-US" sz="2000" i="1" dirty="0"/>
              <a:t> </a:t>
            </a:r>
            <a:r>
              <a:rPr lang="en-US" sz="2000" i="1" dirty="0" err="1"/>
              <a:t>Rechnungserstellung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dokumentiert</a:t>
            </a:r>
            <a:r>
              <a:rPr lang="en-US" sz="2000" i="1" dirty="0"/>
              <a:t> </a:t>
            </a:r>
            <a:r>
              <a:rPr lang="en-US" sz="2000" i="1" dirty="0" err="1"/>
              <a:t>Zwischenschritte</a:t>
            </a:r>
            <a:r>
              <a:rPr lang="en-US" sz="2000" i="1" dirty="0"/>
              <a:t> </a:t>
            </a:r>
            <a:r>
              <a:rPr lang="en-US" sz="2000" i="1" dirty="0" err="1"/>
              <a:t>nachvollziehbar</a:t>
            </a:r>
            <a:endParaRPr lang="en-US" sz="20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 dirty="0" err="1"/>
              <a:t>korrigiert</a:t>
            </a:r>
            <a:r>
              <a:rPr lang="en-US" sz="2000" i="1" dirty="0"/>
              <a:t> </a:t>
            </a:r>
            <a:r>
              <a:rPr lang="en-US" sz="2000" i="1" dirty="0" err="1"/>
              <a:t>erkannte</a:t>
            </a:r>
            <a:r>
              <a:rPr lang="en-US" sz="2000" i="1" dirty="0"/>
              <a:t> Fehler </a:t>
            </a:r>
            <a:r>
              <a:rPr lang="en-US" sz="2000" i="1" dirty="0" err="1"/>
              <a:t>eigenständig</a:t>
            </a:r>
            <a:endParaRPr lang="en-US" sz="2000" i="1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24B846-98B1-5E94-39B2-6BD29DD06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313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" name="Textfeld 4">
            <a:extLst>
              <a:ext uri="{FF2B5EF4-FFF2-40B4-BE49-F238E27FC236}">
                <a16:creationId xmlns:a16="http://schemas.microsoft.com/office/drawing/2014/main" id="{5EF7C2FE-54D2-0687-8B4E-CB507ACC10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497839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CEB01E-DC61-59CB-94B2-4C129180F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958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F127369-88CB-A169-3924-FE01A86B0512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1" dirty="0"/>
              <a:t>4.3 </a:t>
            </a:r>
            <a:r>
              <a:rPr lang="en-US" sz="1700" b="1" dirty="0" err="1"/>
              <a:t>Handlungskompetenzen</a:t>
            </a:r>
            <a:r>
              <a:rPr lang="en-US" sz="1700" b="1" dirty="0"/>
              <a:t> der </a:t>
            </a:r>
            <a:r>
              <a:rPr lang="en-US" sz="1700" b="1" dirty="0" err="1"/>
              <a:t>Unterweisung</a:t>
            </a:r>
            <a:br>
              <a:rPr lang="en-US" sz="1700" dirty="0"/>
            </a:b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1" dirty="0"/>
              <a:t>4.3.1 </a:t>
            </a:r>
            <a:r>
              <a:rPr lang="en-US" sz="1700" b="1" dirty="0" err="1"/>
              <a:t>Fachkompetenz</a:t>
            </a:r>
            <a:endParaRPr lang="en-US" sz="1700" b="1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Nach </a:t>
            </a:r>
            <a:r>
              <a:rPr lang="en-US" sz="1700" dirty="0" err="1"/>
              <a:t>Abschluss</a:t>
            </a:r>
            <a:r>
              <a:rPr lang="en-US" sz="1700" dirty="0"/>
              <a:t> der </a:t>
            </a:r>
            <a:r>
              <a:rPr lang="en-US" sz="1700" dirty="0" err="1"/>
              <a:t>Ausbildungssituation</a:t>
            </a:r>
            <a:r>
              <a:rPr lang="en-US" sz="1700" dirty="0"/>
              <a:t> </a:t>
            </a:r>
            <a:r>
              <a:rPr lang="en-US" sz="1700" dirty="0" err="1"/>
              <a:t>ist</a:t>
            </a:r>
            <a:r>
              <a:rPr lang="en-US" sz="1700" dirty="0"/>
              <a:t> der </a:t>
            </a:r>
            <a:r>
              <a:rPr lang="en-US" sz="1700" dirty="0" err="1"/>
              <a:t>Auszubildende</a:t>
            </a:r>
            <a:r>
              <a:rPr lang="en-US" sz="1700" dirty="0"/>
              <a:t> </a:t>
            </a:r>
            <a:r>
              <a:rPr lang="en-US" sz="1700" dirty="0" err="1"/>
              <a:t>bzw</a:t>
            </a:r>
            <a:r>
              <a:rPr lang="en-US" sz="1700" dirty="0"/>
              <a:t>. die </a:t>
            </a:r>
            <a:r>
              <a:rPr lang="en-US" sz="1700" dirty="0" err="1"/>
              <a:t>Auszubildende</a:t>
            </a:r>
            <a:r>
              <a:rPr lang="en-US" sz="1700" dirty="0"/>
              <a:t> in der Lage, </a:t>
            </a:r>
            <a:r>
              <a:rPr lang="en-US" sz="1700" dirty="0" err="1"/>
              <a:t>aus</a:t>
            </a:r>
            <a:r>
              <a:rPr lang="en-US" sz="1700" dirty="0"/>
              <a:t> </a:t>
            </a:r>
            <a:r>
              <a:rPr lang="en-US" sz="1700" dirty="0" err="1"/>
              <a:t>mehreren</a:t>
            </a:r>
            <a:r>
              <a:rPr lang="en-US" sz="1700" dirty="0"/>
              <a:t> </a:t>
            </a:r>
            <a:r>
              <a:rPr lang="en-US" sz="1700" dirty="0" err="1"/>
              <a:t>Lieferscheinen</a:t>
            </a:r>
            <a:r>
              <a:rPr lang="en-US" sz="1700" dirty="0"/>
              <a:t> die </a:t>
            </a:r>
            <a:r>
              <a:rPr lang="en-US" sz="1700" dirty="0" err="1"/>
              <a:t>relevanten</a:t>
            </a:r>
            <a:r>
              <a:rPr lang="en-US" sz="1700" dirty="0"/>
              <a:t> </a:t>
            </a:r>
            <a:r>
              <a:rPr lang="en-US" sz="1700" dirty="0" err="1"/>
              <a:t>Positionen</a:t>
            </a:r>
            <a:r>
              <a:rPr lang="en-US" sz="1700" dirty="0"/>
              <a:t> </a:t>
            </a:r>
            <a:r>
              <a:rPr lang="en-US" sz="1700" dirty="0" err="1"/>
              <a:t>zu</a:t>
            </a:r>
            <a:r>
              <a:rPr lang="en-US" sz="1700" dirty="0"/>
              <a:t> </a:t>
            </a:r>
            <a:r>
              <a:rPr lang="en-US" sz="1700" dirty="0" err="1"/>
              <a:t>erfassen</a:t>
            </a:r>
            <a:r>
              <a:rPr lang="en-US" sz="1700" dirty="0"/>
              <a:t>, die </a:t>
            </a:r>
            <a:r>
              <a:rPr lang="en-US" sz="1700" dirty="0" err="1"/>
              <a:t>zugehörigen</a:t>
            </a:r>
            <a:r>
              <a:rPr lang="en-US" sz="1700" dirty="0"/>
              <a:t> </a:t>
            </a:r>
            <a:r>
              <a:rPr lang="en-US" sz="1700" dirty="0" err="1"/>
              <a:t>Preise</a:t>
            </a:r>
            <a:r>
              <a:rPr lang="en-US" sz="1700" dirty="0"/>
              <a:t> </a:t>
            </a:r>
            <a:r>
              <a:rPr lang="en-US" sz="1700" dirty="0" err="1"/>
              <a:t>anhand</a:t>
            </a:r>
            <a:r>
              <a:rPr lang="en-US" sz="1700" dirty="0"/>
              <a:t> der </a:t>
            </a:r>
            <a:r>
              <a:rPr lang="en-US" sz="1700" dirty="0" err="1"/>
              <a:t>Preisliste</a:t>
            </a:r>
            <a:r>
              <a:rPr lang="en-US" sz="1700" dirty="0"/>
              <a:t> </a:t>
            </a:r>
            <a:r>
              <a:rPr lang="en-US" sz="1700" dirty="0" err="1"/>
              <a:t>zu</a:t>
            </a:r>
            <a:r>
              <a:rPr lang="en-US" sz="1700" dirty="0"/>
              <a:t> </a:t>
            </a:r>
            <a:r>
              <a:rPr lang="en-US" sz="1700" dirty="0" err="1"/>
              <a:t>ermitteln</a:t>
            </a:r>
            <a:r>
              <a:rPr lang="en-US" sz="1700" dirty="0"/>
              <a:t> und </a:t>
            </a:r>
            <a:r>
              <a:rPr lang="en-US" sz="1700" dirty="0" err="1"/>
              <a:t>daraus</a:t>
            </a:r>
            <a:r>
              <a:rPr lang="en-US" sz="1700" dirty="0"/>
              <a:t> </a:t>
            </a:r>
            <a:r>
              <a:rPr lang="en-US" sz="1700" dirty="0" err="1"/>
              <a:t>eine</a:t>
            </a:r>
            <a:r>
              <a:rPr lang="en-US" sz="1700" dirty="0"/>
              <a:t> </a:t>
            </a:r>
            <a:r>
              <a:rPr lang="en-US" sz="1700" dirty="0" err="1"/>
              <a:t>vollständige</a:t>
            </a:r>
            <a:r>
              <a:rPr lang="en-US" sz="1700" dirty="0"/>
              <a:t> </a:t>
            </a:r>
            <a:r>
              <a:rPr lang="en-US" sz="1700" dirty="0" err="1"/>
              <a:t>sowie</a:t>
            </a:r>
            <a:r>
              <a:rPr lang="en-US" sz="1700" dirty="0"/>
              <a:t> </a:t>
            </a:r>
            <a:r>
              <a:rPr lang="en-US" sz="1700" dirty="0" err="1"/>
              <a:t>rechnerisch</a:t>
            </a:r>
            <a:r>
              <a:rPr lang="en-US" sz="1700" dirty="0"/>
              <a:t> </a:t>
            </a:r>
            <a:r>
              <a:rPr lang="en-US" sz="1700" dirty="0" err="1"/>
              <a:t>korrekte</a:t>
            </a:r>
            <a:r>
              <a:rPr lang="en-US" sz="1700" dirty="0"/>
              <a:t> Faktura </a:t>
            </a:r>
            <a:r>
              <a:rPr lang="en-US" sz="1700" dirty="0" err="1"/>
              <a:t>zu</a:t>
            </a:r>
            <a:r>
              <a:rPr lang="en-US" sz="1700" dirty="0"/>
              <a:t> </a:t>
            </a:r>
            <a:r>
              <a:rPr lang="en-US" sz="1700" dirty="0" err="1"/>
              <a:t>erstellen</a:t>
            </a:r>
            <a:r>
              <a:rPr lang="en-US" sz="1700" dirty="0"/>
              <a:t>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Darüber</a:t>
            </a:r>
            <a:r>
              <a:rPr lang="en-US" sz="1700" dirty="0"/>
              <a:t> </a:t>
            </a:r>
            <a:r>
              <a:rPr lang="en-US" sz="1700" dirty="0" err="1"/>
              <a:t>hinaus</a:t>
            </a:r>
            <a:r>
              <a:rPr lang="en-US" sz="1700" dirty="0"/>
              <a:t> </a:t>
            </a:r>
            <a:r>
              <a:rPr lang="en-US" sz="1700" dirty="0" err="1"/>
              <a:t>kann</a:t>
            </a:r>
            <a:r>
              <a:rPr lang="en-US" sz="1700" dirty="0"/>
              <a:t> der </a:t>
            </a:r>
            <a:r>
              <a:rPr lang="en-US" sz="1700" dirty="0" err="1"/>
              <a:t>Auszubildende</a:t>
            </a:r>
            <a:r>
              <a:rPr lang="en-US" sz="1700" dirty="0"/>
              <a:t> </a:t>
            </a:r>
            <a:r>
              <a:rPr lang="en-US" sz="1700" dirty="0" err="1"/>
              <a:t>bzw</a:t>
            </a:r>
            <a:r>
              <a:rPr lang="en-US" sz="1700" dirty="0"/>
              <a:t>. die </a:t>
            </a:r>
            <a:r>
              <a:rPr lang="en-US" sz="1700" dirty="0" err="1"/>
              <a:t>Auszubildende</a:t>
            </a:r>
            <a:r>
              <a:rPr lang="en-US" sz="1700" dirty="0"/>
              <a:t>: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Nettobeträge</a:t>
            </a:r>
            <a:r>
              <a:rPr lang="en-US" sz="1700" dirty="0"/>
              <a:t>, </a:t>
            </a:r>
            <a:r>
              <a:rPr lang="en-US" sz="1700" dirty="0" err="1"/>
              <a:t>Umsatzsteuer</a:t>
            </a:r>
            <a:r>
              <a:rPr lang="en-US" sz="1700" dirty="0"/>
              <a:t> und </a:t>
            </a:r>
            <a:r>
              <a:rPr lang="en-US" sz="1700" dirty="0" err="1"/>
              <a:t>Bruttobeträge</a:t>
            </a:r>
            <a:r>
              <a:rPr lang="en-US" sz="1700" dirty="0"/>
              <a:t> </a:t>
            </a:r>
            <a:r>
              <a:rPr lang="en-US" sz="1700" dirty="0" err="1"/>
              <a:t>korrekt</a:t>
            </a:r>
            <a:r>
              <a:rPr lang="en-US" sz="1700" dirty="0"/>
              <a:t> </a:t>
            </a:r>
            <a:r>
              <a:rPr lang="en-US" sz="1700" dirty="0" err="1"/>
              <a:t>berechnen</a:t>
            </a:r>
            <a:r>
              <a:rPr lang="en-US" sz="1700" dirty="0"/>
              <a:t>,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Pflichtangaben</a:t>
            </a:r>
            <a:r>
              <a:rPr lang="en-US" sz="1700" dirty="0"/>
              <a:t> </a:t>
            </a:r>
            <a:r>
              <a:rPr lang="en-US" sz="1700" dirty="0" err="1"/>
              <a:t>überprüfen</a:t>
            </a:r>
            <a:r>
              <a:rPr lang="en-US" sz="1700" dirty="0"/>
              <a:t> und </a:t>
            </a:r>
            <a:r>
              <a:rPr lang="en-US" sz="1700" dirty="0" err="1"/>
              <a:t>ergänzen</a:t>
            </a:r>
            <a:r>
              <a:rPr lang="en-US" sz="1700" dirty="0"/>
              <a:t>,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die </a:t>
            </a:r>
            <a:r>
              <a:rPr lang="en-US" sz="1700" dirty="0" err="1"/>
              <a:t>Rechnung</a:t>
            </a:r>
            <a:r>
              <a:rPr lang="en-US" sz="1700" dirty="0"/>
              <a:t> formal und </a:t>
            </a:r>
            <a:r>
              <a:rPr lang="en-US" sz="1700" dirty="0" err="1"/>
              <a:t>sachlich</a:t>
            </a:r>
            <a:r>
              <a:rPr lang="en-US" sz="1700" dirty="0"/>
              <a:t> </a:t>
            </a:r>
            <a:r>
              <a:rPr lang="en-US" sz="1700" dirty="0" err="1"/>
              <a:t>prüfen</a:t>
            </a:r>
            <a:r>
              <a:rPr lang="en-US" sz="1700" dirty="0"/>
              <a:t>, bevor </a:t>
            </a:r>
            <a:r>
              <a:rPr lang="en-US" sz="1700" dirty="0" err="1"/>
              <a:t>sie</a:t>
            </a:r>
            <a:r>
              <a:rPr lang="en-US" sz="1700" dirty="0"/>
              <a:t> an den Kunden </a:t>
            </a:r>
            <a:r>
              <a:rPr lang="en-US" sz="1700" dirty="0" err="1"/>
              <a:t>versendet</a:t>
            </a:r>
            <a:r>
              <a:rPr lang="en-US" sz="1700" dirty="0"/>
              <a:t> </a:t>
            </a:r>
            <a:r>
              <a:rPr lang="en-US" sz="1700" dirty="0" err="1"/>
              <a:t>wird</a:t>
            </a:r>
            <a:r>
              <a:rPr lang="en-US" sz="1700" dirty="0"/>
              <a:t>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Ziel </a:t>
            </a:r>
            <a:r>
              <a:rPr lang="en-US" sz="1700" dirty="0" err="1"/>
              <a:t>ist</a:t>
            </a:r>
            <a:r>
              <a:rPr lang="en-US" sz="1700" dirty="0"/>
              <a:t> die </a:t>
            </a:r>
            <a:r>
              <a:rPr lang="en-US" sz="1700" dirty="0" err="1"/>
              <a:t>sichere</a:t>
            </a:r>
            <a:r>
              <a:rPr lang="en-US" sz="1700" dirty="0"/>
              <a:t> </a:t>
            </a:r>
            <a:r>
              <a:rPr lang="en-US" sz="1700" dirty="0" err="1"/>
              <a:t>Anwendung</a:t>
            </a:r>
            <a:r>
              <a:rPr lang="en-US" sz="1700" dirty="0"/>
              <a:t> der </a:t>
            </a:r>
            <a:r>
              <a:rPr lang="en-US" sz="1700" dirty="0" err="1"/>
              <a:t>Kenntnisse</a:t>
            </a:r>
            <a:r>
              <a:rPr lang="en-US" sz="1700" dirty="0"/>
              <a:t> </a:t>
            </a:r>
            <a:r>
              <a:rPr lang="en-US" sz="1700" dirty="0" err="1"/>
              <a:t>im</a:t>
            </a:r>
            <a:r>
              <a:rPr lang="en-US" sz="1700" dirty="0"/>
              <a:t> </a:t>
            </a:r>
            <a:r>
              <a:rPr lang="en-US" sz="1700" dirty="0" err="1"/>
              <a:t>betrieblichen</a:t>
            </a:r>
            <a:r>
              <a:rPr lang="en-US" sz="1700" dirty="0"/>
              <a:t> </a:t>
            </a:r>
            <a:r>
              <a:rPr lang="en-US" sz="1700" dirty="0" err="1"/>
              <a:t>Alltag</a:t>
            </a:r>
            <a:r>
              <a:rPr lang="en-US" sz="1700" dirty="0"/>
              <a:t> </a:t>
            </a:r>
            <a:r>
              <a:rPr lang="en-US" sz="1700" dirty="0" err="1"/>
              <a:t>ohne</a:t>
            </a:r>
            <a:r>
              <a:rPr lang="en-US" sz="1700" dirty="0"/>
              <a:t> </a:t>
            </a:r>
            <a:r>
              <a:rPr lang="en-US" sz="1700" dirty="0" err="1"/>
              <a:t>permanente</a:t>
            </a:r>
            <a:r>
              <a:rPr lang="en-US" sz="1700" dirty="0"/>
              <a:t> </a:t>
            </a:r>
            <a:r>
              <a:rPr lang="en-US" sz="1700" dirty="0" err="1"/>
              <a:t>Anleitung</a:t>
            </a:r>
            <a:r>
              <a:rPr lang="en-US" sz="1700" dirty="0"/>
              <a:t>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B37EB3-BA62-F22F-5105-A2B3B844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984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EC0A5ED-D7A0-3FB2-D7F8-5376A0E53D48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4.3.2 </a:t>
            </a:r>
            <a:r>
              <a:rPr lang="en-US" sz="2000" b="1" dirty="0" err="1"/>
              <a:t>Methodenkompetenz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Die Aufgabe </a:t>
            </a:r>
            <a:r>
              <a:rPr lang="en-US" sz="2000" dirty="0" err="1"/>
              <a:t>wird</a:t>
            </a:r>
            <a:r>
              <a:rPr lang="en-US" sz="2000" dirty="0"/>
              <a:t> </a:t>
            </a:r>
            <a:r>
              <a:rPr lang="en-US" sz="2000" dirty="0" err="1"/>
              <a:t>strukturiert</a:t>
            </a:r>
            <a:r>
              <a:rPr lang="en-US" sz="2000" dirty="0"/>
              <a:t> und </a:t>
            </a:r>
            <a:r>
              <a:rPr lang="en-US" sz="2000" dirty="0" err="1"/>
              <a:t>schrittweise</a:t>
            </a:r>
            <a:r>
              <a:rPr lang="en-US" sz="2000" dirty="0"/>
              <a:t> </a:t>
            </a:r>
            <a:r>
              <a:rPr lang="en-US" sz="2000" dirty="0" err="1"/>
              <a:t>bearbeitet</a:t>
            </a:r>
            <a:r>
              <a:rPr lang="en-US" sz="2000" dirty="0"/>
              <a:t> (</a:t>
            </a:r>
            <a:r>
              <a:rPr lang="en-US" sz="2000" dirty="0" err="1"/>
              <a:t>Daten</a:t>
            </a:r>
            <a:r>
              <a:rPr lang="en-US" sz="2000" dirty="0"/>
              <a:t> </a:t>
            </a:r>
            <a:r>
              <a:rPr lang="en-US" sz="2000" dirty="0" err="1"/>
              <a:t>erfassen</a:t>
            </a:r>
            <a:r>
              <a:rPr lang="en-US" sz="2000" dirty="0"/>
              <a:t> – </a:t>
            </a:r>
            <a:r>
              <a:rPr lang="en-US" sz="2000" dirty="0" err="1"/>
              <a:t>Preise</a:t>
            </a:r>
            <a:r>
              <a:rPr lang="en-US" sz="2000" dirty="0"/>
              <a:t> </a:t>
            </a:r>
            <a:r>
              <a:rPr lang="en-US" sz="2000" dirty="0" err="1"/>
              <a:t>ermitteln</a:t>
            </a:r>
            <a:r>
              <a:rPr lang="en-US" sz="2000" dirty="0"/>
              <a:t> – </a:t>
            </a:r>
            <a:r>
              <a:rPr lang="en-US" sz="2000" dirty="0" err="1"/>
              <a:t>berechnen</a:t>
            </a:r>
            <a:r>
              <a:rPr lang="en-US" sz="2000" dirty="0"/>
              <a:t> – </a:t>
            </a:r>
            <a:r>
              <a:rPr lang="en-US" sz="2000" dirty="0" err="1"/>
              <a:t>prüfen</a:t>
            </a:r>
            <a:r>
              <a:rPr lang="en-US" sz="2000" dirty="0"/>
              <a:t> – </a:t>
            </a:r>
            <a:r>
              <a:rPr lang="en-US" sz="2000" dirty="0" err="1"/>
              <a:t>dokumentieren</a:t>
            </a:r>
            <a:r>
              <a:rPr lang="en-US" sz="2000" dirty="0"/>
              <a:t>). </a:t>
            </a:r>
            <a:r>
              <a:rPr lang="en-US" sz="2000" dirty="0" err="1"/>
              <a:t>Dadurch</a:t>
            </a:r>
            <a:r>
              <a:rPr lang="en-US" sz="2000" dirty="0"/>
              <a:t> </a:t>
            </a:r>
            <a:r>
              <a:rPr lang="en-US" sz="2000" dirty="0" err="1"/>
              <a:t>entwickelt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die </a:t>
            </a:r>
            <a:r>
              <a:rPr lang="en-US" sz="2000" dirty="0" err="1"/>
              <a:t>Fähigkeit</a:t>
            </a:r>
            <a:r>
              <a:rPr lang="en-US" sz="2000" dirty="0"/>
              <a:t>, </a:t>
            </a:r>
            <a:r>
              <a:rPr lang="en-US" sz="2000" dirty="0" err="1"/>
              <a:t>komplexere</a:t>
            </a:r>
            <a:r>
              <a:rPr lang="en-US" sz="2000" dirty="0"/>
              <a:t> </a:t>
            </a:r>
            <a:r>
              <a:rPr lang="en-US" sz="2000" dirty="0" err="1"/>
              <a:t>Arbeitsprozesse</a:t>
            </a:r>
            <a:r>
              <a:rPr lang="en-US" sz="2000" dirty="0"/>
              <a:t> </a:t>
            </a:r>
            <a:r>
              <a:rPr lang="en-US" sz="2000" dirty="0" err="1"/>
              <a:t>systematisch</a:t>
            </a:r>
            <a:r>
              <a:rPr lang="en-US" sz="2000" dirty="0"/>
              <a:t> </a:t>
            </a:r>
            <a:r>
              <a:rPr lang="en-US" sz="2000" dirty="0" err="1"/>
              <a:t>zu</a:t>
            </a:r>
            <a:r>
              <a:rPr lang="en-US" sz="2000" dirty="0"/>
              <a:t> </a:t>
            </a:r>
            <a:r>
              <a:rPr lang="en-US" sz="2000" dirty="0" err="1"/>
              <a:t>analysieren</a:t>
            </a:r>
            <a:r>
              <a:rPr lang="en-US" sz="2000" dirty="0"/>
              <a:t> und in </a:t>
            </a:r>
            <a:r>
              <a:rPr lang="en-US" sz="2000" dirty="0" err="1"/>
              <a:t>sinnvolle</a:t>
            </a:r>
            <a:r>
              <a:rPr lang="en-US" sz="2000" dirty="0"/>
              <a:t> </a:t>
            </a:r>
            <a:r>
              <a:rPr lang="en-US" sz="2000" dirty="0" err="1"/>
              <a:t>Teilschritte</a:t>
            </a:r>
            <a:r>
              <a:rPr lang="en-US" sz="2000" dirty="0"/>
              <a:t> </a:t>
            </a:r>
            <a:r>
              <a:rPr lang="en-US" sz="2000" dirty="0" err="1"/>
              <a:t>zu</a:t>
            </a:r>
            <a:r>
              <a:rPr lang="en-US" sz="2000" dirty="0"/>
              <a:t> </a:t>
            </a:r>
            <a:r>
              <a:rPr lang="en-US" sz="2000" dirty="0" err="1"/>
              <a:t>gliedern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Gefördert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</a:t>
            </a:r>
            <a:r>
              <a:rPr lang="en-US" sz="2000" dirty="0" err="1"/>
              <a:t>insbesondere</a:t>
            </a:r>
            <a:r>
              <a:rPr lang="en-US" sz="2000" dirty="0"/>
              <a:t>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logisches</a:t>
            </a:r>
            <a:r>
              <a:rPr lang="en-US" sz="2000" dirty="0"/>
              <a:t> und </a:t>
            </a:r>
            <a:r>
              <a:rPr lang="en-US" sz="2000" dirty="0" err="1"/>
              <a:t>rechnerisches</a:t>
            </a:r>
            <a:r>
              <a:rPr lang="en-US" sz="2000" dirty="0"/>
              <a:t> Denken,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planvolles</a:t>
            </a:r>
            <a:r>
              <a:rPr lang="en-US" sz="2000" dirty="0"/>
              <a:t> </a:t>
            </a:r>
            <a:r>
              <a:rPr lang="en-US" sz="2000" dirty="0" err="1"/>
              <a:t>Vorgehen</a:t>
            </a:r>
            <a:r>
              <a:rPr lang="en-US" sz="2000" dirty="0"/>
              <a:t>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selbstständige</a:t>
            </a:r>
            <a:r>
              <a:rPr lang="en-US" sz="2000" dirty="0"/>
              <a:t> </a:t>
            </a:r>
            <a:r>
              <a:rPr lang="en-US" sz="2000" dirty="0" err="1"/>
              <a:t>Arbeitsorganisation</a:t>
            </a:r>
            <a:r>
              <a:rPr lang="en-US" sz="2000" dirty="0"/>
              <a:t>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eigenständige</a:t>
            </a:r>
            <a:r>
              <a:rPr lang="en-US" sz="2000" dirty="0"/>
              <a:t> </a:t>
            </a:r>
            <a:r>
              <a:rPr lang="en-US" sz="2000" dirty="0" err="1"/>
              <a:t>Fehlerkontrolle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Diese</a:t>
            </a:r>
            <a:r>
              <a:rPr lang="en-US" sz="2000" dirty="0"/>
              <a:t> </a:t>
            </a:r>
            <a:r>
              <a:rPr lang="en-US" sz="2000" dirty="0" err="1"/>
              <a:t>Kompetenz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 auf </a:t>
            </a:r>
            <a:r>
              <a:rPr lang="en-US" sz="2000" dirty="0" err="1"/>
              <a:t>zahlreiche</a:t>
            </a:r>
            <a:r>
              <a:rPr lang="en-US" sz="2000" dirty="0"/>
              <a:t> </a:t>
            </a:r>
            <a:r>
              <a:rPr lang="en-US" sz="2000" dirty="0" err="1"/>
              <a:t>kaufmännische</a:t>
            </a:r>
            <a:r>
              <a:rPr lang="en-US" sz="2000" dirty="0"/>
              <a:t> </a:t>
            </a:r>
            <a:r>
              <a:rPr lang="en-US" sz="2000" dirty="0" err="1"/>
              <a:t>Prozesse</a:t>
            </a:r>
            <a:r>
              <a:rPr lang="en-US" sz="2000" dirty="0"/>
              <a:t> </a:t>
            </a:r>
            <a:r>
              <a:rPr lang="en-US" sz="2000" dirty="0" err="1"/>
              <a:t>übertragbar</a:t>
            </a:r>
            <a:r>
              <a:rPr lang="en-US" sz="2000" dirty="0"/>
              <a:t> (z. B. </a:t>
            </a:r>
            <a:r>
              <a:rPr lang="en-US" sz="2000" dirty="0" err="1"/>
              <a:t>Angebotskalkulation</a:t>
            </a:r>
            <a:r>
              <a:rPr lang="en-US" sz="2000" dirty="0"/>
              <a:t>, </a:t>
            </a:r>
            <a:r>
              <a:rPr lang="en-US" sz="2000" dirty="0" err="1"/>
              <a:t>Auftragsprüfung</a:t>
            </a:r>
            <a:r>
              <a:rPr lang="en-US" sz="2000" dirty="0"/>
              <a:t>, </a:t>
            </a:r>
            <a:r>
              <a:rPr lang="en-US" sz="2000" dirty="0" err="1"/>
              <a:t>Kostenberechnung</a:t>
            </a:r>
            <a:r>
              <a:rPr lang="en-US" sz="2000" dirty="0"/>
              <a:t>).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EFBDCB-0DAE-EB45-3867-60AEF94B7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25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073016-B734-483B-8953-5BADEE145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0"/>
            <a:ext cx="8157458" cy="6858000"/>
          </a:xfrm>
          <a:prstGeom prst="rect">
            <a:avLst/>
          </a:prstGeom>
          <a:gradFill>
            <a:gsLst>
              <a:gs pos="2000">
                <a:schemeClr val="accent1"/>
              </a:gs>
              <a:gs pos="78000">
                <a:schemeClr val="accent1">
                  <a:lumMod val="50000"/>
                </a:schemeClr>
              </a:gs>
              <a:gs pos="100000">
                <a:srgbClr val="000000">
                  <a:alpha val="85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0A7EAB6-59D3-4325-8DE6-E0CA4009C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4537" y="1839884"/>
            <a:ext cx="8157460" cy="5017687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100000">
                <a:srgbClr val="000000">
                  <a:alpha val="4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63179" y="-33131"/>
            <a:ext cx="6857999" cy="6923403"/>
          </a:xfrm>
          <a:prstGeom prst="rect">
            <a:avLst/>
          </a:prstGeom>
          <a:gradFill>
            <a:gsLst>
              <a:gs pos="56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6FA0B60-7EC0-5F7B-5EEF-219375289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289703"/>
              </p:ext>
            </p:extLst>
          </p:nvPr>
        </p:nvGraphicFramePr>
        <p:xfrm>
          <a:off x="818866" y="457200"/>
          <a:ext cx="10668000" cy="6008481"/>
        </p:xfrm>
        <a:graphic>
          <a:graphicData uri="http://schemas.openxmlformats.org/drawingml/2006/table">
            <a:tbl>
              <a:tblPr firstRow="1" bandRow="1">
                <a:noFill/>
                <a:tableStyleId>{2D5ABB26-0587-4C30-8999-92F81FD0307C}</a:tableStyleId>
              </a:tblPr>
              <a:tblGrid>
                <a:gridCol w="3225421">
                  <a:extLst>
                    <a:ext uri="{9D8B030D-6E8A-4147-A177-3AD203B41FA5}">
                      <a16:colId xmlns:a16="http://schemas.microsoft.com/office/drawing/2014/main" val="718873743"/>
                    </a:ext>
                  </a:extLst>
                </a:gridCol>
                <a:gridCol w="7442579">
                  <a:extLst>
                    <a:ext uri="{9D8B030D-6E8A-4147-A177-3AD203B41FA5}">
                      <a16:colId xmlns:a16="http://schemas.microsoft.com/office/drawing/2014/main" val="3817097884"/>
                    </a:ext>
                  </a:extLst>
                </a:gridCol>
              </a:tblGrid>
              <a:tr h="35458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cap="none" spc="0" dirty="0">
                          <a:solidFill>
                            <a:schemeClr val="bg1"/>
                          </a:solidFill>
                          <a:effectLst/>
                        </a:rPr>
                        <a:t>Inhaltsverzeichnis</a:t>
                      </a:r>
                      <a:endParaRPr lang="de-DE" sz="1200" b="1" cap="none" spc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74913" marB="7491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cap="none" spc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DE" sz="1200" b="1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74913" marB="7491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940619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1. Themenwahl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684152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2. Sachanalyse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504447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3. Einordnung des Themas in die Ausbildung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398881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4. Fachliche Analyse und Zielangabe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998104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4.1 Lernziele nach Lernbereichen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5552867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4.1.1 Richtlernziel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665729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4.1.2 Groblernziel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1366605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4.1.3 Feinlernziel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524531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4.2 Lernzielbereich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562489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4.2.1 Kognitive Lernziele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870346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4.2.2 Affektive Lernziele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3589183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4.2.3 Psychomotorische Lernziele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470207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4.3 Angestrebte Kompetenzen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83375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4.3.1 Fachkompetenz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324053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4.3.2 Methodenkompetenz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2660344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4.3.3 Sozialkompetenz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044228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4.3.4 Angestrebte Schlüsselqualifikationen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242341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4.3.5 Erfüllung der Prinzipien der Ausbildung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649137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5. Lernerfolgskontrolle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3163587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6. Aufbau der Ausbildungssituation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de-DE" sz="1200" u="sng" cap="none" spc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de-DE" sz="1200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137545"/>
                  </a:ext>
                </a:extLst>
              </a:tr>
              <a:tr h="26614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de-DE" sz="1200" b="1" u="sng" cap="none" spc="0" dirty="0">
                          <a:solidFill>
                            <a:schemeClr val="tx1"/>
                          </a:solidFill>
                          <a:effectLst/>
                        </a:rPr>
                        <a:t>Anhang</a:t>
                      </a:r>
                      <a:endParaRPr lang="de-DE" sz="1200" b="1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200" cap="none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2439" marR="37456" marT="11440" marB="7491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42450"/>
                  </a:ext>
                </a:extLst>
              </a:tr>
            </a:tbl>
          </a:graphicData>
        </a:graphic>
      </p:graphicFrame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AA6752-E0C1-7E1D-19E2-98FE08A49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146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EC0E6D2-5A8B-222E-BECC-D08CA1B462CE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4.3.3 </a:t>
            </a:r>
            <a:r>
              <a:rPr lang="en-US" sz="2000" b="1" dirty="0" err="1"/>
              <a:t>Sozialkompetenz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Die </a:t>
            </a:r>
            <a:r>
              <a:rPr lang="en-US" sz="2000" dirty="0" err="1"/>
              <a:t>Unterweisung</a:t>
            </a:r>
            <a:r>
              <a:rPr lang="en-US" sz="2000" dirty="0"/>
              <a:t> </a:t>
            </a:r>
            <a:r>
              <a:rPr lang="en-US" sz="2000" dirty="0" err="1"/>
              <a:t>stärkt</a:t>
            </a:r>
            <a:r>
              <a:rPr lang="en-US" sz="2000" dirty="0"/>
              <a:t> die </a:t>
            </a:r>
            <a:r>
              <a:rPr lang="en-US" sz="2000" dirty="0" err="1"/>
              <a:t>Selbstständigkeit</a:t>
            </a:r>
            <a:r>
              <a:rPr lang="en-US" sz="2000" dirty="0"/>
              <a:t> und das </a:t>
            </a:r>
            <a:r>
              <a:rPr lang="en-US" sz="2000" dirty="0" err="1"/>
              <a:t>Verantwortungsbewusstsein</a:t>
            </a:r>
            <a:r>
              <a:rPr lang="en-US" sz="2000" dirty="0"/>
              <a:t> des </a:t>
            </a:r>
            <a:r>
              <a:rPr lang="en-US" sz="2000" dirty="0" err="1"/>
              <a:t>Auszubildenden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der </a:t>
            </a:r>
            <a:r>
              <a:rPr lang="en-US" sz="2000" dirty="0" err="1"/>
              <a:t>Auszubildenden</a:t>
            </a:r>
            <a:r>
              <a:rPr lang="en-US" sz="2000" dirty="0"/>
              <a:t>. Durch das </a:t>
            </a:r>
            <a:r>
              <a:rPr lang="en-US" sz="2000" dirty="0" err="1"/>
              <a:t>eigenverantwortliche</a:t>
            </a:r>
            <a:r>
              <a:rPr lang="en-US" sz="2000" dirty="0"/>
              <a:t> </a:t>
            </a:r>
            <a:r>
              <a:rPr lang="en-US" sz="2000" dirty="0" err="1"/>
              <a:t>Bearbeiten</a:t>
            </a:r>
            <a:r>
              <a:rPr lang="en-US" sz="2000" dirty="0"/>
              <a:t> </a:t>
            </a:r>
            <a:r>
              <a:rPr lang="en-US" sz="2000" dirty="0" err="1"/>
              <a:t>abrechnungsrelevanter</a:t>
            </a:r>
            <a:r>
              <a:rPr lang="en-US" sz="2000" dirty="0"/>
              <a:t> </a:t>
            </a:r>
            <a:r>
              <a:rPr lang="en-US" sz="2000" dirty="0" err="1"/>
              <a:t>Dokumente</a:t>
            </a:r>
            <a:r>
              <a:rPr lang="en-US" sz="2000" dirty="0"/>
              <a:t> </a:t>
            </a:r>
            <a:r>
              <a:rPr lang="en-US" sz="2000" dirty="0" err="1"/>
              <a:t>wird</a:t>
            </a:r>
            <a:r>
              <a:rPr lang="en-US" sz="2000" dirty="0"/>
              <a:t> </a:t>
            </a:r>
            <a:r>
              <a:rPr lang="en-US" sz="2000" dirty="0" err="1"/>
              <a:t>Vertrauen</a:t>
            </a:r>
            <a:r>
              <a:rPr lang="en-US" sz="2000" dirty="0"/>
              <a:t> in die </a:t>
            </a:r>
            <a:r>
              <a:rPr lang="en-US" sz="2000" dirty="0" err="1"/>
              <a:t>eigene</a:t>
            </a:r>
            <a:r>
              <a:rPr lang="en-US" sz="2000" dirty="0"/>
              <a:t> </a:t>
            </a:r>
            <a:r>
              <a:rPr lang="en-US" sz="2000" dirty="0" err="1"/>
              <a:t>Leistungsfähigkeit</a:t>
            </a:r>
            <a:r>
              <a:rPr lang="en-US" sz="2000" dirty="0"/>
              <a:t> </a:t>
            </a:r>
            <a:r>
              <a:rPr lang="en-US" sz="2000" dirty="0" err="1"/>
              <a:t>aufgebaut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Zudem</a:t>
            </a:r>
            <a:r>
              <a:rPr lang="en-US" sz="2000" dirty="0"/>
              <a:t> </a:t>
            </a:r>
            <a:r>
              <a:rPr lang="en-US" sz="2000" dirty="0" err="1"/>
              <a:t>wird</a:t>
            </a:r>
            <a:r>
              <a:rPr lang="en-US" sz="2000" dirty="0"/>
              <a:t> die </a:t>
            </a:r>
            <a:r>
              <a:rPr lang="en-US" sz="2000" dirty="0" err="1"/>
              <a:t>Kommunikationsfähigkeit</a:t>
            </a:r>
            <a:r>
              <a:rPr lang="en-US" sz="2000" dirty="0"/>
              <a:t> </a:t>
            </a:r>
            <a:r>
              <a:rPr lang="en-US" sz="2000" dirty="0" err="1"/>
              <a:t>gefördert</a:t>
            </a:r>
            <a:r>
              <a:rPr lang="en-US" sz="2000" dirty="0"/>
              <a:t>, da: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bei</a:t>
            </a:r>
            <a:r>
              <a:rPr lang="en-US" sz="2000" dirty="0"/>
              <a:t> </a:t>
            </a:r>
            <a:r>
              <a:rPr lang="en-US" sz="2000" dirty="0" err="1"/>
              <a:t>Unklarheiten</a:t>
            </a:r>
            <a:r>
              <a:rPr lang="en-US" sz="2000" dirty="0"/>
              <a:t> </a:t>
            </a:r>
            <a:r>
              <a:rPr lang="en-US" sz="2000" dirty="0" err="1"/>
              <a:t>Rücksprache</a:t>
            </a:r>
            <a:r>
              <a:rPr lang="en-US" sz="2000" dirty="0"/>
              <a:t> </a:t>
            </a:r>
            <a:r>
              <a:rPr lang="en-US" sz="2000" dirty="0" err="1"/>
              <a:t>mit</a:t>
            </a:r>
            <a:r>
              <a:rPr lang="en-US" sz="2000" dirty="0"/>
              <a:t> </a:t>
            </a:r>
            <a:r>
              <a:rPr lang="en-US" sz="2000" dirty="0" err="1"/>
              <a:t>Kollegen</a:t>
            </a:r>
            <a:r>
              <a:rPr lang="en-US" sz="2000" dirty="0"/>
              <a:t> </a:t>
            </a:r>
            <a:r>
              <a:rPr lang="en-US" sz="2000" dirty="0" err="1"/>
              <a:t>gehalten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muss,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gegebenenfalls</a:t>
            </a:r>
            <a:r>
              <a:rPr lang="en-US" sz="2000" dirty="0"/>
              <a:t> </a:t>
            </a:r>
            <a:r>
              <a:rPr lang="en-US" sz="2000" dirty="0" err="1"/>
              <a:t>Kundenanfragen</a:t>
            </a:r>
            <a:r>
              <a:rPr lang="en-US" sz="2000" dirty="0"/>
              <a:t> </a:t>
            </a:r>
            <a:r>
              <a:rPr lang="en-US" sz="2000" dirty="0" err="1"/>
              <a:t>zu</a:t>
            </a:r>
            <a:r>
              <a:rPr lang="en-US" sz="2000" dirty="0"/>
              <a:t> </a:t>
            </a:r>
            <a:r>
              <a:rPr lang="en-US" sz="2000" dirty="0" err="1"/>
              <a:t>Rechnungspositionen</a:t>
            </a:r>
            <a:r>
              <a:rPr lang="en-US" sz="2000" dirty="0"/>
              <a:t> </a:t>
            </a:r>
            <a:r>
              <a:rPr lang="en-US" sz="2000" dirty="0" err="1"/>
              <a:t>beantwortet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,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Informationen</a:t>
            </a:r>
            <a:r>
              <a:rPr lang="en-US" sz="2000" dirty="0"/>
              <a:t> </a:t>
            </a:r>
            <a:r>
              <a:rPr lang="en-US" sz="2000" dirty="0" err="1"/>
              <a:t>abteilungsübergreifend</a:t>
            </a:r>
            <a:r>
              <a:rPr lang="en-US" sz="2000" dirty="0"/>
              <a:t> </a:t>
            </a:r>
            <a:r>
              <a:rPr lang="en-US" sz="2000" dirty="0" err="1"/>
              <a:t>abgestimmt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lernt</a:t>
            </a:r>
            <a:r>
              <a:rPr lang="en-US" sz="2000" dirty="0"/>
              <a:t>, </a:t>
            </a:r>
            <a:r>
              <a:rPr lang="en-US" sz="2000" dirty="0" err="1"/>
              <a:t>sachlich</a:t>
            </a:r>
            <a:r>
              <a:rPr lang="en-US" sz="2000" dirty="0"/>
              <a:t> und </a:t>
            </a:r>
            <a:r>
              <a:rPr lang="en-US" sz="2000" dirty="0" err="1"/>
              <a:t>lösungsorientiert</a:t>
            </a:r>
            <a:r>
              <a:rPr lang="en-US" sz="2000" dirty="0"/>
              <a:t> </a:t>
            </a:r>
            <a:r>
              <a:rPr lang="en-US" sz="2000" dirty="0" err="1"/>
              <a:t>zu</a:t>
            </a:r>
            <a:r>
              <a:rPr lang="en-US" sz="2000" dirty="0"/>
              <a:t> </a:t>
            </a:r>
            <a:r>
              <a:rPr lang="en-US" sz="2000" dirty="0" err="1"/>
              <a:t>kommunizieren</a:t>
            </a:r>
            <a:r>
              <a:rPr lang="en-US" sz="2000" dirty="0"/>
              <a:t>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37E4AB-CCE8-2054-E9B2-453E9451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005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46158D-E6BA-7738-9F2E-839305C4FB39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4.3.4 </a:t>
            </a:r>
            <a:r>
              <a:rPr lang="en-US" sz="2000" b="1" dirty="0" err="1"/>
              <a:t>Angestrebte</a:t>
            </a:r>
            <a:r>
              <a:rPr lang="en-US" sz="2000" b="1" dirty="0"/>
              <a:t> </a:t>
            </a:r>
            <a:r>
              <a:rPr lang="en-US" sz="2000" b="1" dirty="0" err="1"/>
              <a:t>Schlüsselqualifikationen</a:t>
            </a:r>
            <a:endParaRPr lang="en-US" sz="20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Die </a:t>
            </a:r>
            <a:r>
              <a:rPr lang="en-US" sz="2000" dirty="0" err="1"/>
              <a:t>schrittweise</a:t>
            </a:r>
            <a:r>
              <a:rPr lang="en-US" sz="2000" dirty="0"/>
              <a:t> </a:t>
            </a:r>
            <a:r>
              <a:rPr lang="en-US" sz="2000" dirty="0" err="1"/>
              <a:t>Reduzierung</a:t>
            </a:r>
            <a:r>
              <a:rPr lang="en-US" sz="2000" dirty="0"/>
              <a:t> der </a:t>
            </a:r>
            <a:r>
              <a:rPr lang="en-US" sz="2000" dirty="0" err="1"/>
              <a:t>Anleitung</a:t>
            </a:r>
            <a:r>
              <a:rPr lang="en-US" sz="2000" dirty="0"/>
              <a:t> </a:t>
            </a:r>
            <a:r>
              <a:rPr lang="en-US" sz="2000" dirty="0" err="1"/>
              <a:t>durch</a:t>
            </a:r>
            <a:r>
              <a:rPr lang="en-US" sz="2000" dirty="0"/>
              <a:t> den </a:t>
            </a:r>
            <a:r>
              <a:rPr lang="en-US" sz="2000" dirty="0" err="1"/>
              <a:t>Ausbilder</a:t>
            </a:r>
            <a:r>
              <a:rPr lang="en-US" sz="2000" dirty="0"/>
              <a:t> </a:t>
            </a:r>
            <a:r>
              <a:rPr lang="en-US" sz="2000" dirty="0" err="1"/>
              <a:t>fördert</a:t>
            </a:r>
            <a:r>
              <a:rPr lang="en-US" sz="2000" dirty="0"/>
              <a:t> </a:t>
            </a:r>
            <a:r>
              <a:rPr lang="en-US" sz="2000" dirty="0" err="1"/>
              <a:t>selbstgesteuertes</a:t>
            </a:r>
            <a:r>
              <a:rPr lang="en-US" sz="2000" dirty="0"/>
              <a:t> </a:t>
            </a:r>
            <a:r>
              <a:rPr lang="en-US" sz="2000" dirty="0" err="1"/>
              <a:t>Lernen</a:t>
            </a:r>
            <a:r>
              <a:rPr lang="en-US" sz="2000" dirty="0"/>
              <a:t> und </a:t>
            </a:r>
            <a:r>
              <a:rPr lang="en-US" sz="2000" dirty="0" err="1"/>
              <a:t>eigenverantwortliches</a:t>
            </a:r>
            <a:r>
              <a:rPr lang="en-US" sz="2000" dirty="0"/>
              <a:t> </a:t>
            </a:r>
            <a:r>
              <a:rPr lang="en-US" sz="2000" dirty="0" err="1"/>
              <a:t>Handeln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Weitere</a:t>
            </a:r>
            <a:r>
              <a:rPr lang="en-US" sz="2000" dirty="0"/>
              <a:t> </a:t>
            </a:r>
            <a:r>
              <a:rPr lang="en-US" sz="2000" dirty="0" err="1"/>
              <a:t>geförderte</a:t>
            </a:r>
            <a:r>
              <a:rPr lang="en-US" sz="2000" dirty="0"/>
              <a:t> </a:t>
            </a:r>
            <a:r>
              <a:rPr lang="en-US" sz="2000" dirty="0" err="1"/>
              <a:t>Schlüsselqualifikationen</a:t>
            </a:r>
            <a:r>
              <a:rPr lang="en-US" sz="2000" dirty="0"/>
              <a:t>: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Genauigkeit</a:t>
            </a:r>
            <a:r>
              <a:rPr lang="en-US" sz="2000" dirty="0"/>
              <a:t> und </a:t>
            </a:r>
            <a:r>
              <a:rPr lang="en-US" sz="2000" dirty="0" err="1"/>
              <a:t>Sorgfalt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Verantwortungsbewusstsein</a:t>
            </a:r>
            <a:r>
              <a:rPr lang="en-US" sz="2000" dirty="0"/>
              <a:t>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Umgang</a:t>
            </a:r>
            <a:r>
              <a:rPr lang="en-US" sz="2000" dirty="0"/>
              <a:t> </a:t>
            </a:r>
            <a:r>
              <a:rPr lang="en-US" sz="2000" dirty="0" err="1"/>
              <a:t>mit</a:t>
            </a:r>
            <a:r>
              <a:rPr lang="en-US" sz="2000" dirty="0"/>
              <a:t> </a:t>
            </a:r>
            <a:r>
              <a:rPr lang="en-US" sz="2000" dirty="0" err="1"/>
              <a:t>finanziellen</a:t>
            </a:r>
            <a:r>
              <a:rPr lang="en-US" sz="2000" dirty="0"/>
              <a:t> </a:t>
            </a:r>
            <a:r>
              <a:rPr lang="en-US" sz="2000" dirty="0" err="1"/>
              <a:t>Daten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Konzentrationsfähigkeit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Problemlösefähigkeit</a:t>
            </a:r>
            <a:r>
              <a:rPr lang="en-US" sz="2000" dirty="0"/>
              <a:t> </a:t>
            </a:r>
            <a:r>
              <a:rPr lang="en-US" sz="2000" dirty="0" err="1"/>
              <a:t>bei</a:t>
            </a:r>
            <a:r>
              <a:rPr lang="en-US" sz="2000" dirty="0"/>
              <a:t> </a:t>
            </a:r>
            <a:r>
              <a:rPr lang="en-US" sz="2000" dirty="0" err="1"/>
              <a:t>Rechen</a:t>
            </a:r>
            <a:r>
              <a:rPr lang="en-US" sz="2000" dirty="0"/>
              <a:t>- </a:t>
            </a:r>
            <a:r>
              <a:rPr lang="en-US" sz="2000" dirty="0" err="1"/>
              <a:t>oder</a:t>
            </a:r>
            <a:r>
              <a:rPr lang="en-US" sz="2000" dirty="0"/>
              <a:t> </a:t>
            </a:r>
            <a:r>
              <a:rPr lang="en-US" sz="2000" dirty="0" err="1"/>
              <a:t>Zuordnungsfehlern</a:t>
            </a:r>
            <a:endParaRPr lang="en-US" sz="2000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Selbstkontrolle</a:t>
            </a:r>
            <a:r>
              <a:rPr lang="en-US" sz="2000" dirty="0"/>
              <a:t> und </a:t>
            </a:r>
            <a:r>
              <a:rPr lang="en-US" sz="2000" dirty="0" err="1"/>
              <a:t>Ergebnisüberprüfung</a:t>
            </a: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Da das </a:t>
            </a:r>
            <a:r>
              <a:rPr lang="en-US" sz="2000" dirty="0" err="1"/>
              <a:t>Rechenergebnis</a:t>
            </a:r>
            <a:r>
              <a:rPr lang="en-US" sz="2000" dirty="0"/>
              <a:t> </a:t>
            </a:r>
            <a:r>
              <a:rPr lang="en-US" sz="2000" dirty="0" err="1"/>
              <a:t>eindeutig</a:t>
            </a:r>
            <a:r>
              <a:rPr lang="en-US" sz="2000" dirty="0"/>
              <a:t> </a:t>
            </a:r>
            <a:r>
              <a:rPr lang="en-US" sz="2000" dirty="0" err="1"/>
              <a:t>überprüfbar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, </a:t>
            </a:r>
            <a:r>
              <a:rPr lang="en-US" sz="2000" dirty="0" err="1"/>
              <a:t>erhält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eine</a:t>
            </a:r>
            <a:r>
              <a:rPr lang="en-US" sz="2000" dirty="0"/>
              <a:t> </a:t>
            </a:r>
            <a:r>
              <a:rPr lang="en-US" sz="2000" dirty="0" err="1"/>
              <a:t>unmittelbare</a:t>
            </a:r>
            <a:r>
              <a:rPr lang="en-US" sz="2000" dirty="0"/>
              <a:t> </a:t>
            </a:r>
            <a:r>
              <a:rPr lang="en-US" sz="2000" dirty="0" err="1"/>
              <a:t>Rückmeldung</a:t>
            </a:r>
            <a:r>
              <a:rPr lang="en-US" sz="2000" dirty="0"/>
              <a:t> </a:t>
            </a:r>
            <a:r>
              <a:rPr lang="en-US" sz="2000" dirty="0" err="1"/>
              <a:t>über</a:t>
            </a:r>
            <a:r>
              <a:rPr lang="en-US" sz="2000" dirty="0"/>
              <a:t> die </a:t>
            </a:r>
            <a:r>
              <a:rPr lang="en-US" sz="2000" dirty="0" err="1"/>
              <a:t>eigene</a:t>
            </a:r>
            <a:r>
              <a:rPr lang="en-US" sz="2000" dirty="0"/>
              <a:t> Leistung. Dies </a:t>
            </a:r>
            <a:r>
              <a:rPr lang="en-US" sz="2000" dirty="0" err="1"/>
              <a:t>stärkt</a:t>
            </a:r>
            <a:r>
              <a:rPr lang="en-US" sz="2000" dirty="0"/>
              <a:t> Sicherheit und Motivation.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67E3049-6823-E104-207C-6A5F320E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243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1389D5D-E093-3937-C548-86112663E16F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1" dirty="0"/>
              <a:t>4.3.5 </a:t>
            </a:r>
            <a:r>
              <a:rPr lang="en-US" sz="1700" b="1" dirty="0" err="1"/>
              <a:t>Erfüllung</a:t>
            </a:r>
            <a:r>
              <a:rPr lang="en-US" sz="1700" b="1" dirty="0"/>
              <a:t> der </a:t>
            </a:r>
            <a:r>
              <a:rPr lang="en-US" sz="1700" b="1" dirty="0" err="1"/>
              <a:t>Prinzipien</a:t>
            </a:r>
            <a:r>
              <a:rPr lang="en-US" sz="1700" b="1" dirty="0"/>
              <a:t> der </a:t>
            </a:r>
            <a:r>
              <a:rPr lang="en-US" sz="1700" b="1" dirty="0" err="1"/>
              <a:t>Ausbildung</a:t>
            </a: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Prinzip</a:t>
            </a:r>
            <a:r>
              <a:rPr lang="en-US" sz="1700" b="1" dirty="0"/>
              <a:t> der </a:t>
            </a:r>
            <a:r>
              <a:rPr lang="en-US" sz="1700" b="1" dirty="0" err="1"/>
              <a:t>Fasslichkeit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Die </a:t>
            </a:r>
            <a:r>
              <a:rPr lang="en-US" sz="1700" dirty="0" err="1"/>
              <a:t>Inhalte</a:t>
            </a:r>
            <a:r>
              <a:rPr lang="en-US" sz="1700" dirty="0"/>
              <a:t> </a:t>
            </a:r>
            <a:r>
              <a:rPr lang="en-US" sz="1700" dirty="0" err="1"/>
              <a:t>werden</a:t>
            </a:r>
            <a:r>
              <a:rPr lang="en-US" sz="1700" dirty="0"/>
              <a:t> in </a:t>
            </a:r>
            <a:r>
              <a:rPr lang="en-US" sz="1700" dirty="0" err="1"/>
              <a:t>nachvollziehbare</a:t>
            </a:r>
            <a:r>
              <a:rPr lang="en-US" sz="1700" dirty="0"/>
              <a:t> </a:t>
            </a:r>
            <a:r>
              <a:rPr lang="en-US" sz="1700" dirty="0" err="1"/>
              <a:t>Einzelschritte</a:t>
            </a:r>
            <a:r>
              <a:rPr lang="en-US" sz="1700" dirty="0"/>
              <a:t> </a:t>
            </a:r>
            <a:r>
              <a:rPr lang="en-US" sz="1700" dirty="0" err="1"/>
              <a:t>gegliedert</a:t>
            </a:r>
            <a:r>
              <a:rPr lang="en-US" sz="1700" dirty="0"/>
              <a:t>. </a:t>
            </a:r>
            <a:r>
              <a:rPr lang="en-US" sz="1700" dirty="0" err="1"/>
              <a:t>Komplexe</a:t>
            </a:r>
            <a:r>
              <a:rPr lang="en-US" sz="1700" dirty="0"/>
              <a:t> </a:t>
            </a:r>
            <a:r>
              <a:rPr lang="en-US" sz="1700" dirty="0" err="1"/>
              <a:t>Zusammenhänge</a:t>
            </a:r>
            <a:r>
              <a:rPr lang="en-US" sz="1700" dirty="0"/>
              <a:t> (z. B. </a:t>
            </a:r>
            <a:r>
              <a:rPr lang="en-US" sz="1700" dirty="0" err="1"/>
              <a:t>Steuerberechnung</a:t>
            </a:r>
            <a:r>
              <a:rPr lang="en-US" sz="1700" dirty="0"/>
              <a:t>) </a:t>
            </a:r>
            <a:r>
              <a:rPr lang="en-US" sz="1700" dirty="0" err="1"/>
              <a:t>werden</a:t>
            </a:r>
            <a:r>
              <a:rPr lang="en-US" sz="1700" dirty="0"/>
              <a:t> </a:t>
            </a:r>
            <a:r>
              <a:rPr lang="en-US" sz="1700" dirty="0" err="1"/>
              <a:t>verständlich</a:t>
            </a:r>
            <a:r>
              <a:rPr lang="en-US" sz="1700" dirty="0"/>
              <a:t> </a:t>
            </a:r>
            <a:r>
              <a:rPr lang="en-US" sz="1700" dirty="0" err="1"/>
              <a:t>erläutert</a:t>
            </a:r>
            <a:r>
              <a:rPr lang="en-US" sz="1700" dirty="0"/>
              <a:t> und </a:t>
            </a:r>
            <a:r>
              <a:rPr lang="en-US" sz="1700" dirty="0" err="1"/>
              <a:t>anhand</a:t>
            </a:r>
            <a:r>
              <a:rPr lang="en-US" sz="1700" dirty="0"/>
              <a:t> </a:t>
            </a:r>
            <a:r>
              <a:rPr lang="en-US" sz="1700" dirty="0" err="1"/>
              <a:t>konkreter</a:t>
            </a:r>
            <a:r>
              <a:rPr lang="en-US" sz="1700" dirty="0"/>
              <a:t> </a:t>
            </a:r>
            <a:r>
              <a:rPr lang="en-US" sz="1700" dirty="0" err="1"/>
              <a:t>Beispiele</a:t>
            </a:r>
            <a:r>
              <a:rPr lang="en-US" sz="1700" dirty="0"/>
              <a:t> </a:t>
            </a:r>
            <a:r>
              <a:rPr lang="en-US" sz="1700" dirty="0" err="1"/>
              <a:t>verdeutlicht</a:t>
            </a:r>
            <a:r>
              <a:rPr lang="en-US" sz="17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Prinzip</a:t>
            </a:r>
            <a:r>
              <a:rPr lang="en-US" sz="1700" b="1" dirty="0"/>
              <a:t> der </a:t>
            </a:r>
            <a:r>
              <a:rPr lang="en-US" sz="1700" b="1" dirty="0" err="1"/>
              <a:t>Praxisnähe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Die </a:t>
            </a:r>
            <a:r>
              <a:rPr lang="en-US" sz="1700" dirty="0" err="1"/>
              <a:t>Ausbildungssituation</a:t>
            </a:r>
            <a:r>
              <a:rPr lang="en-US" sz="1700" dirty="0"/>
              <a:t> </a:t>
            </a:r>
            <a:r>
              <a:rPr lang="en-US" sz="1700" dirty="0" err="1"/>
              <a:t>orientiert</a:t>
            </a:r>
            <a:r>
              <a:rPr lang="en-US" sz="1700" dirty="0"/>
              <a:t> </a:t>
            </a:r>
            <a:r>
              <a:rPr lang="en-US" sz="1700" dirty="0" err="1"/>
              <a:t>sich</a:t>
            </a:r>
            <a:r>
              <a:rPr lang="en-US" sz="1700" dirty="0"/>
              <a:t> an </a:t>
            </a:r>
            <a:r>
              <a:rPr lang="en-US" sz="1700" dirty="0" err="1"/>
              <a:t>realen</a:t>
            </a:r>
            <a:r>
              <a:rPr lang="en-US" sz="1700" dirty="0"/>
              <a:t> </a:t>
            </a:r>
            <a:r>
              <a:rPr lang="en-US" sz="1700" dirty="0" err="1"/>
              <a:t>betrieblichen</a:t>
            </a:r>
            <a:r>
              <a:rPr lang="en-US" sz="1700" dirty="0"/>
              <a:t> </a:t>
            </a:r>
            <a:r>
              <a:rPr lang="en-US" sz="1700" dirty="0" err="1"/>
              <a:t>Abläufen</a:t>
            </a:r>
            <a:r>
              <a:rPr lang="en-US" sz="1700" dirty="0"/>
              <a:t>. Es </a:t>
            </a:r>
            <a:r>
              <a:rPr lang="en-US" sz="1700" dirty="0" err="1"/>
              <a:t>werden</a:t>
            </a:r>
            <a:r>
              <a:rPr lang="en-US" sz="1700" dirty="0"/>
              <a:t> </a:t>
            </a:r>
            <a:r>
              <a:rPr lang="en-US" sz="1700" dirty="0" err="1"/>
              <a:t>tatsächliche</a:t>
            </a:r>
            <a:r>
              <a:rPr lang="en-US" sz="1700" dirty="0"/>
              <a:t> </a:t>
            </a:r>
            <a:r>
              <a:rPr lang="en-US" sz="1700" dirty="0" err="1"/>
              <a:t>Berechnungsgrundlagen</a:t>
            </a:r>
            <a:r>
              <a:rPr lang="en-US" sz="1700" dirty="0"/>
              <a:t> (</a:t>
            </a:r>
            <a:r>
              <a:rPr lang="en-US" sz="1700" dirty="0" err="1"/>
              <a:t>Lieferschein</a:t>
            </a:r>
            <a:r>
              <a:rPr lang="en-US" sz="1700" dirty="0"/>
              <a:t>, </a:t>
            </a:r>
            <a:r>
              <a:rPr lang="en-US" sz="1700" dirty="0" err="1"/>
              <a:t>Preisliste</a:t>
            </a:r>
            <a:r>
              <a:rPr lang="en-US" sz="1700" dirty="0"/>
              <a:t>, </a:t>
            </a:r>
            <a:r>
              <a:rPr lang="en-US" sz="1700" dirty="0" err="1"/>
              <a:t>Umsatzsteuersatz</a:t>
            </a:r>
            <a:r>
              <a:rPr lang="en-US" sz="1700" dirty="0"/>
              <a:t>) </a:t>
            </a:r>
            <a:r>
              <a:rPr lang="en-US" sz="1700" dirty="0" err="1"/>
              <a:t>verwendet</a:t>
            </a:r>
            <a:r>
              <a:rPr lang="en-US" sz="17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Prinzip</a:t>
            </a:r>
            <a:r>
              <a:rPr lang="en-US" sz="1700" b="1" dirty="0"/>
              <a:t> der </a:t>
            </a:r>
            <a:r>
              <a:rPr lang="en-US" sz="1700" b="1" dirty="0" err="1"/>
              <a:t>Erfolgssicherung</a:t>
            </a:r>
            <a:r>
              <a:rPr lang="en-US" sz="1700" b="1" dirty="0"/>
              <a:t>:</a:t>
            </a:r>
            <a:br>
              <a:rPr lang="en-US" sz="1700" dirty="0"/>
            </a:br>
            <a:r>
              <a:rPr lang="en-US" sz="1700" dirty="0"/>
              <a:t>Durch </a:t>
            </a:r>
            <a:r>
              <a:rPr lang="en-US" sz="1700" dirty="0" err="1"/>
              <a:t>wiederholtes</a:t>
            </a:r>
            <a:r>
              <a:rPr lang="en-US" sz="1700" dirty="0"/>
              <a:t> </a:t>
            </a:r>
            <a:r>
              <a:rPr lang="en-US" sz="1700" dirty="0" err="1"/>
              <a:t>Anwenden</a:t>
            </a:r>
            <a:r>
              <a:rPr lang="en-US" sz="1700" dirty="0"/>
              <a:t>, </a:t>
            </a:r>
            <a:r>
              <a:rPr lang="en-US" sz="1700" dirty="0" err="1"/>
              <a:t>eigenständige</a:t>
            </a:r>
            <a:r>
              <a:rPr lang="en-US" sz="1700" dirty="0"/>
              <a:t> </a:t>
            </a:r>
            <a:r>
              <a:rPr lang="en-US" sz="1700" dirty="0" err="1"/>
              <a:t>Bearbeitung</a:t>
            </a:r>
            <a:r>
              <a:rPr lang="en-US" sz="1700" dirty="0"/>
              <a:t> </a:t>
            </a:r>
            <a:r>
              <a:rPr lang="en-US" sz="1700" dirty="0" err="1"/>
              <a:t>neuer</a:t>
            </a:r>
            <a:r>
              <a:rPr lang="en-US" sz="1700" dirty="0"/>
              <a:t> </a:t>
            </a:r>
            <a:r>
              <a:rPr lang="en-US" sz="1700" dirty="0" err="1"/>
              <a:t>Fälle</a:t>
            </a:r>
            <a:r>
              <a:rPr lang="en-US" sz="1700" dirty="0"/>
              <a:t> </a:t>
            </a:r>
            <a:r>
              <a:rPr lang="en-US" sz="1700" dirty="0" err="1"/>
              <a:t>sowie</a:t>
            </a:r>
            <a:r>
              <a:rPr lang="en-US" sz="1700" dirty="0"/>
              <a:t> </a:t>
            </a:r>
            <a:r>
              <a:rPr lang="en-US" sz="1700" dirty="0" err="1"/>
              <a:t>anschließende</a:t>
            </a:r>
            <a:r>
              <a:rPr lang="en-US" sz="1700" dirty="0"/>
              <a:t> </a:t>
            </a:r>
            <a:r>
              <a:rPr lang="en-US" sz="1700" dirty="0" err="1"/>
              <a:t>Kontrolle</a:t>
            </a:r>
            <a:r>
              <a:rPr lang="en-US" sz="1700" dirty="0"/>
              <a:t> und Feedback </a:t>
            </a:r>
            <a:r>
              <a:rPr lang="en-US" sz="1700" dirty="0" err="1"/>
              <a:t>wird</a:t>
            </a:r>
            <a:r>
              <a:rPr lang="en-US" sz="1700" dirty="0"/>
              <a:t> das </a:t>
            </a:r>
            <a:r>
              <a:rPr lang="en-US" sz="1700" dirty="0" err="1"/>
              <a:t>erworbene</a:t>
            </a:r>
            <a:r>
              <a:rPr lang="en-US" sz="1700" dirty="0"/>
              <a:t> Wissen </a:t>
            </a:r>
            <a:r>
              <a:rPr lang="en-US" sz="1700" dirty="0" err="1"/>
              <a:t>gefestigt</a:t>
            </a:r>
            <a:r>
              <a:rPr lang="en-US" sz="1700" dirty="0"/>
              <a:t>. Fehler </a:t>
            </a:r>
            <a:r>
              <a:rPr lang="en-US" sz="1700" dirty="0" err="1"/>
              <a:t>werden</a:t>
            </a:r>
            <a:r>
              <a:rPr lang="en-US" sz="1700" dirty="0"/>
              <a:t> </a:t>
            </a:r>
            <a:r>
              <a:rPr lang="en-US" sz="1700" dirty="0" err="1"/>
              <a:t>analysiert</a:t>
            </a:r>
            <a:r>
              <a:rPr lang="en-US" sz="1700" dirty="0"/>
              <a:t> und </a:t>
            </a:r>
            <a:r>
              <a:rPr lang="en-US" sz="1700" dirty="0" err="1"/>
              <a:t>dienen</a:t>
            </a:r>
            <a:r>
              <a:rPr lang="en-US" sz="1700" dirty="0"/>
              <a:t> </a:t>
            </a:r>
            <a:r>
              <a:rPr lang="en-US" sz="1700" dirty="0" err="1"/>
              <a:t>als</a:t>
            </a:r>
            <a:r>
              <a:rPr lang="en-US" sz="1700" dirty="0"/>
              <a:t> </a:t>
            </a:r>
            <a:r>
              <a:rPr lang="en-US" sz="1700" dirty="0" err="1"/>
              <a:t>Lernanlass</a:t>
            </a:r>
            <a:r>
              <a:rPr lang="en-US" sz="1700" dirty="0"/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i="1" dirty="0"/>
              <a:t>Optional </a:t>
            </a:r>
            <a:r>
              <a:rPr lang="en-US" sz="1700" i="1" dirty="0" err="1"/>
              <a:t>ergänzend</a:t>
            </a:r>
            <a:r>
              <a:rPr lang="en-US" sz="1700" i="1" dirty="0"/>
              <a:t>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i="1" dirty="0" err="1"/>
              <a:t>Prinzip</a:t>
            </a:r>
            <a:r>
              <a:rPr lang="en-US" sz="1700" b="1" i="1" dirty="0"/>
              <a:t> der </a:t>
            </a:r>
            <a:r>
              <a:rPr lang="en-US" sz="1700" b="1" i="1" dirty="0" err="1"/>
              <a:t>Aktivität</a:t>
            </a:r>
            <a:r>
              <a:rPr lang="en-US" sz="1700" b="1" i="1" dirty="0"/>
              <a:t>:</a:t>
            </a:r>
            <a:br>
              <a:rPr lang="en-US" sz="1700" i="1" dirty="0"/>
            </a:br>
            <a:r>
              <a:rPr lang="en-US" sz="1700" i="1" dirty="0"/>
              <a:t>Der </a:t>
            </a:r>
            <a:r>
              <a:rPr lang="en-US" sz="1700" i="1" dirty="0" err="1"/>
              <a:t>Auszubildende</a:t>
            </a:r>
            <a:r>
              <a:rPr lang="en-US" sz="1700" i="1" dirty="0"/>
              <a:t> </a:t>
            </a:r>
            <a:r>
              <a:rPr lang="en-US" sz="1700" i="1" dirty="0" err="1"/>
              <a:t>handelt</a:t>
            </a:r>
            <a:r>
              <a:rPr lang="en-US" sz="1700" i="1" dirty="0"/>
              <a:t> </a:t>
            </a:r>
            <a:r>
              <a:rPr lang="en-US" sz="1700" i="1" dirty="0" err="1"/>
              <a:t>überwiegend</a:t>
            </a:r>
            <a:r>
              <a:rPr lang="en-US" sz="1700" i="1" dirty="0"/>
              <a:t> </a:t>
            </a:r>
            <a:r>
              <a:rPr lang="en-US" sz="1700" i="1" dirty="0" err="1"/>
              <a:t>selbstständig</a:t>
            </a:r>
            <a:r>
              <a:rPr lang="en-US" sz="1700" i="1" dirty="0"/>
              <a:t> und </a:t>
            </a:r>
            <a:r>
              <a:rPr lang="en-US" sz="1700" i="1" dirty="0" err="1"/>
              <a:t>übernimmt</a:t>
            </a:r>
            <a:r>
              <a:rPr lang="en-US" sz="1700" i="1" dirty="0"/>
              <a:t> </a:t>
            </a:r>
            <a:r>
              <a:rPr lang="en-US" sz="1700" i="1" dirty="0" err="1"/>
              <a:t>Verantwortung</a:t>
            </a:r>
            <a:r>
              <a:rPr lang="en-US" sz="1700" i="1" dirty="0"/>
              <a:t> für das </a:t>
            </a:r>
            <a:r>
              <a:rPr lang="en-US" sz="1700" i="1" dirty="0" err="1"/>
              <a:t>Ergebnis</a:t>
            </a:r>
            <a:r>
              <a:rPr lang="en-US" sz="1700" i="1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i="1" dirty="0" err="1"/>
              <a:t>Prinzip</a:t>
            </a:r>
            <a:r>
              <a:rPr lang="en-US" sz="1700" b="1" i="1" dirty="0"/>
              <a:t> der </a:t>
            </a:r>
            <a:r>
              <a:rPr lang="en-US" sz="1700" b="1" i="1" dirty="0" err="1"/>
              <a:t>Individualisierung</a:t>
            </a:r>
            <a:r>
              <a:rPr lang="en-US" sz="1700" b="1" i="1" dirty="0"/>
              <a:t>:</a:t>
            </a:r>
            <a:br>
              <a:rPr lang="en-US" sz="1700" i="1" dirty="0"/>
            </a:br>
            <a:r>
              <a:rPr lang="en-US" sz="1700" i="1" dirty="0"/>
              <a:t>Die </a:t>
            </a:r>
            <a:r>
              <a:rPr lang="en-US" sz="1700" i="1" dirty="0" err="1"/>
              <a:t>Anleitung</a:t>
            </a:r>
            <a:r>
              <a:rPr lang="en-US" sz="1700" i="1" dirty="0"/>
              <a:t> </a:t>
            </a:r>
            <a:r>
              <a:rPr lang="en-US" sz="1700" i="1" dirty="0" err="1"/>
              <a:t>wird</a:t>
            </a:r>
            <a:r>
              <a:rPr lang="en-US" sz="1700" i="1" dirty="0"/>
              <a:t> an den </a:t>
            </a:r>
            <a:r>
              <a:rPr lang="en-US" sz="1700" i="1" dirty="0" err="1"/>
              <a:t>Ausbildungsstand</a:t>
            </a:r>
            <a:r>
              <a:rPr lang="en-US" sz="1700" i="1" dirty="0"/>
              <a:t> und das </a:t>
            </a:r>
            <a:r>
              <a:rPr lang="en-US" sz="1700" i="1" dirty="0" err="1"/>
              <a:t>Lerntempo</a:t>
            </a:r>
            <a:r>
              <a:rPr lang="en-US" sz="1700" i="1" dirty="0"/>
              <a:t> </a:t>
            </a:r>
            <a:r>
              <a:rPr lang="en-US" sz="1700" i="1" dirty="0" err="1"/>
              <a:t>angepasst</a:t>
            </a:r>
            <a:r>
              <a:rPr lang="en-US" sz="1700" i="1" dirty="0"/>
              <a:t>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ED49B4-F29B-7FB9-4489-C169CE7F3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403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45F68-A5B1-8CBF-F475-1E6BF6664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extfeld 4">
            <a:extLst>
              <a:ext uri="{FF2B5EF4-FFF2-40B4-BE49-F238E27FC236}">
                <a16:creationId xmlns:a16="http://schemas.microsoft.com/office/drawing/2014/main" id="{7D896BA2-A20D-66E2-D27D-4EA79CD133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4012132"/>
              </p:ext>
            </p:extLst>
          </p:nvPr>
        </p:nvGraphicFramePr>
        <p:xfrm>
          <a:off x="4749352" y="1149686"/>
          <a:ext cx="6798539" cy="3705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230B5C4-EA98-3B70-D3EE-639E1266B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168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415FA4E-D069-AFAE-B6B2-77847BD1D5C8}"/>
              </a:ext>
            </a:extLst>
          </p:cNvPr>
          <p:cNvSpPr txBox="1"/>
          <p:nvPr/>
        </p:nvSpPr>
        <p:spPr>
          <a:xfrm>
            <a:off x="5904932" y="649480"/>
            <a:ext cx="5460674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1 </a:t>
            </a:r>
            <a:r>
              <a:rPr lang="en-US" sz="2000" b="1" dirty="0" err="1"/>
              <a:t>Themenwahl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Gegenstand</a:t>
            </a:r>
            <a:r>
              <a:rPr lang="en-US" sz="2000" dirty="0"/>
              <a:t> </a:t>
            </a:r>
            <a:r>
              <a:rPr lang="en-US" sz="2000" dirty="0" err="1"/>
              <a:t>dieser</a:t>
            </a:r>
            <a:r>
              <a:rPr lang="en-US" sz="2000" dirty="0"/>
              <a:t> </a:t>
            </a:r>
            <a:r>
              <a:rPr lang="en-US" sz="2000" dirty="0" err="1"/>
              <a:t>Ausbildungssituation</a:t>
            </a:r>
            <a:r>
              <a:rPr lang="en-US" sz="2000" dirty="0"/>
              <a:t> </a:t>
            </a:r>
            <a:r>
              <a:rPr lang="en-US" sz="2000" dirty="0" err="1"/>
              <a:t>ist</a:t>
            </a:r>
            <a:r>
              <a:rPr lang="en-US" sz="2000" dirty="0"/>
              <a:t> die </a:t>
            </a:r>
            <a:r>
              <a:rPr lang="en-US" sz="2000" dirty="0" err="1"/>
              <a:t>selbstständige</a:t>
            </a:r>
            <a:r>
              <a:rPr lang="en-US" sz="2000" dirty="0"/>
              <a:t> </a:t>
            </a:r>
            <a:r>
              <a:rPr lang="en-US" sz="2000" dirty="0" err="1"/>
              <a:t>Erstellung</a:t>
            </a:r>
            <a:r>
              <a:rPr lang="en-US" sz="2000" dirty="0"/>
              <a:t>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r>
              <a:rPr lang="en-US" sz="2000" dirty="0"/>
              <a:t> </a:t>
            </a:r>
            <a:r>
              <a:rPr lang="en-US" sz="2000" dirty="0" err="1"/>
              <a:t>durch</a:t>
            </a:r>
            <a:r>
              <a:rPr lang="en-US" sz="2000" dirty="0"/>
              <a:t> den </a:t>
            </a:r>
            <a:r>
              <a:rPr lang="en-US" sz="2000" dirty="0" err="1"/>
              <a:t>Auszubildenden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. Die </a:t>
            </a:r>
            <a:r>
              <a:rPr lang="en-US" sz="2000" dirty="0" err="1"/>
              <a:t>erforderlichen</a:t>
            </a:r>
            <a:r>
              <a:rPr lang="en-US" sz="2000" dirty="0"/>
              <a:t> </a:t>
            </a:r>
            <a:r>
              <a:rPr lang="en-US" sz="2000" dirty="0" err="1"/>
              <a:t>Daten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dem </a:t>
            </a:r>
            <a:r>
              <a:rPr lang="en-US" sz="2000" dirty="0" err="1"/>
              <a:t>Lieferschein</a:t>
            </a:r>
            <a:r>
              <a:rPr lang="en-US" sz="2000" dirty="0"/>
              <a:t> </a:t>
            </a:r>
            <a:r>
              <a:rPr lang="en-US" sz="2000" dirty="0" err="1"/>
              <a:t>entnommen</a:t>
            </a:r>
            <a:r>
              <a:rPr lang="en-US" sz="2000" dirty="0"/>
              <a:t> (</a:t>
            </a:r>
            <a:r>
              <a:rPr lang="en-US" sz="2000" dirty="0" err="1"/>
              <a:t>Artikelbezeichnung</a:t>
            </a:r>
            <a:r>
              <a:rPr lang="en-US" sz="2000" dirty="0"/>
              <a:t> und -</a:t>
            </a:r>
            <a:r>
              <a:rPr lang="en-US" sz="2000" dirty="0" err="1"/>
              <a:t>menge</a:t>
            </a:r>
            <a:r>
              <a:rPr lang="en-US" sz="2000" dirty="0"/>
              <a:t>). 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Anschließend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die </a:t>
            </a:r>
            <a:r>
              <a:rPr lang="en-US" sz="2000" dirty="0" err="1"/>
              <a:t>zugehörigen</a:t>
            </a:r>
            <a:r>
              <a:rPr lang="en-US" sz="2000" dirty="0"/>
              <a:t> </a:t>
            </a:r>
            <a:r>
              <a:rPr lang="en-US" sz="2000" dirty="0" err="1"/>
              <a:t>Einzelpreise</a:t>
            </a:r>
            <a:r>
              <a:rPr lang="en-US" sz="2000" dirty="0"/>
              <a:t> </a:t>
            </a:r>
            <a:r>
              <a:rPr lang="en-US" sz="2000" dirty="0" err="1"/>
              <a:t>anhand</a:t>
            </a:r>
            <a:r>
              <a:rPr lang="en-US" sz="2000" dirty="0"/>
              <a:t> der </a:t>
            </a:r>
            <a:r>
              <a:rPr lang="en-US" sz="2000" dirty="0" err="1"/>
              <a:t>aktuellen</a:t>
            </a:r>
            <a:r>
              <a:rPr lang="en-US" sz="2000" dirty="0"/>
              <a:t> </a:t>
            </a:r>
            <a:r>
              <a:rPr lang="en-US" sz="2000" dirty="0" err="1"/>
              <a:t>Preisliste</a:t>
            </a:r>
            <a:r>
              <a:rPr lang="en-US" sz="2000" dirty="0"/>
              <a:t> </a:t>
            </a:r>
            <a:r>
              <a:rPr lang="en-US" sz="2000" dirty="0" err="1"/>
              <a:t>ermittelt</a:t>
            </a:r>
            <a:r>
              <a:rPr lang="en-US" sz="2000" dirty="0"/>
              <a:t>. Auf </a:t>
            </a:r>
            <a:r>
              <a:rPr lang="en-US" sz="2000" dirty="0" err="1"/>
              <a:t>dieser</a:t>
            </a:r>
            <a:r>
              <a:rPr lang="en-US" sz="2000" dirty="0"/>
              <a:t> </a:t>
            </a:r>
            <a:r>
              <a:rPr lang="en-US" sz="2000" dirty="0" err="1"/>
              <a:t>Grundlage</a:t>
            </a:r>
            <a:r>
              <a:rPr lang="en-US" sz="2000" dirty="0"/>
              <a:t> </a:t>
            </a:r>
            <a:r>
              <a:rPr lang="en-US" sz="2000" dirty="0" err="1"/>
              <a:t>erstellt</a:t>
            </a:r>
            <a:r>
              <a:rPr lang="en-US" sz="2000" dirty="0"/>
              <a:t> 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eine</a:t>
            </a:r>
            <a:r>
              <a:rPr lang="en-US" sz="2000" dirty="0"/>
              <a:t> </a:t>
            </a:r>
            <a:r>
              <a:rPr lang="en-US" sz="2000" dirty="0" err="1"/>
              <a:t>vollständige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r>
              <a:rPr lang="en-US" sz="2000" dirty="0"/>
              <a:t> </a:t>
            </a:r>
            <a:r>
              <a:rPr lang="en-US" sz="2000" dirty="0" err="1"/>
              <a:t>einschließlich</a:t>
            </a:r>
            <a:r>
              <a:rPr lang="en-US" sz="2000" dirty="0"/>
              <a:t> </a:t>
            </a:r>
            <a:r>
              <a:rPr lang="en-US" sz="2000" dirty="0" err="1"/>
              <a:t>Positionssummen</a:t>
            </a:r>
            <a:r>
              <a:rPr lang="en-US" sz="2000" dirty="0"/>
              <a:t>, </a:t>
            </a:r>
            <a:r>
              <a:rPr lang="en-US" sz="2000" dirty="0" err="1"/>
              <a:t>Gesamtsumme</a:t>
            </a:r>
            <a:r>
              <a:rPr lang="en-US" sz="2000" dirty="0"/>
              <a:t> und </a:t>
            </a:r>
            <a:r>
              <a:rPr lang="en-US" sz="2000" dirty="0" err="1"/>
              <a:t>ausgewiesener</a:t>
            </a:r>
            <a:r>
              <a:rPr lang="en-US" sz="2000" dirty="0"/>
              <a:t> </a:t>
            </a:r>
            <a:r>
              <a:rPr lang="en-US" sz="2000" dirty="0" err="1"/>
              <a:t>Umsatzsteuer</a:t>
            </a:r>
            <a:r>
              <a:rPr lang="en-US" sz="2000" dirty="0"/>
              <a:t>. Ziel </a:t>
            </a:r>
            <a:r>
              <a:rPr lang="en-US" sz="2000" dirty="0" err="1"/>
              <a:t>ist</a:t>
            </a:r>
            <a:r>
              <a:rPr lang="en-US" sz="2000" dirty="0"/>
              <a:t> die </a:t>
            </a:r>
            <a:r>
              <a:rPr lang="en-US" sz="2000" dirty="0" err="1"/>
              <a:t>sachlich</a:t>
            </a:r>
            <a:r>
              <a:rPr lang="en-US" sz="2000" dirty="0"/>
              <a:t> und </a:t>
            </a:r>
            <a:r>
              <a:rPr lang="en-US" sz="2000" dirty="0" err="1"/>
              <a:t>rechnerisch</a:t>
            </a:r>
            <a:r>
              <a:rPr lang="en-US" sz="2000" dirty="0"/>
              <a:t> </a:t>
            </a:r>
            <a:r>
              <a:rPr lang="en-US" sz="2000" dirty="0" err="1"/>
              <a:t>korrekte</a:t>
            </a:r>
            <a:r>
              <a:rPr lang="en-US" sz="2000" dirty="0"/>
              <a:t> </a:t>
            </a:r>
            <a:r>
              <a:rPr lang="en-US" sz="2000" dirty="0" err="1"/>
              <a:t>Erstellung</a:t>
            </a:r>
            <a:r>
              <a:rPr lang="en-US" sz="2000" dirty="0"/>
              <a:t> </a:t>
            </a:r>
            <a:r>
              <a:rPr lang="en-US" sz="2000" dirty="0" err="1"/>
              <a:t>eines</a:t>
            </a:r>
            <a:r>
              <a:rPr lang="en-US" sz="2000" dirty="0"/>
              <a:t> </a:t>
            </a:r>
            <a:r>
              <a:rPr lang="en-US" sz="2000" dirty="0" err="1"/>
              <a:t>prüffähigen</a:t>
            </a:r>
            <a:r>
              <a:rPr lang="en-US" sz="2000" dirty="0"/>
              <a:t> </a:t>
            </a:r>
            <a:r>
              <a:rPr lang="en-US" sz="2000" dirty="0" err="1"/>
              <a:t>Dokuments</a:t>
            </a:r>
            <a:r>
              <a:rPr lang="en-US" sz="2000" dirty="0"/>
              <a:t>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154A3B-0B39-3CDF-5B74-996A8522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41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A6148AA-B17C-57A5-19A3-0CB0BA35CF5C}"/>
              </a:ext>
            </a:extLst>
          </p:cNvPr>
          <p:cNvSpPr txBox="1"/>
          <p:nvPr/>
        </p:nvSpPr>
        <p:spPr>
          <a:xfrm>
            <a:off x="5904931" y="649480"/>
            <a:ext cx="5859275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2 </a:t>
            </a:r>
            <a:r>
              <a:rPr lang="en-US" sz="2000" b="1" dirty="0" err="1"/>
              <a:t>Analyse</a:t>
            </a:r>
            <a:r>
              <a:rPr lang="en-US" sz="2000" b="1" dirty="0"/>
              <a:t> des </a:t>
            </a:r>
            <a:r>
              <a:rPr lang="en-US" sz="2000" b="1" dirty="0" err="1"/>
              <a:t>Adressaten</a:t>
            </a:r>
            <a:r>
              <a:rPr lang="en-US" sz="2000" b="1" dirty="0"/>
              <a:t> und der </a:t>
            </a:r>
            <a:r>
              <a:rPr lang="en-US" sz="2000" b="1" dirty="0" err="1"/>
              <a:t>Lernvoraussetzungen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befindet</a:t>
            </a:r>
            <a:r>
              <a:rPr lang="en-US" sz="2000" dirty="0"/>
              <a:t> </a:t>
            </a:r>
            <a:r>
              <a:rPr lang="en-US" sz="2000" dirty="0" err="1"/>
              <a:t>sich</a:t>
            </a:r>
            <a:r>
              <a:rPr lang="en-US" sz="2000" dirty="0"/>
              <a:t>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zweiten</a:t>
            </a:r>
            <a:r>
              <a:rPr lang="en-US" sz="2000" dirty="0"/>
              <a:t> </a:t>
            </a:r>
            <a:r>
              <a:rPr lang="en-US" sz="2000" dirty="0" err="1"/>
              <a:t>Halbjahr</a:t>
            </a:r>
            <a:r>
              <a:rPr lang="en-US" sz="2000" dirty="0"/>
              <a:t> des </a:t>
            </a:r>
            <a:r>
              <a:rPr lang="en-US" sz="2000" dirty="0" err="1"/>
              <a:t>ersten</a:t>
            </a:r>
            <a:r>
              <a:rPr lang="en-US" sz="2000" dirty="0"/>
              <a:t> </a:t>
            </a:r>
            <a:r>
              <a:rPr lang="en-US" sz="2000" dirty="0" err="1"/>
              <a:t>Ausbildungsjahres</a:t>
            </a:r>
            <a:r>
              <a:rPr lang="en-US" sz="2000" dirty="0"/>
              <a:t> </a:t>
            </a:r>
            <a:r>
              <a:rPr lang="en-US" sz="2000" dirty="0" err="1"/>
              <a:t>im</a:t>
            </a:r>
            <a:r>
              <a:rPr lang="en-US" sz="2000" dirty="0"/>
              <a:t> </a:t>
            </a:r>
            <a:r>
              <a:rPr lang="en-US" sz="2000" dirty="0" err="1"/>
              <a:t>Ausbildungsberuf</a:t>
            </a:r>
            <a:r>
              <a:rPr lang="en-US" sz="2000" dirty="0"/>
              <a:t> Kaufmann/</a:t>
            </a:r>
            <a:r>
              <a:rPr lang="en-US" sz="2000" dirty="0" err="1"/>
              <a:t>Kauffrau</a:t>
            </a:r>
            <a:r>
              <a:rPr lang="en-US" sz="2000" dirty="0"/>
              <a:t> für </a:t>
            </a:r>
            <a:r>
              <a:rPr lang="en-US" sz="2000" dirty="0" err="1"/>
              <a:t>Büromanagement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Bisher </a:t>
            </a:r>
            <a:r>
              <a:rPr lang="en-US" sz="2000" dirty="0" err="1"/>
              <a:t>übertragene</a:t>
            </a:r>
            <a:r>
              <a:rPr lang="en-US" sz="2000" dirty="0"/>
              <a:t> </a:t>
            </a:r>
            <a:r>
              <a:rPr lang="en-US" sz="2000" dirty="0" err="1"/>
              <a:t>Aufgaben</a:t>
            </a:r>
            <a:r>
              <a:rPr lang="en-US" sz="2000" dirty="0"/>
              <a:t> </a:t>
            </a:r>
            <a:r>
              <a:rPr lang="en-US" sz="2000" dirty="0" err="1"/>
              <a:t>wurden</a:t>
            </a:r>
            <a:r>
              <a:rPr lang="en-US" sz="2000" dirty="0"/>
              <a:t> </a:t>
            </a:r>
            <a:r>
              <a:rPr lang="en-US" sz="2000" dirty="0" err="1"/>
              <a:t>zuverlässig</a:t>
            </a:r>
            <a:r>
              <a:rPr lang="en-US" sz="2000" dirty="0"/>
              <a:t>, </a:t>
            </a:r>
            <a:r>
              <a:rPr lang="en-US" sz="2000" dirty="0" err="1"/>
              <a:t>sorgfältig</a:t>
            </a:r>
            <a:r>
              <a:rPr lang="en-US" sz="2000" dirty="0"/>
              <a:t> und </a:t>
            </a:r>
            <a:r>
              <a:rPr lang="en-US" sz="2000" dirty="0" err="1"/>
              <a:t>selbstständig</a:t>
            </a:r>
            <a:r>
              <a:rPr lang="en-US" sz="2000" dirty="0"/>
              <a:t> </a:t>
            </a:r>
            <a:r>
              <a:rPr lang="en-US" sz="2000" dirty="0" err="1"/>
              <a:t>bearbeitet</a:t>
            </a:r>
            <a:r>
              <a:rPr lang="en-US" sz="2000" dirty="0"/>
              <a:t>. </a:t>
            </a:r>
            <a:r>
              <a:rPr lang="en-US" sz="2000" dirty="0" err="1"/>
              <a:t>Routinetätigkeiten</a:t>
            </a:r>
            <a:r>
              <a:rPr lang="en-US" sz="2000" dirty="0"/>
              <a:t> </a:t>
            </a:r>
            <a:r>
              <a:rPr lang="en-US" sz="2000" dirty="0" err="1"/>
              <a:t>werden</a:t>
            </a:r>
            <a:r>
              <a:rPr lang="en-US" sz="2000" dirty="0"/>
              <a:t> </a:t>
            </a:r>
            <a:r>
              <a:rPr lang="en-US" sz="2000" dirty="0" err="1"/>
              <a:t>sicher</a:t>
            </a:r>
            <a:r>
              <a:rPr lang="en-US" sz="2000" dirty="0"/>
              <a:t> </a:t>
            </a:r>
            <a:r>
              <a:rPr lang="en-US" sz="2000" dirty="0" err="1"/>
              <a:t>ausgeführt</a:t>
            </a:r>
            <a:r>
              <a:rPr lang="en-US" sz="2000" dirty="0"/>
              <a:t>. Die </a:t>
            </a:r>
            <a:r>
              <a:rPr lang="en-US" sz="2000" dirty="0" err="1"/>
              <a:t>schulischen</a:t>
            </a:r>
            <a:r>
              <a:rPr lang="en-US" sz="2000" dirty="0"/>
              <a:t> </a:t>
            </a:r>
            <a:r>
              <a:rPr lang="en-US" sz="2000" dirty="0" err="1"/>
              <a:t>Leistungen</a:t>
            </a:r>
            <a:r>
              <a:rPr lang="en-US" sz="2000" dirty="0"/>
              <a:t> </a:t>
            </a:r>
            <a:r>
              <a:rPr lang="en-US" sz="2000" dirty="0" err="1"/>
              <a:t>sind</a:t>
            </a:r>
            <a:r>
              <a:rPr lang="en-US" sz="2000" dirty="0"/>
              <a:t> </a:t>
            </a:r>
            <a:r>
              <a:rPr lang="en-US" sz="2000" dirty="0" err="1"/>
              <a:t>überdurchschnittlich</a:t>
            </a:r>
            <a:r>
              <a:rPr lang="en-US" sz="2000" dirty="0"/>
              <a:t> und </a:t>
            </a:r>
            <a:r>
              <a:rPr lang="en-US" sz="2000" dirty="0" err="1"/>
              <a:t>belegen</a:t>
            </a:r>
            <a:r>
              <a:rPr lang="en-US" sz="2000" dirty="0"/>
              <a:t> </a:t>
            </a:r>
            <a:r>
              <a:rPr lang="en-US" sz="2000" dirty="0" err="1"/>
              <a:t>ein</a:t>
            </a:r>
            <a:r>
              <a:rPr lang="en-US" sz="2000" dirty="0"/>
              <a:t> </a:t>
            </a:r>
            <a:r>
              <a:rPr lang="en-US" sz="2000" dirty="0" err="1"/>
              <a:t>solides</a:t>
            </a:r>
            <a:r>
              <a:rPr lang="en-US" sz="2000" dirty="0"/>
              <a:t> </a:t>
            </a:r>
            <a:r>
              <a:rPr lang="en-US" sz="2000" dirty="0" err="1"/>
              <a:t>Verständnis</a:t>
            </a:r>
            <a:r>
              <a:rPr lang="en-US" sz="2000" dirty="0"/>
              <a:t> </a:t>
            </a:r>
            <a:r>
              <a:rPr lang="en-US" sz="2000" dirty="0" err="1"/>
              <a:t>kaufmännischer</a:t>
            </a:r>
            <a:r>
              <a:rPr lang="en-US" sz="2000" dirty="0"/>
              <a:t> </a:t>
            </a:r>
            <a:r>
              <a:rPr lang="en-US" sz="2000" dirty="0" err="1"/>
              <a:t>Grundlagen</a:t>
            </a:r>
            <a:r>
              <a:rPr lang="en-US" sz="2000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Die </a:t>
            </a:r>
            <a:r>
              <a:rPr lang="en-US" sz="2000" dirty="0" err="1"/>
              <a:t>kognitiven</a:t>
            </a:r>
            <a:r>
              <a:rPr lang="en-US" sz="2000" dirty="0"/>
              <a:t> </a:t>
            </a:r>
            <a:r>
              <a:rPr lang="en-US" sz="2000" dirty="0" err="1"/>
              <a:t>Voraussetzungen</a:t>
            </a:r>
            <a:r>
              <a:rPr lang="en-US" sz="2000" dirty="0"/>
              <a:t> für das </a:t>
            </a:r>
            <a:r>
              <a:rPr lang="en-US" sz="2000" dirty="0" err="1"/>
              <a:t>Addieren</a:t>
            </a:r>
            <a:r>
              <a:rPr lang="en-US" sz="2000" dirty="0"/>
              <a:t> von </a:t>
            </a:r>
            <a:r>
              <a:rPr lang="en-US" sz="2000" dirty="0" err="1"/>
              <a:t>Positionen</a:t>
            </a:r>
            <a:r>
              <a:rPr lang="en-US" sz="2000" dirty="0"/>
              <a:t> </a:t>
            </a:r>
            <a:r>
              <a:rPr lang="en-US" sz="2000" dirty="0" err="1"/>
              <a:t>sowie</a:t>
            </a:r>
            <a:r>
              <a:rPr lang="en-US" sz="2000" dirty="0"/>
              <a:t> für das </a:t>
            </a:r>
            <a:r>
              <a:rPr lang="en-US" sz="2000" dirty="0" err="1"/>
              <a:t>Berechnen</a:t>
            </a:r>
            <a:r>
              <a:rPr lang="en-US" sz="2000" dirty="0"/>
              <a:t> und </a:t>
            </a:r>
            <a:r>
              <a:rPr lang="en-US" sz="2000" dirty="0" err="1"/>
              <a:t>Ausweisen</a:t>
            </a:r>
            <a:r>
              <a:rPr lang="en-US" sz="2000" dirty="0"/>
              <a:t> der </a:t>
            </a:r>
            <a:r>
              <a:rPr lang="en-US" sz="2000" dirty="0" err="1"/>
              <a:t>Umsatzsteuer</a:t>
            </a:r>
            <a:r>
              <a:rPr lang="en-US" sz="2000" dirty="0"/>
              <a:t> </a:t>
            </a:r>
            <a:r>
              <a:rPr lang="en-US" sz="2000" dirty="0" err="1"/>
              <a:t>sind</a:t>
            </a:r>
            <a:r>
              <a:rPr lang="en-US" sz="2000" dirty="0"/>
              <a:t> </a:t>
            </a:r>
            <a:r>
              <a:rPr lang="en-US" sz="2000" dirty="0" err="1"/>
              <a:t>gegeben</a:t>
            </a:r>
            <a:r>
              <a:rPr lang="en-US" sz="2000" dirty="0"/>
              <a:t>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3C2A2-8CCD-DBDC-B533-97A7C0570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374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E338CED-4DFE-48E5-2B48-4B0879740FE8}"/>
              </a:ext>
            </a:extLst>
          </p:cNvPr>
          <p:cNvSpPr txBox="1"/>
          <p:nvPr/>
        </p:nvSpPr>
        <p:spPr>
          <a:xfrm>
            <a:off x="4458269" y="649480"/>
            <a:ext cx="7246961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b="1"/>
              <a:t>3 Einordnung des Themas in die Ausbildung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Die Ausbildungssituation ist dem Ausbildungsrahmenplan gemäß § 4 Abs. 2 Nr. 2 der Verordnung über die Berufsausbildung zum Kaufmann für Büromanagement und zur Kauffrau für Büromanagement (Büromanagementkaufleute-Ausbildungsverordnung – BüroMKfAusbV) zuzuordnen.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Im bisherigen Ausbildungsverlauf wurde dem Auszubildenden bzw. der Auszubildenden der betriebliche Schwerpunkt im Bereich erneuerbare Energien vermittelt. Zudem wurden bereits folgende Inhalte behandelt: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Erstellung von Geschäftsbriefen nach DIN-Vorgaben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Ausarbeitung von Angeboten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Die aktuelle Ausbildungssituation baut darauf auf. Der Auszubildende bzw. die Auszubildende ermittelt anhand von Lieferschein und Preisliste die Rechnungspositionen, addiert diese und weist die gesetzliche Umsatzsteuer korrekt aus.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/>
              <a:t>In der darauffolgenden Ausbildungseinheit wird das formgerechte Unterzeichnen von Geschäftsunterlagen behandelt.</a:t>
            </a:r>
            <a:endParaRPr lang="en-US" sz="1700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DFBFC2-EFFF-ACDF-85ED-F97E04F57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701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extfeld 4">
            <a:extLst>
              <a:ext uri="{FF2B5EF4-FFF2-40B4-BE49-F238E27FC236}">
                <a16:creationId xmlns:a16="http://schemas.microsoft.com/office/drawing/2014/main" id="{26D43376-B1EA-43A3-D97A-2351CA867A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311957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C2C658-E501-D5CF-C9CC-6FD8C995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325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extfeld 4">
            <a:extLst>
              <a:ext uri="{FF2B5EF4-FFF2-40B4-BE49-F238E27FC236}">
                <a16:creationId xmlns:a16="http://schemas.microsoft.com/office/drawing/2014/main" id="{A393B15E-FE84-912A-26DB-D439554DCF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364251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EEBC81-F7BA-BEEB-4804-359D53C87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263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7A408DF-310A-723C-973C-7B56479FE904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4.1.2 </a:t>
            </a:r>
            <a:r>
              <a:rPr lang="en-US" sz="2000" b="1" dirty="0" err="1"/>
              <a:t>Groblernziel</a:t>
            </a:r>
            <a:endParaRPr lang="en-US" sz="2000" b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Der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bzw</a:t>
            </a:r>
            <a:r>
              <a:rPr lang="en-US" sz="2000" dirty="0"/>
              <a:t>. die </a:t>
            </a:r>
            <a:r>
              <a:rPr lang="en-US" sz="2000" dirty="0" err="1"/>
              <a:t>Auszubildende</a:t>
            </a:r>
            <a:r>
              <a:rPr lang="en-US" sz="2000" dirty="0"/>
              <a:t> </a:t>
            </a:r>
            <a:r>
              <a:rPr lang="en-US" sz="2000" dirty="0" err="1"/>
              <a:t>soll</a:t>
            </a:r>
            <a:r>
              <a:rPr lang="en-US" sz="2000" dirty="0"/>
              <a:t> </a:t>
            </a:r>
            <a:r>
              <a:rPr lang="en-US" sz="2000" dirty="0" err="1"/>
              <a:t>anhand</a:t>
            </a:r>
            <a:r>
              <a:rPr lang="en-US" sz="2000" dirty="0"/>
              <a:t> </a:t>
            </a:r>
            <a:r>
              <a:rPr lang="en-US" sz="2000" dirty="0" err="1"/>
              <a:t>eines</a:t>
            </a:r>
            <a:r>
              <a:rPr lang="en-US" sz="2000" dirty="0"/>
              <a:t> </a:t>
            </a:r>
            <a:r>
              <a:rPr lang="en-US" sz="2000" dirty="0" err="1"/>
              <a:t>Lieferscheins</a:t>
            </a:r>
            <a:r>
              <a:rPr lang="en-US" sz="2000" dirty="0"/>
              <a:t> und </a:t>
            </a:r>
            <a:r>
              <a:rPr lang="en-US" sz="2000" dirty="0" err="1"/>
              <a:t>einer</a:t>
            </a:r>
            <a:r>
              <a:rPr lang="en-US" sz="2000" dirty="0"/>
              <a:t> </a:t>
            </a:r>
            <a:r>
              <a:rPr lang="en-US" sz="2000" dirty="0" err="1"/>
              <a:t>Preisliste</a:t>
            </a:r>
            <a:r>
              <a:rPr lang="en-US" sz="2000" dirty="0"/>
              <a:t> die </a:t>
            </a:r>
            <a:r>
              <a:rPr lang="en-US" sz="2000" dirty="0" err="1"/>
              <a:t>erforderlichen</a:t>
            </a:r>
            <a:r>
              <a:rPr lang="en-US" sz="2000" dirty="0"/>
              <a:t> </a:t>
            </a:r>
            <a:r>
              <a:rPr lang="en-US" sz="2000" dirty="0" err="1"/>
              <a:t>Daten</a:t>
            </a:r>
            <a:r>
              <a:rPr lang="en-US" sz="2000" dirty="0"/>
              <a:t> </a:t>
            </a:r>
            <a:r>
              <a:rPr lang="en-US" sz="2000" dirty="0" err="1"/>
              <a:t>ermitteln</a:t>
            </a:r>
            <a:r>
              <a:rPr lang="en-US" sz="2000" dirty="0"/>
              <a:t>, </a:t>
            </a:r>
            <a:r>
              <a:rPr lang="en-US" sz="2000" dirty="0" err="1"/>
              <a:t>berechnen</a:t>
            </a:r>
            <a:r>
              <a:rPr lang="en-US" sz="2000" dirty="0"/>
              <a:t> und </a:t>
            </a:r>
            <a:r>
              <a:rPr lang="en-US" sz="2000" dirty="0" err="1"/>
              <a:t>eine</a:t>
            </a:r>
            <a:r>
              <a:rPr lang="en-US" sz="2000" dirty="0"/>
              <a:t> </a:t>
            </a:r>
            <a:r>
              <a:rPr lang="en-US" sz="2000" dirty="0" err="1"/>
              <a:t>sachlich</a:t>
            </a:r>
            <a:r>
              <a:rPr lang="en-US" sz="2000" dirty="0"/>
              <a:t> </a:t>
            </a:r>
            <a:r>
              <a:rPr lang="en-US" sz="2000" dirty="0" err="1"/>
              <a:t>sowie</a:t>
            </a:r>
            <a:r>
              <a:rPr lang="en-US" sz="2000" dirty="0"/>
              <a:t> </a:t>
            </a:r>
            <a:r>
              <a:rPr lang="en-US" sz="2000" dirty="0" err="1"/>
              <a:t>rechnerisch</a:t>
            </a:r>
            <a:r>
              <a:rPr lang="en-US" sz="2000" dirty="0"/>
              <a:t> </a:t>
            </a:r>
            <a:r>
              <a:rPr lang="en-US" sz="2000" dirty="0" err="1"/>
              <a:t>korrekte</a:t>
            </a:r>
            <a:r>
              <a:rPr lang="en-US" sz="2000" dirty="0"/>
              <a:t> </a:t>
            </a:r>
            <a:r>
              <a:rPr lang="en-US" sz="2000" dirty="0" err="1"/>
              <a:t>Rechnung</a:t>
            </a:r>
            <a:r>
              <a:rPr lang="en-US" sz="2000" dirty="0"/>
              <a:t> (Faktura) </a:t>
            </a:r>
            <a:r>
              <a:rPr lang="en-US" sz="2000" dirty="0" err="1"/>
              <a:t>erstellen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i="1" dirty="0"/>
              <a:t>Alternative </a:t>
            </a:r>
            <a:r>
              <a:rPr lang="en-US" sz="1600" b="1" i="1" dirty="0" err="1"/>
              <a:t>Formulierungen</a:t>
            </a:r>
            <a:r>
              <a:rPr lang="en-US" sz="1600" b="1" i="1" dirty="0"/>
              <a:t>:</a:t>
            </a:r>
            <a:endParaRPr lang="en-US" sz="1600" i="1" dirty="0"/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i="1" dirty="0"/>
              <a:t>Der </a:t>
            </a:r>
            <a:r>
              <a:rPr lang="en-US" sz="1600" i="1" dirty="0" err="1"/>
              <a:t>Auszubildende</a:t>
            </a:r>
            <a:r>
              <a:rPr lang="en-US" sz="1600" i="1" dirty="0"/>
              <a:t> </a:t>
            </a:r>
            <a:r>
              <a:rPr lang="en-US" sz="1600" i="1" dirty="0" err="1"/>
              <a:t>ermittelt</a:t>
            </a:r>
            <a:r>
              <a:rPr lang="en-US" sz="1600" i="1" dirty="0"/>
              <a:t> </a:t>
            </a:r>
            <a:r>
              <a:rPr lang="en-US" sz="1600" i="1" dirty="0" err="1"/>
              <a:t>selbstständig</a:t>
            </a:r>
            <a:r>
              <a:rPr lang="en-US" sz="1600" i="1" dirty="0"/>
              <a:t> </a:t>
            </a:r>
            <a:r>
              <a:rPr lang="en-US" sz="1600" i="1" dirty="0" err="1"/>
              <a:t>Einzel</a:t>
            </a:r>
            <a:r>
              <a:rPr lang="en-US" sz="1600" i="1" dirty="0"/>
              <a:t>- und </a:t>
            </a:r>
            <a:r>
              <a:rPr lang="en-US" sz="1600" i="1" dirty="0" err="1"/>
              <a:t>Gesamtpreise</a:t>
            </a:r>
            <a:r>
              <a:rPr lang="en-US" sz="1600" i="1" dirty="0"/>
              <a:t> </a:t>
            </a:r>
            <a:r>
              <a:rPr lang="en-US" sz="1600" i="1" dirty="0" err="1"/>
              <a:t>zur</a:t>
            </a:r>
            <a:r>
              <a:rPr lang="en-US" sz="1600" i="1" dirty="0"/>
              <a:t> </a:t>
            </a:r>
            <a:r>
              <a:rPr lang="en-US" sz="1600" i="1" dirty="0" err="1"/>
              <a:t>Erstellung</a:t>
            </a:r>
            <a:r>
              <a:rPr lang="en-US" sz="1600" i="1" dirty="0"/>
              <a:t> </a:t>
            </a:r>
            <a:r>
              <a:rPr lang="en-US" sz="1600" i="1" dirty="0" err="1"/>
              <a:t>einer</a:t>
            </a:r>
            <a:r>
              <a:rPr lang="en-US" sz="1600" i="1" dirty="0"/>
              <a:t> </a:t>
            </a:r>
            <a:r>
              <a:rPr lang="en-US" sz="1600" i="1" dirty="0" err="1"/>
              <a:t>Rechnung</a:t>
            </a:r>
            <a:r>
              <a:rPr lang="en-US" sz="1600" i="1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i="1" dirty="0"/>
              <a:t>Der </a:t>
            </a:r>
            <a:r>
              <a:rPr lang="en-US" sz="1600" i="1" dirty="0" err="1"/>
              <a:t>Auszubildende</a:t>
            </a:r>
            <a:r>
              <a:rPr lang="en-US" sz="1600" i="1" dirty="0"/>
              <a:t> </a:t>
            </a:r>
            <a:r>
              <a:rPr lang="en-US" sz="1600" i="1" dirty="0" err="1"/>
              <a:t>überträgt</a:t>
            </a:r>
            <a:r>
              <a:rPr lang="en-US" sz="1600" i="1" dirty="0"/>
              <a:t> </a:t>
            </a:r>
            <a:r>
              <a:rPr lang="en-US" sz="1600" i="1" dirty="0" err="1"/>
              <a:t>abrechnungsrelevante</a:t>
            </a:r>
            <a:r>
              <a:rPr lang="en-US" sz="1600" i="1" dirty="0"/>
              <a:t> </a:t>
            </a:r>
            <a:r>
              <a:rPr lang="en-US" sz="1600" i="1" dirty="0" err="1"/>
              <a:t>Angaben</a:t>
            </a:r>
            <a:r>
              <a:rPr lang="en-US" sz="1600" i="1" dirty="0"/>
              <a:t> </a:t>
            </a:r>
            <a:r>
              <a:rPr lang="en-US" sz="1600" i="1" dirty="0" err="1"/>
              <a:t>systematisch</a:t>
            </a:r>
            <a:r>
              <a:rPr lang="en-US" sz="1600" i="1" dirty="0"/>
              <a:t> in </a:t>
            </a:r>
            <a:r>
              <a:rPr lang="en-US" sz="1600" i="1" dirty="0" err="1"/>
              <a:t>ein</a:t>
            </a:r>
            <a:r>
              <a:rPr lang="en-US" sz="1600" i="1" dirty="0"/>
              <a:t> </a:t>
            </a:r>
            <a:r>
              <a:rPr lang="en-US" sz="1600" i="1" dirty="0" err="1"/>
              <a:t>Rechnungsformular</a:t>
            </a:r>
            <a:r>
              <a:rPr lang="en-US" sz="1600" i="1" dirty="0"/>
              <a:t>.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i="1" dirty="0"/>
              <a:t>Der </a:t>
            </a:r>
            <a:r>
              <a:rPr lang="en-US" sz="1600" i="1" dirty="0" err="1"/>
              <a:t>Auszubildende</a:t>
            </a:r>
            <a:r>
              <a:rPr lang="en-US" sz="1600" i="1" dirty="0"/>
              <a:t> </a:t>
            </a:r>
            <a:r>
              <a:rPr lang="en-US" sz="1600" i="1" dirty="0" err="1"/>
              <a:t>berechnet</a:t>
            </a:r>
            <a:r>
              <a:rPr lang="en-US" sz="1600" i="1" dirty="0"/>
              <a:t> </a:t>
            </a:r>
            <a:r>
              <a:rPr lang="en-US" sz="1600" i="1" dirty="0" err="1"/>
              <a:t>Positionssummen</a:t>
            </a:r>
            <a:r>
              <a:rPr lang="en-US" sz="1600" i="1" dirty="0"/>
              <a:t> und </a:t>
            </a:r>
            <a:r>
              <a:rPr lang="en-US" sz="1600" i="1" dirty="0" err="1"/>
              <a:t>weist</a:t>
            </a:r>
            <a:r>
              <a:rPr lang="en-US" sz="1600" i="1" dirty="0"/>
              <a:t> die </a:t>
            </a:r>
            <a:r>
              <a:rPr lang="en-US" sz="1600" i="1" dirty="0" err="1"/>
              <a:t>gesetzliche</a:t>
            </a:r>
            <a:r>
              <a:rPr lang="en-US" sz="1600" i="1" dirty="0"/>
              <a:t> </a:t>
            </a:r>
            <a:r>
              <a:rPr lang="en-US" sz="1600" i="1" dirty="0" err="1"/>
              <a:t>Umsatzsteuer</a:t>
            </a:r>
            <a:r>
              <a:rPr lang="en-US" sz="1600" i="1" dirty="0"/>
              <a:t> </a:t>
            </a:r>
            <a:r>
              <a:rPr lang="en-US" sz="1600" i="1" dirty="0" err="1"/>
              <a:t>ordnungsgemäß</a:t>
            </a:r>
            <a:r>
              <a:rPr lang="en-US" sz="1600" i="1" dirty="0"/>
              <a:t> </a:t>
            </a:r>
            <a:r>
              <a:rPr lang="en-US" sz="1600" i="1" dirty="0" err="1"/>
              <a:t>aus.</a:t>
            </a:r>
            <a:endParaRPr lang="en-US" sz="1600" i="1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FAA4E6E5-096A-8143-EEAB-6E28C8B7D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170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extfeld 4">
            <a:extLst>
              <a:ext uri="{FF2B5EF4-FFF2-40B4-BE49-F238E27FC236}">
                <a16:creationId xmlns:a16="http://schemas.microsoft.com/office/drawing/2014/main" id="{BD21CAE3-29DE-98DB-3B80-259410344E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181129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80DDF1-E468-C725-9017-0F077263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27AC-0912-4D60-BB22-F4EB79C18227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85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1763</Words>
  <Application>Microsoft Office PowerPoint</Application>
  <PresentationFormat>Breitbild</PresentationFormat>
  <Paragraphs>213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Carsten Lause</dc:creator>
  <cp:lastModifiedBy>Carsten Lause</cp:lastModifiedBy>
  <cp:revision>1</cp:revision>
  <dcterms:created xsi:type="dcterms:W3CDTF">2026-02-23T10:10:00Z</dcterms:created>
  <dcterms:modified xsi:type="dcterms:W3CDTF">2026-02-23T13:03:56Z</dcterms:modified>
</cp:coreProperties>
</file>