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5" r:id="rId3"/>
    <p:sldId id="257" r:id="rId4"/>
    <p:sldId id="258" r:id="rId5"/>
    <p:sldId id="259" r:id="rId6"/>
    <p:sldId id="260" r:id="rId7"/>
    <p:sldId id="261" r:id="rId8"/>
    <p:sldId id="262" r:id="rId9"/>
    <p:sldId id="279" r:id="rId10"/>
    <p:sldId id="278" r:id="rId11"/>
    <p:sldId id="276" r:id="rId12"/>
    <p:sldId id="277" r:id="rId13"/>
    <p:sldId id="263" r:id="rId14"/>
    <p:sldId id="264" r:id="rId15"/>
    <p:sldId id="265" r:id="rId16"/>
    <p:sldId id="266" r:id="rId17"/>
    <p:sldId id="267" r:id="rId18"/>
    <p:sldId id="268" r:id="rId19"/>
    <p:sldId id="269" r:id="rId20"/>
    <p:sldId id="270" r:id="rId21"/>
    <p:sldId id="271" r:id="rId22"/>
    <p:sldId id="272" r:id="rId23"/>
    <p:sldId id="273" r:id="rId2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2" autoAdjust="0"/>
    <p:restoredTop sz="94660"/>
  </p:normalViewPr>
  <p:slideViewPr>
    <p:cSldViewPr snapToGrid="0">
      <p:cViewPr>
        <p:scale>
          <a:sx n="125" d="100"/>
          <a:sy n="125" d="100"/>
        </p:scale>
        <p:origin x="363" y="28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83B49C-8763-48D4-8CE1-285104F04C4D}" type="doc">
      <dgm:prSet loTypeId="urn:microsoft.com/office/officeart/2005/8/layout/cycle6" loCatId="cycle" qsTypeId="urn:microsoft.com/office/officeart/2005/8/quickstyle/simple2" qsCatId="simple" csTypeId="urn:microsoft.com/office/officeart/2005/8/colors/accent2_1" csCatId="accent2" phldr="1"/>
      <dgm:spPr/>
    </dgm:pt>
    <dgm:pt modelId="{5810CA70-163A-44E0-92FD-4C3DEEFC2029}">
      <dgm:prSet phldrT="[Text]" custT="1"/>
      <dgm:spPr/>
      <dgm:t>
        <a:bodyPr/>
        <a:lstStyle/>
        <a:p>
          <a:r>
            <a:rPr lang="de-DE" sz="15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Methodenkompetenz</a:t>
          </a:r>
        </a:p>
      </dgm:t>
    </dgm:pt>
    <dgm:pt modelId="{D477612E-7E9D-40B6-9F77-2FAA9362F7D7}" type="parTrans" cxnId="{74E23322-9148-4985-BF79-BE4E00A4FE8E}">
      <dgm:prSet/>
      <dgm:spPr/>
      <dgm:t>
        <a:bodyPr/>
        <a:lstStyle/>
        <a:p>
          <a:endParaRPr lang="de-DE"/>
        </a:p>
      </dgm:t>
    </dgm:pt>
    <dgm:pt modelId="{58AE3E11-64C6-494F-84BC-BD85B71397A6}" type="sibTrans" cxnId="{74E23322-9148-4985-BF79-BE4E00A4FE8E}">
      <dgm:prSet/>
      <dgm:spPr/>
      <dgm:t>
        <a:bodyPr/>
        <a:lstStyle/>
        <a:p>
          <a:endParaRPr lang="de-DE"/>
        </a:p>
      </dgm:t>
    </dgm:pt>
    <dgm:pt modelId="{5763E4E0-1929-4EDA-BCCE-5EB90F758DDB}">
      <dgm:prSet phldrT="[Text]" custT="1"/>
      <dgm:spPr/>
      <dgm:t>
        <a:bodyPr/>
        <a:lstStyle/>
        <a:p>
          <a:r>
            <a:rPr lang="de-DE" sz="1500" dirty="0">
              <a:effectLst>
                <a:outerShdw blurRad="38100" dist="38100" dir="2700000" algn="tl">
                  <a:srgbClr val="000000">
                    <a:alpha val="43137"/>
                  </a:srgbClr>
                </a:outerShdw>
              </a:effectLst>
            </a:rPr>
            <a:t>Individualkompetenz</a:t>
          </a:r>
        </a:p>
      </dgm:t>
    </dgm:pt>
    <dgm:pt modelId="{E4579E34-016B-4B24-B694-E2AF97F36D2E}" type="parTrans" cxnId="{053D527B-2AFB-4EFD-9334-D1C22497427C}">
      <dgm:prSet/>
      <dgm:spPr/>
      <dgm:t>
        <a:bodyPr/>
        <a:lstStyle/>
        <a:p>
          <a:endParaRPr lang="de-DE"/>
        </a:p>
      </dgm:t>
    </dgm:pt>
    <dgm:pt modelId="{EB36E933-2F80-464D-AC4E-37CD8920C91F}" type="sibTrans" cxnId="{053D527B-2AFB-4EFD-9334-D1C22497427C}">
      <dgm:prSet/>
      <dgm:spPr/>
      <dgm:t>
        <a:bodyPr/>
        <a:lstStyle/>
        <a:p>
          <a:endParaRPr lang="de-DE"/>
        </a:p>
      </dgm:t>
    </dgm:pt>
    <dgm:pt modelId="{3D202DAB-3DFE-4A77-AB3E-C0E8F0952CD1}">
      <dgm:prSet phldrT="[Text]" custT="1"/>
      <dgm:spPr/>
      <dgm:t>
        <a:bodyPr/>
        <a:lstStyle/>
        <a:p>
          <a:r>
            <a:rPr lang="de-DE" sz="1500" dirty="0">
              <a:effectLst>
                <a:outerShdw blurRad="38100" dist="38100" dir="2700000" algn="tl">
                  <a:srgbClr val="000000">
                    <a:alpha val="43137"/>
                  </a:srgbClr>
                </a:outerShdw>
              </a:effectLst>
            </a:rPr>
            <a:t>Sozialkompetenz</a:t>
          </a:r>
        </a:p>
      </dgm:t>
    </dgm:pt>
    <dgm:pt modelId="{361CFD60-B3F1-4C96-ACBB-DA1A61D946E0}" type="parTrans" cxnId="{4EAD6F29-0152-4EEA-BC84-7D3E81225035}">
      <dgm:prSet/>
      <dgm:spPr/>
      <dgm:t>
        <a:bodyPr/>
        <a:lstStyle/>
        <a:p>
          <a:endParaRPr lang="de-DE"/>
        </a:p>
      </dgm:t>
    </dgm:pt>
    <dgm:pt modelId="{C9F5DB02-DC5E-4C0F-9438-241D79980A37}" type="sibTrans" cxnId="{4EAD6F29-0152-4EEA-BC84-7D3E81225035}">
      <dgm:prSet/>
      <dgm:spPr/>
      <dgm:t>
        <a:bodyPr/>
        <a:lstStyle/>
        <a:p>
          <a:endParaRPr lang="de-DE"/>
        </a:p>
      </dgm:t>
    </dgm:pt>
    <dgm:pt modelId="{A2ED5C55-FAEB-4A07-9FC7-F74FEBE7F249}">
      <dgm:prSet phldrT="[Text]" custT="1"/>
      <dgm:spPr/>
      <dgm:t>
        <a:bodyPr/>
        <a:lstStyle/>
        <a:p>
          <a:r>
            <a:rPr lang="de-DE" sz="1200" dirty="0">
              <a:latin typeface="Calibri" panose="020F0502020204030204" pitchFamily="34" charset="0"/>
              <a:cs typeface="Calibri" panose="020F0502020204030204" pitchFamily="34" charset="0"/>
            </a:rPr>
            <a:t>Informationsbeschaffung</a:t>
          </a:r>
        </a:p>
      </dgm:t>
    </dgm:pt>
    <dgm:pt modelId="{6B636C6C-0016-4EAD-89E5-2BCA44F5FEC6}" type="parTrans" cxnId="{A2B40BA1-B36E-4600-A018-0537FAF09CA5}">
      <dgm:prSet/>
      <dgm:spPr/>
      <dgm:t>
        <a:bodyPr/>
        <a:lstStyle/>
        <a:p>
          <a:endParaRPr lang="de-DE"/>
        </a:p>
      </dgm:t>
    </dgm:pt>
    <dgm:pt modelId="{302621E5-817E-48E7-8492-7AC2C0D61D51}" type="sibTrans" cxnId="{A2B40BA1-B36E-4600-A018-0537FAF09CA5}">
      <dgm:prSet/>
      <dgm:spPr/>
      <dgm:t>
        <a:bodyPr/>
        <a:lstStyle/>
        <a:p>
          <a:endParaRPr lang="de-DE"/>
        </a:p>
      </dgm:t>
    </dgm:pt>
    <dgm:pt modelId="{C6A41D14-56BC-4AF9-A11A-5135D3AC0CC1}">
      <dgm:prSet phldrT="[Text]" custT="1"/>
      <dgm:spPr/>
      <dgm:t>
        <a:bodyPr/>
        <a:lstStyle/>
        <a:p>
          <a:r>
            <a:rPr lang="de-DE" sz="1200" dirty="0">
              <a:latin typeface="Calibri" panose="020F0502020204030204" pitchFamily="34" charset="0"/>
              <a:cs typeface="Calibri" panose="020F0502020204030204" pitchFamily="34" charset="0"/>
            </a:rPr>
            <a:t>Analysefähigkeit</a:t>
          </a:r>
        </a:p>
      </dgm:t>
    </dgm:pt>
    <dgm:pt modelId="{5A44C052-4D85-4B18-BB5E-5E42E3473724}" type="parTrans" cxnId="{3E2C7DDA-4D48-46F2-B1DA-D07EB9700659}">
      <dgm:prSet/>
      <dgm:spPr/>
      <dgm:t>
        <a:bodyPr/>
        <a:lstStyle/>
        <a:p>
          <a:endParaRPr lang="de-DE"/>
        </a:p>
      </dgm:t>
    </dgm:pt>
    <dgm:pt modelId="{802D055B-1CAE-485C-B7DD-8235B3F0537F}" type="sibTrans" cxnId="{3E2C7DDA-4D48-46F2-B1DA-D07EB9700659}">
      <dgm:prSet/>
      <dgm:spPr/>
      <dgm:t>
        <a:bodyPr/>
        <a:lstStyle/>
        <a:p>
          <a:endParaRPr lang="de-DE"/>
        </a:p>
      </dgm:t>
    </dgm:pt>
    <dgm:pt modelId="{763BF230-CDAE-415C-82BB-3A98747A28C9}">
      <dgm:prSet phldrT="[Text]" custT="1"/>
      <dgm:spPr/>
      <dgm:t>
        <a:bodyPr/>
        <a:lstStyle/>
        <a:p>
          <a:r>
            <a:rPr lang="de-DE" sz="1200" dirty="0">
              <a:latin typeface="Calibri" panose="020F0502020204030204" pitchFamily="34" charset="0"/>
              <a:cs typeface="Calibri" panose="020F0502020204030204" pitchFamily="34" charset="0"/>
            </a:rPr>
            <a:t>Selbstständiges Arbeiten</a:t>
          </a:r>
        </a:p>
      </dgm:t>
    </dgm:pt>
    <dgm:pt modelId="{E783F088-466B-48A7-AC17-8674E3442E64}" type="parTrans" cxnId="{D70D2EEB-C0C4-4D92-AD41-D1947F877320}">
      <dgm:prSet/>
      <dgm:spPr/>
      <dgm:t>
        <a:bodyPr/>
        <a:lstStyle/>
        <a:p>
          <a:endParaRPr lang="de-DE"/>
        </a:p>
      </dgm:t>
    </dgm:pt>
    <dgm:pt modelId="{6044DDEA-8CCA-4454-8098-2123867B9136}" type="sibTrans" cxnId="{D70D2EEB-C0C4-4D92-AD41-D1947F877320}">
      <dgm:prSet/>
      <dgm:spPr/>
      <dgm:t>
        <a:bodyPr/>
        <a:lstStyle/>
        <a:p>
          <a:endParaRPr lang="de-DE"/>
        </a:p>
      </dgm:t>
    </dgm:pt>
    <dgm:pt modelId="{C88BD906-FC08-4FFE-90FB-B012FBF01C97}">
      <dgm:prSet phldrT="[Text]" custT="1"/>
      <dgm:spPr/>
      <dgm:t>
        <a:bodyPr/>
        <a:lstStyle/>
        <a:p>
          <a:r>
            <a:rPr lang="de-DE" sz="1200" dirty="0">
              <a:latin typeface="Calibri" panose="020F0502020204030204" pitchFamily="34" charset="0"/>
              <a:cs typeface="Calibri" panose="020F0502020204030204" pitchFamily="34" charset="0"/>
            </a:rPr>
            <a:t>Entscheidungsfähigkeit</a:t>
          </a:r>
        </a:p>
      </dgm:t>
    </dgm:pt>
    <dgm:pt modelId="{931ABAED-E80F-4F26-B1CE-1F1C356EDCFB}" type="parTrans" cxnId="{A38996AE-E4E1-483A-835D-F77158F2003E}">
      <dgm:prSet/>
      <dgm:spPr/>
      <dgm:t>
        <a:bodyPr/>
        <a:lstStyle/>
        <a:p>
          <a:endParaRPr lang="de-DE"/>
        </a:p>
      </dgm:t>
    </dgm:pt>
    <dgm:pt modelId="{78E0E45F-3780-4E37-AC9A-17EA71A99CA9}" type="sibTrans" cxnId="{A38996AE-E4E1-483A-835D-F77158F2003E}">
      <dgm:prSet/>
      <dgm:spPr/>
      <dgm:t>
        <a:bodyPr/>
        <a:lstStyle/>
        <a:p>
          <a:endParaRPr lang="de-DE"/>
        </a:p>
      </dgm:t>
    </dgm:pt>
    <dgm:pt modelId="{7E20EEF1-ADDB-45BA-B3C8-5F1353AC32A3}">
      <dgm:prSet phldrT="[Text]" custT="1"/>
      <dgm:spPr/>
      <dgm:t>
        <a:bodyPr/>
        <a:lstStyle/>
        <a:p>
          <a:r>
            <a:rPr lang="de-DE" sz="1200" dirty="0">
              <a:latin typeface="Calibri" panose="020F0502020204030204" pitchFamily="34" charset="0"/>
              <a:cs typeface="Calibri" panose="020F0502020204030204" pitchFamily="34" charset="0"/>
            </a:rPr>
            <a:t>Annahme von Kritik</a:t>
          </a:r>
        </a:p>
      </dgm:t>
    </dgm:pt>
    <dgm:pt modelId="{B7C022DD-784A-4ECC-B770-E80F54779BB5}" type="parTrans" cxnId="{9432A046-F8C4-4578-9611-14C121FE57E1}">
      <dgm:prSet/>
      <dgm:spPr/>
      <dgm:t>
        <a:bodyPr/>
        <a:lstStyle/>
        <a:p>
          <a:endParaRPr lang="de-DE"/>
        </a:p>
      </dgm:t>
    </dgm:pt>
    <dgm:pt modelId="{C942D78D-0E53-4381-9F0B-10BFDA0C5F86}" type="sibTrans" cxnId="{9432A046-F8C4-4578-9611-14C121FE57E1}">
      <dgm:prSet/>
      <dgm:spPr/>
      <dgm:t>
        <a:bodyPr/>
        <a:lstStyle/>
        <a:p>
          <a:endParaRPr lang="de-DE"/>
        </a:p>
      </dgm:t>
    </dgm:pt>
    <dgm:pt modelId="{CF155F95-0E78-4DCB-9800-A5053F281556}">
      <dgm:prSet phldrT="[Text]" custT="1"/>
      <dgm:spPr/>
      <dgm:t>
        <a:bodyPr/>
        <a:lstStyle/>
        <a:p>
          <a:r>
            <a:rPr lang="de-DE" sz="1200" dirty="0">
              <a:latin typeface="Calibri" panose="020F0502020204030204" pitchFamily="34" charset="0"/>
              <a:cs typeface="Calibri" panose="020F0502020204030204" pitchFamily="34" charset="0"/>
            </a:rPr>
            <a:t>Ggf. Äußern von Kritik</a:t>
          </a:r>
        </a:p>
      </dgm:t>
    </dgm:pt>
    <dgm:pt modelId="{4088CBA0-D780-47F6-A8D8-596BE4AA7799}" type="parTrans" cxnId="{A6D7796E-DDAB-4410-96BA-024D38E27E20}">
      <dgm:prSet/>
      <dgm:spPr/>
      <dgm:t>
        <a:bodyPr/>
        <a:lstStyle/>
        <a:p>
          <a:endParaRPr lang="de-DE"/>
        </a:p>
      </dgm:t>
    </dgm:pt>
    <dgm:pt modelId="{8D6CD8EE-DEAD-4D94-AFD5-E903F361A39F}" type="sibTrans" cxnId="{A6D7796E-DDAB-4410-96BA-024D38E27E20}">
      <dgm:prSet/>
      <dgm:spPr/>
      <dgm:t>
        <a:bodyPr/>
        <a:lstStyle/>
        <a:p>
          <a:endParaRPr lang="de-DE"/>
        </a:p>
      </dgm:t>
    </dgm:pt>
    <dgm:pt modelId="{F4EC0011-A0C6-48BE-9FE7-AAB9616E9166}">
      <dgm:prSet phldrT="[Text]" custT="1"/>
      <dgm:spPr/>
      <dgm:t>
        <a:bodyPr/>
        <a:lstStyle/>
        <a:p>
          <a:r>
            <a:rPr lang="de-DE" sz="1200" dirty="0">
              <a:latin typeface="Calibri" panose="020F0502020204030204" pitchFamily="34" charset="0"/>
              <a:cs typeface="Calibri" panose="020F0502020204030204" pitchFamily="34" charset="0"/>
            </a:rPr>
            <a:t>Kommunikationsfähigkeit</a:t>
          </a:r>
        </a:p>
      </dgm:t>
    </dgm:pt>
    <dgm:pt modelId="{F452A958-0CF5-4F39-9519-F87EE75048A3}" type="parTrans" cxnId="{9CEBF433-12D8-470C-BF54-25695E439ABD}">
      <dgm:prSet/>
      <dgm:spPr/>
      <dgm:t>
        <a:bodyPr/>
        <a:lstStyle/>
        <a:p>
          <a:endParaRPr lang="de-DE"/>
        </a:p>
      </dgm:t>
    </dgm:pt>
    <dgm:pt modelId="{70DF4422-2628-400E-8AFA-C35318B276CB}" type="sibTrans" cxnId="{9CEBF433-12D8-470C-BF54-25695E439ABD}">
      <dgm:prSet/>
      <dgm:spPr/>
      <dgm:t>
        <a:bodyPr/>
        <a:lstStyle/>
        <a:p>
          <a:endParaRPr lang="de-DE"/>
        </a:p>
      </dgm:t>
    </dgm:pt>
    <dgm:pt modelId="{8E208E46-20DA-4569-8FB2-D660A8CA17DD}">
      <dgm:prSet phldrT="[Text]" custT="1"/>
      <dgm:spPr/>
      <dgm:t>
        <a:bodyPr/>
        <a:lstStyle/>
        <a:p>
          <a:r>
            <a:rPr lang="de-DE" sz="1200" dirty="0">
              <a:latin typeface="Calibri" panose="020F0502020204030204" pitchFamily="34" charset="0"/>
              <a:cs typeface="Calibri" panose="020F0502020204030204" pitchFamily="34" charset="0"/>
            </a:rPr>
            <a:t>Stärkung des Verantwortungsbewusstseins</a:t>
          </a:r>
        </a:p>
      </dgm:t>
    </dgm:pt>
    <dgm:pt modelId="{64A4F5C9-2B89-4BDA-8F69-60F0C8C71856}" type="parTrans" cxnId="{025A0CCD-156A-4017-B9AA-4F75B62AB82A}">
      <dgm:prSet/>
      <dgm:spPr/>
      <dgm:t>
        <a:bodyPr/>
        <a:lstStyle/>
        <a:p>
          <a:endParaRPr lang="de-DE"/>
        </a:p>
      </dgm:t>
    </dgm:pt>
    <dgm:pt modelId="{837933A8-F5B5-4744-A7D0-2B12F00BD06F}" type="sibTrans" cxnId="{025A0CCD-156A-4017-B9AA-4F75B62AB82A}">
      <dgm:prSet/>
      <dgm:spPr/>
      <dgm:t>
        <a:bodyPr/>
        <a:lstStyle/>
        <a:p>
          <a:endParaRPr lang="de-DE"/>
        </a:p>
      </dgm:t>
    </dgm:pt>
    <dgm:pt modelId="{FDBDBE1D-7FDC-4EA8-9889-430FDBFCA8D1}">
      <dgm:prSet phldrT="[Text]" custT="1"/>
      <dgm:spPr/>
      <dgm:t>
        <a:bodyPr/>
        <a:lstStyle/>
        <a:p>
          <a:r>
            <a:rPr lang="de-DE" sz="1200" dirty="0">
              <a:latin typeface="Calibri" panose="020F0502020204030204" pitchFamily="34" charset="0"/>
              <a:cs typeface="Calibri" panose="020F0502020204030204" pitchFamily="34" charset="0"/>
            </a:rPr>
            <a:t>Zuverlässigkeit</a:t>
          </a:r>
        </a:p>
      </dgm:t>
    </dgm:pt>
    <dgm:pt modelId="{F9BDDB15-A7E8-4798-B4CE-730A6F4A9EFB}" type="parTrans" cxnId="{C2BD847C-489B-4981-ADC2-711451280606}">
      <dgm:prSet/>
      <dgm:spPr/>
      <dgm:t>
        <a:bodyPr/>
        <a:lstStyle/>
        <a:p>
          <a:endParaRPr lang="de-DE"/>
        </a:p>
      </dgm:t>
    </dgm:pt>
    <dgm:pt modelId="{D34E3837-4B2B-4FFE-BCFC-5D33FB2A6C87}" type="sibTrans" cxnId="{C2BD847C-489B-4981-ADC2-711451280606}">
      <dgm:prSet/>
      <dgm:spPr/>
      <dgm:t>
        <a:bodyPr/>
        <a:lstStyle/>
        <a:p>
          <a:endParaRPr lang="de-DE"/>
        </a:p>
      </dgm:t>
    </dgm:pt>
    <dgm:pt modelId="{03CBD259-D3BF-4CCA-9D6D-983F774A9CDA}">
      <dgm:prSet phldrT="[Text]" custT="1"/>
      <dgm:spPr/>
      <dgm:t>
        <a:bodyPr/>
        <a:lstStyle/>
        <a:p>
          <a:r>
            <a:rPr lang="de-DE" sz="1200" dirty="0">
              <a:latin typeface="Calibri" panose="020F0502020204030204" pitchFamily="34" charset="0"/>
              <a:cs typeface="Calibri" panose="020F0502020204030204" pitchFamily="34" charset="0"/>
            </a:rPr>
            <a:t>Sorgfalt</a:t>
          </a:r>
        </a:p>
      </dgm:t>
    </dgm:pt>
    <dgm:pt modelId="{4C4AF090-7C1B-46C7-9FAF-B4719502793C}" type="parTrans" cxnId="{B3052AE2-B421-4DDE-B0E5-7A53503E84F9}">
      <dgm:prSet/>
      <dgm:spPr/>
      <dgm:t>
        <a:bodyPr/>
        <a:lstStyle/>
        <a:p>
          <a:endParaRPr lang="de-DE"/>
        </a:p>
      </dgm:t>
    </dgm:pt>
    <dgm:pt modelId="{3452EB87-1636-43BE-B257-48EF92B276E4}" type="sibTrans" cxnId="{B3052AE2-B421-4DDE-B0E5-7A53503E84F9}">
      <dgm:prSet/>
      <dgm:spPr/>
      <dgm:t>
        <a:bodyPr/>
        <a:lstStyle/>
        <a:p>
          <a:endParaRPr lang="de-DE"/>
        </a:p>
      </dgm:t>
    </dgm:pt>
    <dgm:pt modelId="{7CC36A49-E38C-4982-A805-DFF3FE8C1B61}" type="pres">
      <dgm:prSet presAssocID="{0483B49C-8763-48D4-8CE1-285104F04C4D}" presName="cycle" presStyleCnt="0">
        <dgm:presLayoutVars>
          <dgm:dir/>
          <dgm:resizeHandles val="exact"/>
        </dgm:presLayoutVars>
      </dgm:prSet>
      <dgm:spPr/>
    </dgm:pt>
    <dgm:pt modelId="{631156AA-5A8A-4932-8A5B-16A3C9104A78}" type="pres">
      <dgm:prSet presAssocID="{5810CA70-163A-44E0-92FD-4C3DEEFC2029}" presName="node" presStyleLbl="node1" presStyleIdx="0" presStyleCnt="3">
        <dgm:presLayoutVars>
          <dgm:bulletEnabled val="1"/>
        </dgm:presLayoutVars>
      </dgm:prSet>
      <dgm:spPr/>
    </dgm:pt>
    <dgm:pt modelId="{6BB77B23-9997-4410-AA92-59601982695B}" type="pres">
      <dgm:prSet presAssocID="{5810CA70-163A-44E0-92FD-4C3DEEFC2029}" presName="spNode" presStyleCnt="0"/>
      <dgm:spPr/>
    </dgm:pt>
    <dgm:pt modelId="{205E0411-3CD3-4A55-A5A1-6C863E6D2ABE}" type="pres">
      <dgm:prSet presAssocID="{58AE3E11-64C6-494F-84BC-BD85B71397A6}" presName="sibTrans" presStyleLbl="sibTrans1D1" presStyleIdx="0" presStyleCnt="3"/>
      <dgm:spPr/>
    </dgm:pt>
    <dgm:pt modelId="{34189C28-73CB-4DB2-9CC7-91D7CC951BE8}" type="pres">
      <dgm:prSet presAssocID="{5763E4E0-1929-4EDA-BCCE-5EB90F758DDB}" presName="node" presStyleLbl="node1" presStyleIdx="1" presStyleCnt="3" custScaleX="113371">
        <dgm:presLayoutVars>
          <dgm:bulletEnabled val="1"/>
        </dgm:presLayoutVars>
      </dgm:prSet>
      <dgm:spPr/>
    </dgm:pt>
    <dgm:pt modelId="{E3697296-4237-44CE-88C4-B79EEB5673AA}" type="pres">
      <dgm:prSet presAssocID="{5763E4E0-1929-4EDA-BCCE-5EB90F758DDB}" presName="spNode" presStyleCnt="0"/>
      <dgm:spPr/>
    </dgm:pt>
    <dgm:pt modelId="{32DCE8C0-5501-4F61-B05B-98966BA16F0A}" type="pres">
      <dgm:prSet presAssocID="{EB36E933-2F80-464D-AC4E-37CD8920C91F}" presName="sibTrans" presStyleLbl="sibTrans1D1" presStyleIdx="1" presStyleCnt="3"/>
      <dgm:spPr/>
    </dgm:pt>
    <dgm:pt modelId="{15AE1B9E-7AD2-41D0-90B3-37BE8BB01E16}" type="pres">
      <dgm:prSet presAssocID="{3D202DAB-3DFE-4A77-AB3E-C0E8F0952CD1}" presName="node" presStyleLbl="node1" presStyleIdx="2" presStyleCnt="3">
        <dgm:presLayoutVars>
          <dgm:bulletEnabled val="1"/>
        </dgm:presLayoutVars>
      </dgm:prSet>
      <dgm:spPr/>
    </dgm:pt>
    <dgm:pt modelId="{98A62B7F-2B98-43E3-9C50-FDD026EA7A2B}" type="pres">
      <dgm:prSet presAssocID="{3D202DAB-3DFE-4A77-AB3E-C0E8F0952CD1}" presName="spNode" presStyleCnt="0"/>
      <dgm:spPr/>
    </dgm:pt>
    <dgm:pt modelId="{99A0AFBD-5FE8-4E05-A6F1-FE14BCB3FA00}" type="pres">
      <dgm:prSet presAssocID="{C9F5DB02-DC5E-4C0F-9438-241D79980A37}" presName="sibTrans" presStyleLbl="sibTrans1D1" presStyleIdx="2" presStyleCnt="3"/>
      <dgm:spPr/>
    </dgm:pt>
  </dgm:ptLst>
  <dgm:cxnLst>
    <dgm:cxn modelId="{23B9290C-DED6-4FD6-976D-ED02F1BFD7FA}" type="presOf" srcId="{FDBDBE1D-7FDC-4EA8-9889-430FDBFCA8D1}" destId="{34189C28-73CB-4DB2-9CC7-91D7CC951BE8}" srcOrd="0" destOrd="2" presId="urn:microsoft.com/office/officeart/2005/8/layout/cycle6"/>
    <dgm:cxn modelId="{74DEDC0C-8193-439B-8DA5-46D56657A8CB}" type="presOf" srcId="{EB36E933-2F80-464D-AC4E-37CD8920C91F}" destId="{32DCE8C0-5501-4F61-B05B-98966BA16F0A}" srcOrd="0" destOrd="0" presId="urn:microsoft.com/office/officeart/2005/8/layout/cycle6"/>
    <dgm:cxn modelId="{AE76E00D-0B46-45E2-83CE-E75BC1B3C910}" type="presOf" srcId="{5763E4E0-1929-4EDA-BCCE-5EB90F758DDB}" destId="{34189C28-73CB-4DB2-9CC7-91D7CC951BE8}" srcOrd="0" destOrd="0" presId="urn:microsoft.com/office/officeart/2005/8/layout/cycle6"/>
    <dgm:cxn modelId="{74E23322-9148-4985-BF79-BE4E00A4FE8E}" srcId="{0483B49C-8763-48D4-8CE1-285104F04C4D}" destId="{5810CA70-163A-44E0-92FD-4C3DEEFC2029}" srcOrd="0" destOrd="0" parTransId="{D477612E-7E9D-40B6-9F77-2FAA9362F7D7}" sibTransId="{58AE3E11-64C6-494F-84BC-BD85B71397A6}"/>
    <dgm:cxn modelId="{F131BB24-F79D-4F27-B30B-91B4AA523C2C}" type="presOf" srcId="{C88BD906-FC08-4FFE-90FB-B012FBF01C97}" destId="{631156AA-5A8A-4932-8A5B-16A3C9104A78}" srcOrd="0" destOrd="4" presId="urn:microsoft.com/office/officeart/2005/8/layout/cycle6"/>
    <dgm:cxn modelId="{4EAD6F29-0152-4EEA-BC84-7D3E81225035}" srcId="{0483B49C-8763-48D4-8CE1-285104F04C4D}" destId="{3D202DAB-3DFE-4A77-AB3E-C0E8F0952CD1}" srcOrd="2" destOrd="0" parTransId="{361CFD60-B3F1-4C96-ACBB-DA1A61D946E0}" sibTransId="{C9F5DB02-DC5E-4C0F-9438-241D79980A37}"/>
    <dgm:cxn modelId="{5288CE2D-3ED3-485A-A7DD-4DEB83E82456}" type="presOf" srcId="{C6A41D14-56BC-4AF9-A11A-5135D3AC0CC1}" destId="{631156AA-5A8A-4932-8A5B-16A3C9104A78}" srcOrd="0" destOrd="2" presId="urn:microsoft.com/office/officeart/2005/8/layout/cycle6"/>
    <dgm:cxn modelId="{9CEBF433-12D8-470C-BF54-25695E439ABD}" srcId="{3D202DAB-3DFE-4A77-AB3E-C0E8F0952CD1}" destId="{F4EC0011-A0C6-48BE-9FE7-AAB9616E9166}" srcOrd="2" destOrd="0" parTransId="{F452A958-0CF5-4F39-9519-F87EE75048A3}" sibTransId="{70DF4422-2628-400E-8AFA-C35318B276CB}"/>
    <dgm:cxn modelId="{0CB90E61-07C3-4CF6-A390-30FC1DF7A549}" type="presOf" srcId="{F4EC0011-A0C6-48BE-9FE7-AAB9616E9166}" destId="{15AE1B9E-7AD2-41D0-90B3-37BE8BB01E16}" srcOrd="0" destOrd="3" presId="urn:microsoft.com/office/officeart/2005/8/layout/cycle6"/>
    <dgm:cxn modelId="{3184A265-3D12-4AE4-8180-9BB5C7EF238B}" type="presOf" srcId="{A2ED5C55-FAEB-4A07-9FC7-F74FEBE7F249}" destId="{631156AA-5A8A-4932-8A5B-16A3C9104A78}" srcOrd="0" destOrd="1" presId="urn:microsoft.com/office/officeart/2005/8/layout/cycle6"/>
    <dgm:cxn modelId="{9432A046-F8C4-4578-9611-14C121FE57E1}" srcId="{3D202DAB-3DFE-4A77-AB3E-C0E8F0952CD1}" destId="{7E20EEF1-ADDB-45BA-B3C8-5F1353AC32A3}" srcOrd="0" destOrd="0" parTransId="{B7C022DD-784A-4ECC-B770-E80F54779BB5}" sibTransId="{C942D78D-0E53-4381-9F0B-10BFDA0C5F86}"/>
    <dgm:cxn modelId="{A6D7796E-DDAB-4410-96BA-024D38E27E20}" srcId="{3D202DAB-3DFE-4A77-AB3E-C0E8F0952CD1}" destId="{CF155F95-0E78-4DCB-9800-A5053F281556}" srcOrd="1" destOrd="0" parTransId="{4088CBA0-D780-47F6-A8D8-596BE4AA7799}" sibTransId="{8D6CD8EE-DEAD-4D94-AFD5-E903F361A39F}"/>
    <dgm:cxn modelId="{8FB6DC50-519B-44BD-9CB6-8B979379C18F}" type="presOf" srcId="{3D202DAB-3DFE-4A77-AB3E-C0E8F0952CD1}" destId="{15AE1B9E-7AD2-41D0-90B3-37BE8BB01E16}" srcOrd="0" destOrd="0" presId="urn:microsoft.com/office/officeart/2005/8/layout/cycle6"/>
    <dgm:cxn modelId="{B4126C74-7E9D-4589-8DF3-EF927A0909D2}" type="presOf" srcId="{0483B49C-8763-48D4-8CE1-285104F04C4D}" destId="{7CC36A49-E38C-4982-A805-DFF3FE8C1B61}" srcOrd="0" destOrd="0" presId="urn:microsoft.com/office/officeart/2005/8/layout/cycle6"/>
    <dgm:cxn modelId="{4C768D54-9E21-4876-901E-3CEF067F8C52}" type="presOf" srcId="{5810CA70-163A-44E0-92FD-4C3DEEFC2029}" destId="{631156AA-5A8A-4932-8A5B-16A3C9104A78}" srcOrd="0" destOrd="0" presId="urn:microsoft.com/office/officeart/2005/8/layout/cycle6"/>
    <dgm:cxn modelId="{8BDF0158-CA74-4685-B64A-4B3B4283FD0D}" type="presOf" srcId="{763BF230-CDAE-415C-82BB-3A98747A28C9}" destId="{631156AA-5A8A-4932-8A5B-16A3C9104A78}" srcOrd="0" destOrd="3" presId="urn:microsoft.com/office/officeart/2005/8/layout/cycle6"/>
    <dgm:cxn modelId="{053D527B-2AFB-4EFD-9334-D1C22497427C}" srcId="{0483B49C-8763-48D4-8CE1-285104F04C4D}" destId="{5763E4E0-1929-4EDA-BCCE-5EB90F758DDB}" srcOrd="1" destOrd="0" parTransId="{E4579E34-016B-4B24-B694-E2AF97F36D2E}" sibTransId="{EB36E933-2F80-464D-AC4E-37CD8920C91F}"/>
    <dgm:cxn modelId="{C2BD847C-489B-4981-ADC2-711451280606}" srcId="{5763E4E0-1929-4EDA-BCCE-5EB90F758DDB}" destId="{FDBDBE1D-7FDC-4EA8-9889-430FDBFCA8D1}" srcOrd="1" destOrd="0" parTransId="{F9BDDB15-A7E8-4798-B4CE-730A6F4A9EFB}" sibTransId="{D34E3837-4B2B-4FFE-BCFC-5D33FB2A6C87}"/>
    <dgm:cxn modelId="{A1E0FA7F-79B6-434A-BA5F-DCD04B8F82AB}" type="presOf" srcId="{7E20EEF1-ADDB-45BA-B3C8-5F1353AC32A3}" destId="{15AE1B9E-7AD2-41D0-90B3-37BE8BB01E16}" srcOrd="0" destOrd="1" presId="urn:microsoft.com/office/officeart/2005/8/layout/cycle6"/>
    <dgm:cxn modelId="{55FE5D80-B93B-4C50-B985-79E29309652A}" type="presOf" srcId="{58AE3E11-64C6-494F-84BC-BD85B71397A6}" destId="{205E0411-3CD3-4A55-A5A1-6C863E6D2ABE}" srcOrd="0" destOrd="0" presId="urn:microsoft.com/office/officeart/2005/8/layout/cycle6"/>
    <dgm:cxn modelId="{A2B40BA1-B36E-4600-A018-0537FAF09CA5}" srcId="{5810CA70-163A-44E0-92FD-4C3DEEFC2029}" destId="{A2ED5C55-FAEB-4A07-9FC7-F74FEBE7F249}" srcOrd="0" destOrd="0" parTransId="{6B636C6C-0016-4EAD-89E5-2BCA44F5FEC6}" sibTransId="{302621E5-817E-48E7-8492-7AC2C0D61D51}"/>
    <dgm:cxn modelId="{B69191AB-2FCC-4CBF-8EC7-F9270725187A}" type="presOf" srcId="{03CBD259-D3BF-4CCA-9D6D-983F774A9CDA}" destId="{34189C28-73CB-4DB2-9CC7-91D7CC951BE8}" srcOrd="0" destOrd="3" presId="urn:microsoft.com/office/officeart/2005/8/layout/cycle6"/>
    <dgm:cxn modelId="{A38996AE-E4E1-483A-835D-F77158F2003E}" srcId="{5810CA70-163A-44E0-92FD-4C3DEEFC2029}" destId="{C88BD906-FC08-4FFE-90FB-B012FBF01C97}" srcOrd="3" destOrd="0" parTransId="{931ABAED-E80F-4F26-B1CE-1F1C356EDCFB}" sibTransId="{78E0E45F-3780-4E37-AC9A-17EA71A99CA9}"/>
    <dgm:cxn modelId="{025A0CCD-156A-4017-B9AA-4F75B62AB82A}" srcId="{5763E4E0-1929-4EDA-BCCE-5EB90F758DDB}" destId="{8E208E46-20DA-4569-8FB2-D660A8CA17DD}" srcOrd="0" destOrd="0" parTransId="{64A4F5C9-2B89-4BDA-8F69-60F0C8C71856}" sibTransId="{837933A8-F5B5-4744-A7D0-2B12F00BD06F}"/>
    <dgm:cxn modelId="{14C1DCCD-A266-42CD-97B7-49AF0AACD2EA}" type="presOf" srcId="{8E208E46-20DA-4569-8FB2-D660A8CA17DD}" destId="{34189C28-73CB-4DB2-9CC7-91D7CC951BE8}" srcOrd="0" destOrd="1" presId="urn:microsoft.com/office/officeart/2005/8/layout/cycle6"/>
    <dgm:cxn modelId="{3E2C7DDA-4D48-46F2-B1DA-D07EB9700659}" srcId="{5810CA70-163A-44E0-92FD-4C3DEEFC2029}" destId="{C6A41D14-56BC-4AF9-A11A-5135D3AC0CC1}" srcOrd="1" destOrd="0" parTransId="{5A44C052-4D85-4B18-BB5E-5E42E3473724}" sibTransId="{802D055B-1CAE-485C-B7DD-8235B3F0537F}"/>
    <dgm:cxn modelId="{B3052AE2-B421-4DDE-B0E5-7A53503E84F9}" srcId="{5763E4E0-1929-4EDA-BCCE-5EB90F758DDB}" destId="{03CBD259-D3BF-4CCA-9D6D-983F774A9CDA}" srcOrd="2" destOrd="0" parTransId="{4C4AF090-7C1B-46C7-9FAF-B4719502793C}" sibTransId="{3452EB87-1636-43BE-B257-48EF92B276E4}"/>
    <dgm:cxn modelId="{B6D66AE4-102D-4FD4-AB9B-FC05002ADB86}" type="presOf" srcId="{C9F5DB02-DC5E-4C0F-9438-241D79980A37}" destId="{99A0AFBD-5FE8-4E05-A6F1-FE14BCB3FA00}" srcOrd="0" destOrd="0" presId="urn:microsoft.com/office/officeart/2005/8/layout/cycle6"/>
    <dgm:cxn modelId="{D70D2EEB-C0C4-4D92-AD41-D1947F877320}" srcId="{5810CA70-163A-44E0-92FD-4C3DEEFC2029}" destId="{763BF230-CDAE-415C-82BB-3A98747A28C9}" srcOrd="2" destOrd="0" parTransId="{E783F088-466B-48A7-AC17-8674E3442E64}" sibTransId="{6044DDEA-8CCA-4454-8098-2123867B9136}"/>
    <dgm:cxn modelId="{30501EFA-8DB6-4597-8ABB-22A52B76EF17}" type="presOf" srcId="{CF155F95-0E78-4DCB-9800-A5053F281556}" destId="{15AE1B9E-7AD2-41D0-90B3-37BE8BB01E16}" srcOrd="0" destOrd="2" presId="urn:microsoft.com/office/officeart/2005/8/layout/cycle6"/>
    <dgm:cxn modelId="{30A48C81-2343-493C-A3FB-552938CDEE4A}" type="presParOf" srcId="{7CC36A49-E38C-4982-A805-DFF3FE8C1B61}" destId="{631156AA-5A8A-4932-8A5B-16A3C9104A78}" srcOrd="0" destOrd="0" presId="urn:microsoft.com/office/officeart/2005/8/layout/cycle6"/>
    <dgm:cxn modelId="{24B43222-3471-48EE-ACD9-0030811BBCE0}" type="presParOf" srcId="{7CC36A49-E38C-4982-A805-DFF3FE8C1B61}" destId="{6BB77B23-9997-4410-AA92-59601982695B}" srcOrd="1" destOrd="0" presId="urn:microsoft.com/office/officeart/2005/8/layout/cycle6"/>
    <dgm:cxn modelId="{FF86E5D9-C0B7-49FF-A7C8-2249C8688071}" type="presParOf" srcId="{7CC36A49-E38C-4982-A805-DFF3FE8C1B61}" destId="{205E0411-3CD3-4A55-A5A1-6C863E6D2ABE}" srcOrd="2" destOrd="0" presId="urn:microsoft.com/office/officeart/2005/8/layout/cycle6"/>
    <dgm:cxn modelId="{554D8AC1-A066-4CED-BA54-E0B31847BC8E}" type="presParOf" srcId="{7CC36A49-E38C-4982-A805-DFF3FE8C1B61}" destId="{34189C28-73CB-4DB2-9CC7-91D7CC951BE8}" srcOrd="3" destOrd="0" presId="urn:microsoft.com/office/officeart/2005/8/layout/cycle6"/>
    <dgm:cxn modelId="{3036EC53-2590-4499-88AE-AE8352FE51E7}" type="presParOf" srcId="{7CC36A49-E38C-4982-A805-DFF3FE8C1B61}" destId="{E3697296-4237-44CE-88C4-B79EEB5673AA}" srcOrd="4" destOrd="0" presId="urn:microsoft.com/office/officeart/2005/8/layout/cycle6"/>
    <dgm:cxn modelId="{EAEA3FBE-5434-4096-BBD9-C1B8B7957589}" type="presParOf" srcId="{7CC36A49-E38C-4982-A805-DFF3FE8C1B61}" destId="{32DCE8C0-5501-4F61-B05B-98966BA16F0A}" srcOrd="5" destOrd="0" presId="urn:microsoft.com/office/officeart/2005/8/layout/cycle6"/>
    <dgm:cxn modelId="{C991D6DB-4AF4-40A4-BA62-B921E52575C6}" type="presParOf" srcId="{7CC36A49-E38C-4982-A805-DFF3FE8C1B61}" destId="{15AE1B9E-7AD2-41D0-90B3-37BE8BB01E16}" srcOrd="6" destOrd="0" presId="urn:microsoft.com/office/officeart/2005/8/layout/cycle6"/>
    <dgm:cxn modelId="{14FAF985-7D96-4F7C-9A49-9238C6BB29A6}" type="presParOf" srcId="{7CC36A49-E38C-4982-A805-DFF3FE8C1B61}" destId="{98A62B7F-2B98-43E3-9C50-FDD026EA7A2B}" srcOrd="7" destOrd="0" presId="urn:microsoft.com/office/officeart/2005/8/layout/cycle6"/>
    <dgm:cxn modelId="{76B659E5-F87D-4491-83BC-25C1AD967960}" type="presParOf" srcId="{7CC36A49-E38C-4982-A805-DFF3FE8C1B61}" destId="{99A0AFBD-5FE8-4E05-A6F1-FE14BCB3FA00}"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1156AA-5A8A-4932-8A5B-16A3C9104A78}">
      <dsp:nvSpPr>
        <dsp:cNvPr id="0" name=""/>
        <dsp:cNvSpPr/>
      </dsp:nvSpPr>
      <dsp:spPr>
        <a:xfrm>
          <a:off x="3006608" y="946"/>
          <a:ext cx="2077491" cy="1350369"/>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de-DE" sz="150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Methodenkompetenz</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Informationsbeschaffung</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Analysefähigkeit</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Selbstständiges Arbeiten</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Entscheidungsfähigkeit</a:t>
          </a:r>
        </a:p>
      </dsp:txBody>
      <dsp:txXfrm>
        <a:off x="3072528" y="66866"/>
        <a:ext cx="1945651" cy="1218529"/>
      </dsp:txXfrm>
    </dsp:sp>
    <dsp:sp modelId="{205E0411-3CD3-4A55-A5A1-6C863E6D2ABE}">
      <dsp:nvSpPr>
        <dsp:cNvPr id="0" name=""/>
        <dsp:cNvSpPr/>
      </dsp:nvSpPr>
      <dsp:spPr>
        <a:xfrm>
          <a:off x="2245561" y="676131"/>
          <a:ext cx="3599586" cy="3599586"/>
        </a:xfrm>
        <a:custGeom>
          <a:avLst/>
          <a:gdLst/>
          <a:ahLst/>
          <a:cxnLst/>
          <a:rect l="0" t="0" r="0" b="0"/>
          <a:pathLst>
            <a:path>
              <a:moveTo>
                <a:pt x="2853606" y="340775"/>
              </a:moveTo>
              <a:arcTo wR="1799793" hR="1799793" stAng="18350381" swAng="3644588"/>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4189C28-73CB-4DB2-9CC7-91D7CC951BE8}">
      <dsp:nvSpPr>
        <dsp:cNvPr id="0" name=""/>
        <dsp:cNvSpPr/>
      </dsp:nvSpPr>
      <dsp:spPr>
        <a:xfrm>
          <a:off x="4426384" y="2700636"/>
          <a:ext cx="2355273" cy="1350369"/>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de-DE" sz="1500" kern="1200" dirty="0">
              <a:effectLst>
                <a:outerShdw blurRad="38100" dist="38100" dir="2700000" algn="tl">
                  <a:srgbClr val="000000">
                    <a:alpha val="43137"/>
                  </a:srgbClr>
                </a:outerShdw>
              </a:effectLst>
            </a:rPr>
            <a:t>Individualkompetenz</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Stärkung des Verantwortungsbewusstseins</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Zuverlässigkeit</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Sorgfalt</a:t>
          </a:r>
        </a:p>
      </dsp:txBody>
      <dsp:txXfrm>
        <a:off x="4492304" y="2766556"/>
        <a:ext cx="2223433" cy="1218529"/>
      </dsp:txXfrm>
    </dsp:sp>
    <dsp:sp modelId="{32DCE8C0-5501-4F61-B05B-98966BA16F0A}">
      <dsp:nvSpPr>
        <dsp:cNvPr id="0" name=""/>
        <dsp:cNvSpPr/>
      </dsp:nvSpPr>
      <dsp:spPr>
        <a:xfrm>
          <a:off x="2245561" y="676131"/>
          <a:ext cx="3599586" cy="3599586"/>
        </a:xfrm>
        <a:custGeom>
          <a:avLst/>
          <a:gdLst/>
          <a:ahLst/>
          <a:cxnLst/>
          <a:rect l="0" t="0" r="0" b="0"/>
          <a:pathLst>
            <a:path>
              <a:moveTo>
                <a:pt x="2655356" y="3383227"/>
              </a:moveTo>
              <a:arcTo wR="1799793" hR="1799793" stAng="3697002" swAng="3405996"/>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5AE1B9E-7AD2-41D0-90B3-37BE8BB01E16}">
      <dsp:nvSpPr>
        <dsp:cNvPr id="0" name=""/>
        <dsp:cNvSpPr/>
      </dsp:nvSpPr>
      <dsp:spPr>
        <a:xfrm>
          <a:off x="1447942" y="2700636"/>
          <a:ext cx="2077491" cy="1350369"/>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de-DE" sz="1500" kern="1200" dirty="0">
              <a:effectLst>
                <a:outerShdw blurRad="38100" dist="38100" dir="2700000" algn="tl">
                  <a:srgbClr val="000000">
                    <a:alpha val="43137"/>
                  </a:srgbClr>
                </a:outerShdw>
              </a:effectLst>
            </a:rPr>
            <a:t>Sozialkompetenz</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Annahme von Kritik</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Ggf. Äußern von Kritik</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Kommunikationsfähigkeit</a:t>
          </a:r>
        </a:p>
      </dsp:txBody>
      <dsp:txXfrm>
        <a:off x="1513862" y="2766556"/>
        <a:ext cx="1945651" cy="1218529"/>
      </dsp:txXfrm>
    </dsp:sp>
    <dsp:sp modelId="{99A0AFBD-5FE8-4E05-A6F1-FE14BCB3FA00}">
      <dsp:nvSpPr>
        <dsp:cNvPr id="0" name=""/>
        <dsp:cNvSpPr/>
      </dsp:nvSpPr>
      <dsp:spPr>
        <a:xfrm>
          <a:off x="2245561" y="676131"/>
          <a:ext cx="3599586" cy="3599586"/>
        </a:xfrm>
        <a:custGeom>
          <a:avLst/>
          <a:gdLst/>
          <a:ahLst/>
          <a:cxnLst/>
          <a:rect l="0" t="0" r="0" b="0"/>
          <a:pathLst>
            <a:path>
              <a:moveTo>
                <a:pt x="11865" y="2006119"/>
              </a:moveTo>
              <a:arcTo wR="1799793" hR="1799793" stAng="10405031" swAng="3644588"/>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2B1A02-6E7B-6425-9B97-3CD77433D4C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A654B19-9B9A-C04C-3AB1-626DA1395D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D73A3335-0559-6130-9781-E30A532C783D}"/>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5" name="Fußzeilenplatzhalter 4">
            <a:extLst>
              <a:ext uri="{FF2B5EF4-FFF2-40B4-BE49-F238E27FC236}">
                <a16:creationId xmlns:a16="http://schemas.microsoft.com/office/drawing/2014/main" id="{E2C64AFF-41ED-81D3-DB21-AAEE0F4FB8A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22CBA0E-B8AA-CF3A-75FB-E591D6DF5C80}"/>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3307189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96136D-DD01-DB35-C30E-F58EEA6351C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C7CC6F7-0DF7-7A4F-09A3-4B41347DCE39}"/>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E5147BD-837C-D5D7-010B-8F1A42BEA57C}"/>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5" name="Fußzeilenplatzhalter 4">
            <a:extLst>
              <a:ext uri="{FF2B5EF4-FFF2-40B4-BE49-F238E27FC236}">
                <a16:creationId xmlns:a16="http://schemas.microsoft.com/office/drawing/2014/main" id="{4E8DBC6F-3FCF-F317-7938-FE30AB1D70C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FA725D5-1F42-8BCB-ECE9-4B5B38881828}"/>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89110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7BF217C-B710-617F-AA23-01154D16FF2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DDFD34BE-EBC3-DD8D-73BA-F758C979593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457D672-5EF3-4FA5-0BAD-473CB5302465}"/>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5" name="Fußzeilenplatzhalter 4">
            <a:extLst>
              <a:ext uri="{FF2B5EF4-FFF2-40B4-BE49-F238E27FC236}">
                <a16:creationId xmlns:a16="http://schemas.microsoft.com/office/drawing/2014/main" id="{D46EB051-CD73-0591-52AB-C643437AB05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671602A-51E2-9D0D-28B9-2B52DCD7A21B}"/>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358128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1A9D5-0D24-A0DE-7165-B03DBFFBD26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E5ABF3F-3B2E-5511-BE38-2E3C21A25FD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E138316-CACD-72D1-CEDD-AD5D15368244}"/>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5" name="Fußzeilenplatzhalter 4">
            <a:extLst>
              <a:ext uri="{FF2B5EF4-FFF2-40B4-BE49-F238E27FC236}">
                <a16:creationId xmlns:a16="http://schemas.microsoft.com/office/drawing/2014/main" id="{7BB79B4E-ED06-93BE-26A9-BC8C3CA4F57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BF37C2C-5279-A909-47E5-86E54B855E6E}"/>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2858362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8FC715-2387-50E0-856F-FA575D63AB3F}"/>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99F86B0-0860-84CF-BB1B-BC9580A7BF2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4548B5E-CA3D-C16B-28F4-EAC14B658A10}"/>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5" name="Fußzeilenplatzhalter 4">
            <a:extLst>
              <a:ext uri="{FF2B5EF4-FFF2-40B4-BE49-F238E27FC236}">
                <a16:creationId xmlns:a16="http://schemas.microsoft.com/office/drawing/2014/main" id="{309BCEFB-5DA8-22FC-6BB9-61FA54E697B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331C119-525C-F78E-D6A6-688099E25030}"/>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2167643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32FD3B-501C-F20F-48C0-35ADB04E3FE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EC76EDC-2819-B4BC-31F8-2BA30743E00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BD5AEFF-A3D1-788A-6A45-36D1D440A21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7AD44C11-AA7C-88B1-5938-CD5541886541}"/>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6" name="Fußzeilenplatzhalter 5">
            <a:extLst>
              <a:ext uri="{FF2B5EF4-FFF2-40B4-BE49-F238E27FC236}">
                <a16:creationId xmlns:a16="http://schemas.microsoft.com/office/drawing/2014/main" id="{6BE94607-35AF-46B7-E71E-0E4213C3157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BD71F56-2C0F-A4FE-F114-D4AD81E4A438}"/>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3043815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1B0FD8-0615-1382-BB4D-4B8A4E43DA3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ED83DA7D-938F-B195-2E18-D66C9B0AF5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B4481D9-AE9D-4038-BF05-CD882060265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3EAB8BD-DE68-CE3D-4C8D-59D8A21811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EE0D50B-157D-1642-858D-647A6154356C}"/>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4ED0CEA-6B74-92DD-4356-1E92A474C296}"/>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8" name="Fußzeilenplatzhalter 7">
            <a:extLst>
              <a:ext uri="{FF2B5EF4-FFF2-40B4-BE49-F238E27FC236}">
                <a16:creationId xmlns:a16="http://schemas.microsoft.com/office/drawing/2014/main" id="{74BAE7C3-AE31-2A2A-FB44-58A4502A9FE0}"/>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5A6C45B1-8ECD-0398-3BE8-47FD30B393DA}"/>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11625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3C2DDA-7E03-8603-4CC8-469BEFA3576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99B74896-C9D5-E02B-5077-98D11EE5CB97}"/>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4" name="Fußzeilenplatzhalter 3">
            <a:extLst>
              <a:ext uri="{FF2B5EF4-FFF2-40B4-BE49-F238E27FC236}">
                <a16:creationId xmlns:a16="http://schemas.microsoft.com/office/drawing/2014/main" id="{A796E8E6-BDAD-BD6B-6A6E-5A66571453CC}"/>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CCBB3F1-6A0A-6539-6412-0A1D05422833}"/>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540485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1D0D80C-987A-21CC-182E-D54A78004912}"/>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3" name="Fußzeilenplatzhalter 2">
            <a:extLst>
              <a:ext uri="{FF2B5EF4-FFF2-40B4-BE49-F238E27FC236}">
                <a16:creationId xmlns:a16="http://schemas.microsoft.com/office/drawing/2014/main" id="{55AD5E1E-E58F-916B-F7B7-56AA9DE31877}"/>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2FE6A5E-1488-00E5-B35A-41273BA8953A}"/>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2784880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C4BF66-B52E-BFFD-4A81-129DCAD466E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D0C0AEC0-06B2-9CD3-D232-660E916F9C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E984482-23FC-8611-D1FF-5BB7B30ADB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87554BD-6672-2CB0-DAA6-E66834463551}"/>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6" name="Fußzeilenplatzhalter 5">
            <a:extLst>
              <a:ext uri="{FF2B5EF4-FFF2-40B4-BE49-F238E27FC236}">
                <a16:creationId xmlns:a16="http://schemas.microsoft.com/office/drawing/2014/main" id="{4926FA1C-8E91-2C7F-580C-0D989938446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7BFB5EC-A098-DCC8-5818-DA16F03DD342}"/>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2404802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074D0-125D-16A9-905B-C0E9314D755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E48847CD-9A8F-528E-78EB-9C98C6546D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17C8C8E-3E2D-8631-6D2A-5637FE18CE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8F5E5B5-B5A5-05CE-13A9-A988342C0A72}"/>
              </a:ext>
            </a:extLst>
          </p:cNvPr>
          <p:cNvSpPr>
            <a:spLocks noGrp="1"/>
          </p:cNvSpPr>
          <p:nvPr>
            <p:ph type="dt" sz="half" idx="10"/>
          </p:nvPr>
        </p:nvSpPr>
        <p:spPr/>
        <p:txBody>
          <a:bodyPr/>
          <a:lstStyle/>
          <a:p>
            <a:fld id="{83B0A16A-500B-4E32-958F-FCEEBFBDFA83}" type="datetimeFigureOut">
              <a:rPr lang="de-DE" smtClean="0"/>
              <a:t>23.02.2026</a:t>
            </a:fld>
            <a:endParaRPr lang="de-DE"/>
          </a:p>
        </p:txBody>
      </p:sp>
      <p:sp>
        <p:nvSpPr>
          <p:cNvPr id="6" name="Fußzeilenplatzhalter 5">
            <a:extLst>
              <a:ext uri="{FF2B5EF4-FFF2-40B4-BE49-F238E27FC236}">
                <a16:creationId xmlns:a16="http://schemas.microsoft.com/office/drawing/2014/main" id="{F5A07244-6D18-D6C6-2B76-0695DE2634A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AB80320-8CEC-73C8-A4B5-EFBD79D2D869}"/>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1746571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54D49BE-56CA-CC15-CD99-E9D6A30DC7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3B5EF4A-69AF-D0B9-FDEC-3C6973540B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15DC33F-0EC2-F601-5A3E-E921F23F4E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B0A16A-500B-4E32-958F-FCEEBFBDFA83}" type="datetimeFigureOut">
              <a:rPr lang="de-DE" smtClean="0"/>
              <a:t>23.02.2026</a:t>
            </a:fld>
            <a:endParaRPr lang="de-DE"/>
          </a:p>
        </p:txBody>
      </p:sp>
      <p:sp>
        <p:nvSpPr>
          <p:cNvPr id="5" name="Fußzeilenplatzhalter 4">
            <a:extLst>
              <a:ext uri="{FF2B5EF4-FFF2-40B4-BE49-F238E27FC236}">
                <a16:creationId xmlns:a16="http://schemas.microsoft.com/office/drawing/2014/main" id="{956DEF14-EB76-B67B-AB5B-9F082E9BBE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EC424974-3369-57BA-32C3-6A3FCF3EBA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A81BB9E-C8B2-45C5-B4CE-36CC9BCE721F}" type="slidenum">
              <a:rPr lang="de-DE" smtClean="0"/>
              <a:t>‹Nr.›</a:t>
            </a:fld>
            <a:endParaRPr lang="de-DE"/>
          </a:p>
        </p:txBody>
      </p:sp>
    </p:spTree>
    <p:extLst>
      <p:ext uri="{BB962C8B-B14F-4D97-AF65-F5344CB8AC3E}">
        <p14:creationId xmlns:p14="http://schemas.microsoft.com/office/powerpoint/2010/main" val="1637474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2209800" y="1241426"/>
            <a:ext cx="7772400" cy="1470025"/>
          </a:xfrm>
        </p:spPr>
        <p:txBody>
          <a:bodyPr/>
          <a:lstStyle/>
          <a:p>
            <a:pPr algn="ctr" eaLnBrk="1" hangingPunct="1">
              <a:defRPr/>
            </a:pPr>
            <a:r>
              <a:rPr lang="de-DE" altLang="de-DE" sz="3000" dirty="0">
                <a:latin typeface="Calibri" panose="020F0502020204030204" pitchFamily="34" charset="0"/>
                <a:cs typeface="Calibri" panose="020F0502020204030204" pitchFamily="34" charset="0"/>
              </a:rPr>
              <a:t>Der praktische Teil der Ausbildereignungsprüfung </a:t>
            </a:r>
          </a:p>
        </p:txBody>
      </p:sp>
      <p:sp>
        <p:nvSpPr>
          <p:cNvPr id="8" name="Rectangle 3"/>
          <p:cNvSpPr>
            <a:spLocks noGrp="1" noChangeArrowheads="1"/>
          </p:cNvSpPr>
          <p:nvPr>
            <p:ph type="subTitle" idx="1"/>
          </p:nvPr>
        </p:nvSpPr>
        <p:spPr>
          <a:xfrm>
            <a:off x="2895600" y="2636839"/>
            <a:ext cx="6400800" cy="504825"/>
          </a:xfrm>
        </p:spPr>
        <p:txBody>
          <a:bodyPr/>
          <a:lstStyle/>
          <a:p>
            <a:pPr eaLnBrk="1" hangingPunct="1">
              <a:defRPr/>
            </a:pPr>
            <a:r>
              <a:rPr lang="de-DE" sz="2200" dirty="0">
                <a:latin typeface="Calibri" panose="020F0502020204030204" pitchFamily="34" charset="0"/>
                <a:cs typeface="Calibri" panose="020F0502020204030204" pitchFamily="34" charset="0"/>
              </a:rPr>
              <a:t>Beispiel Präsentation</a:t>
            </a:r>
          </a:p>
        </p:txBody>
      </p:sp>
    </p:spTree>
    <p:extLst>
      <p:ext uri="{BB962C8B-B14F-4D97-AF65-F5344CB8AC3E}">
        <p14:creationId xmlns:p14="http://schemas.microsoft.com/office/powerpoint/2010/main" val="3387146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0362A-B2FC-21E1-7144-2CE4431055F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AEE381C-10D1-821E-A73A-B8CEEF5E5787}"/>
              </a:ext>
            </a:extLst>
          </p:cNvPr>
          <p:cNvSpPr>
            <a:spLocks noGrp="1"/>
          </p:cNvSpPr>
          <p:nvPr>
            <p:ph type="title"/>
          </p:nvPr>
        </p:nvSpPr>
        <p:spPr>
          <a:xfrm>
            <a:off x="838200" y="365126"/>
            <a:ext cx="10515600" cy="553824"/>
          </a:xfrm>
        </p:spPr>
        <p:txBody>
          <a:bodyPr/>
          <a:lstStyle/>
          <a:p>
            <a:r>
              <a:rPr lang="de-DE" sz="2800" dirty="0">
                <a:latin typeface="Calibri" panose="020F0502020204030204" pitchFamily="34" charset="0"/>
                <a:cs typeface="Calibri" panose="020F0502020204030204" pitchFamily="34" charset="0"/>
              </a:rPr>
              <a:t>Darbietende Methoden</a:t>
            </a:r>
          </a:p>
        </p:txBody>
      </p:sp>
      <p:graphicFrame>
        <p:nvGraphicFramePr>
          <p:cNvPr id="3" name="Tabelle 2">
            <a:extLst>
              <a:ext uri="{FF2B5EF4-FFF2-40B4-BE49-F238E27FC236}">
                <a16:creationId xmlns:a16="http://schemas.microsoft.com/office/drawing/2014/main" id="{DBB46699-FB00-13C6-6E24-40E831BDD0E8}"/>
              </a:ext>
            </a:extLst>
          </p:cNvPr>
          <p:cNvGraphicFramePr>
            <a:graphicFrameLocks noGrp="1"/>
          </p:cNvGraphicFramePr>
          <p:nvPr>
            <p:extLst>
              <p:ext uri="{D42A27DB-BD31-4B8C-83A1-F6EECF244321}">
                <p14:modId xmlns:p14="http://schemas.microsoft.com/office/powerpoint/2010/main" val="3943413955"/>
              </p:ext>
            </p:extLst>
          </p:nvPr>
        </p:nvGraphicFramePr>
        <p:xfrm>
          <a:off x="1387523" y="1503970"/>
          <a:ext cx="9298675" cy="4468319"/>
        </p:xfrm>
        <a:graphic>
          <a:graphicData uri="http://schemas.openxmlformats.org/drawingml/2006/table">
            <a:tbl>
              <a:tblPr/>
              <a:tblGrid>
                <a:gridCol w="1859735">
                  <a:extLst>
                    <a:ext uri="{9D8B030D-6E8A-4147-A177-3AD203B41FA5}">
                      <a16:colId xmlns:a16="http://schemas.microsoft.com/office/drawing/2014/main" val="2392563271"/>
                    </a:ext>
                  </a:extLst>
                </a:gridCol>
                <a:gridCol w="1859735">
                  <a:extLst>
                    <a:ext uri="{9D8B030D-6E8A-4147-A177-3AD203B41FA5}">
                      <a16:colId xmlns:a16="http://schemas.microsoft.com/office/drawing/2014/main" val="1028911458"/>
                    </a:ext>
                  </a:extLst>
                </a:gridCol>
                <a:gridCol w="1859735">
                  <a:extLst>
                    <a:ext uri="{9D8B030D-6E8A-4147-A177-3AD203B41FA5}">
                      <a16:colId xmlns:a16="http://schemas.microsoft.com/office/drawing/2014/main" val="2311359927"/>
                    </a:ext>
                  </a:extLst>
                </a:gridCol>
                <a:gridCol w="1859735">
                  <a:extLst>
                    <a:ext uri="{9D8B030D-6E8A-4147-A177-3AD203B41FA5}">
                      <a16:colId xmlns:a16="http://schemas.microsoft.com/office/drawing/2014/main" val="1476143976"/>
                    </a:ext>
                  </a:extLst>
                </a:gridCol>
                <a:gridCol w="1859735">
                  <a:extLst>
                    <a:ext uri="{9D8B030D-6E8A-4147-A177-3AD203B41FA5}">
                      <a16:colId xmlns:a16="http://schemas.microsoft.com/office/drawing/2014/main" val="3230626872"/>
                    </a:ext>
                  </a:extLst>
                </a:gridCol>
              </a:tblGrid>
              <a:tr h="247531">
                <a:tc>
                  <a:txBody>
                    <a:bodyPr/>
                    <a:lstStyle/>
                    <a:p>
                      <a:pPr algn="l">
                        <a:buNone/>
                      </a:pPr>
                      <a:r>
                        <a:rPr lang="de-DE" sz="1000" b="1">
                          <a:effectLst/>
                          <a:latin typeface="Arial" panose="020B0604020202020204" pitchFamily="34" charset="0"/>
                          <a:cs typeface="Arial" panose="020B0604020202020204" pitchFamily="34" charset="0"/>
                        </a:rPr>
                        <a:t>Methode</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1000" b="1">
                          <a:effectLst/>
                          <a:latin typeface="Arial" panose="020B0604020202020204" pitchFamily="34" charset="0"/>
                          <a:cs typeface="Arial" panose="020B0604020202020204" pitchFamily="34" charset="0"/>
                        </a:rPr>
                        <a:t>Aufgaben des Ausbilders</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1000" b="1">
                          <a:effectLst/>
                          <a:latin typeface="Arial" panose="020B0604020202020204" pitchFamily="34" charset="0"/>
                          <a:cs typeface="Arial" panose="020B0604020202020204" pitchFamily="34" charset="0"/>
                        </a:rPr>
                        <a:t>Aufgaben des Auszubildenden</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1000" b="1">
                          <a:effectLst/>
                          <a:latin typeface="Arial" panose="020B0604020202020204" pitchFamily="34" charset="0"/>
                          <a:cs typeface="Arial" panose="020B0604020202020204" pitchFamily="34" charset="0"/>
                        </a:rPr>
                        <a:t>Vorteile</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1000" b="1">
                          <a:effectLst/>
                          <a:latin typeface="Arial" panose="020B0604020202020204" pitchFamily="34" charset="0"/>
                          <a:cs typeface="Arial" panose="020B0604020202020204" pitchFamily="34" charset="0"/>
                        </a:rPr>
                        <a:t>Nachteile</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extLst>
                  <a:ext uri="{0D108BD9-81ED-4DB2-BD59-A6C34878D82A}">
                    <a16:rowId xmlns:a16="http://schemas.microsoft.com/office/drawing/2014/main" val="2909394492"/>
                  </a:ext>
                </a:extLst>
              </a:tr>
              <a:tr h="1185544">
                <a:tc>
                  <a:txBody>
                    <a:bodyPr/>
                    <a:lstStyle/>
                    <a:p>
                      <a:pPr algn="l">
                        <a:buNone/>
                      </a:pPr>
                      <a:r>
                        <a:rPr lang="de-DE" sz="1000" b="1">
                          <a:effectLst/>
                          <a:latin typeface="Arial" panose="020B0604020202020204" pitchFamily="34" charset="0"/>
                          <a:cs typeface="Arial" panose="020B0604020202020204" pitchFamily="34" charset="0"/>
                        </a:rPr>
                        <a:t>Demonstration</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einer Demonstration wird den Auszubildenden eine Ausbildungssituation vorgeführt bzw. vorgetragen und durch Anschauung vermittelt.</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einen Sachverhalt verständlich demonstrieren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Fragen der Auszubildenden beantworten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sorgfältige Auswahl benötigter Medien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den Auszubildenden zugewandt sein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der Demonstration aufmerksam folgen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nachmachen und üben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Selbstkontrolle</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Lösungswege nachvollziehbar</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Praxistransfer</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können sich leicht mit dem Thema oder der Aufgabe identifizieren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die Demonstration sollte gekonnt sein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Fehler in der Demonstration können sich bei den Auszubildenden einprägen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01530734"/>
                  </a:ext>
                </a:extLst>
              </a:tr>
              <a:tr h="1654551">
                <a:tc>
                  <a:txBody>
                    <a:bodyPr/>
                    <a:lstStyle/>
                    <a:p>
                      <a:pPr algn="l">
                        <a:buNone/>
                      </a:pPr>
                      <a:r>
                        <a:rPr lang="de-DE" sz="1000" b="1">
                          <a:effectLst/>
                          <a:latin typeface="Arial" panose="020B0604020202020204" pitchFamily="34" charset="0"/>
                          <a:cs typeface="Arial" panose="020B0604020202020204" pitchFamily="34" charset="0"/>
                        </a:rPr>
                        <a:t>Vortrag/Referat</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einem Vortrag oder Referat wird ein Thema vorgetragen oder entsprechend darüber referiert.</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Vortrag des ausgewählten Themas</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strukturierte Vorbereitung des Vortrags</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stets den Auszubildenden zugewandt sein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bedachte Auswahl von Medien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aufmerksames Zuhören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Anfertigen von Notizen zur Wiederholung</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Wiederholung der gehörten und notierten Informationen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eignet sich zur Einführung in ein Thema</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Medien können genutzt werden, um den Vortrag zusätzlich zu transportieren und den Auszubildenden das notwendige Wissen zu vermitteln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schweifen gedanklich ab</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Nachvollziehen des Themas nur bedingt möglich, da die Darstellung ggf. zu abstrakt ist</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bestehendes Desinteresse bei den Auszubildenden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können nicht aktiv teilnehmen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205616267"/>
                  </a:ext>
                </a:extLst>
              </a:tr>
              <a:tr h="1263712">
                <a:tc>
                  <a:txBody>
                    <a:bodyPr/>
                    <a:lstStyle/>
                    <a:p>
                      <a:pPr algn="l">
                        <a:buNone/>
                      </a:pPr>
                      <a:r>
                        <a:rPr lang="de-DE" sz="1000" b="1">
                          <a:effectLst/>
                          <a:latin typeface="Arial" panose="020B0604020202020204" pitchFamily="34" charset="0"/>
                          <a:cs typeface="Arial" panose="020B0604020202020204" pitchFamily="34" charset="0"/>
                        </a:rPr>
                        <a:t>Vier-Stufen-Methode</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Mit der Vier-Stufen-Methode wird innerhalb von vier Stufen Wissen vermittelt und Können überprüft.</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mj-lt"/>
                        <a:buAutoNum type="arabicPeriod"/>
                      </a:pPr>
                      <a:r>
                        <a:rPr lang="de-DE" sz="1000">
                          <a:effectLst/>
                          <a:latin typeface="Arial" panose="020B0604020202020204" pitchFamily="34" charset="0"/>
                          <a:cs typeface="Arial" panose="020B0604020202020204" pitchFamily="34" charset="0"/>
                        </a:rPr>
                        <a:t>Vorbereiten und Erklären</a:t>
                      </a:r>
                    </a:p>
                    <a:p>
                      <a:pPr algn="l">
                        <a:buFont typeface="+mj-lt"/>
                        <a:buAutoNum type="arabicPeriod"/>
                      </a:pPr>
                      <a:r>
                        <a:rPr lang="de-DE" sz="1000">
                          <a:effectLst/>
                          <a:latin typeface="Arial" panose="020B0604020202020204" pitchFamily="34" charset="0"/>
                          <a:cs typeface="Arial" panose="020B0604020202020204" pitchFamily="34" charset="0"/>
                        </a:rPr>
                        <a:t>Vormachen und Erklären</a:t>
                      </a:r>
                    </a:p>
                    <a:p>
                      <a:pPr algn="l">
                        <a:buFont typeface="+mj-lt"/>
                        <a:buAutoNum type="arabicPeriod"/>
                      </a:pPr>
                      <a:r>
                        <a:rPr lang="de-DE" sz="1000">
                          <a:effectLst/>
                          <a:latin typeface="Arial" panose="020B0604020202020204" pitchFamily="34" charset="0"/>
                          <a:cs typeface="Arial" panose="020B0604020202020204" pitchFamily="34" charset="0"/>
                        </a:rPr>
                        <a:t>Vom Auszubildenden nachmachen und erklären lassen</a:t>
                      </a:r>
                    </a:p>
                    <a:p>
                      <a:pPr algn="l">
                        <a:buFont typeface="+mj-lt"/>
                        <a:buAutoNum type="arabicPeriod"/>
                      </a:pPr>
                      <a:r>
                        <a:rPr lang="de-DE" sz="1000">
                          <a:effectLst/>
                          <a:latin typeface="Arial" panose="020B0604020202020204" pitchFamily="34" charset="0"/>
                          <a:cs typeface="Arial" panose="020B0604020202020204" pitchFamily="34" charset="0"/>
                        </a:rPr>
                        <a:t>Auszubildenden anwenden und üben lassen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aufmerksames Zuhören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nachmachen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Fragen stellen, wenn etwas unklar ist</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Abläufe erklären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anwenden und üben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Fehler werden rechtzeitig erkannt oder von vornherein verhindert</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erfordert wenig Zeit</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Zweck der Unterweisung für den Auszubildenden ersichtlich</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einfache Struktur</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dirty="0">
                          <a:effectLst/>
                          <a:latin typeface="Arial" panose="020B0604020202020204" pitchFamily="34" charset="0"/>
                          <a:cs typeface="Arial" panose="020B0604020202020204" pitchFamily="34" charset="0"/>
                        </a:rPr>
                        <a:t>kaum handlungsorientiert</a:t>
                      </a:r>
                    </a:p>
                    <a:p>
                      <a:pPr algn="l">
                        <a:buFont typeface="Arial" panose="020B0604020202020204" pitchFamily="34" charset="0"/>
                        <a:buChar char="•"/>
                      </a:pPr>
                      <a:r>
                        <a:rPr lang="de-DE" sz="1000" dirty="0">
                          <a:effectLst/>
                          <a:latin typeface="Arial" panose="020B0604020202020204" pitchFamily="34" charset="0"/>
                          <a:cs typeface="Arial" panose="020B0604020202020204" pitchFamily="34" charset="0"/>
                        </a:rPr>
                        <a:t>nur geringe Förderung der Sozialkompetenz</a:t>
                      </a:r>
                    </a:p>
                    <a:p>
                      <a:pPr algn="l">
                        <a:buFont typeface="Arial" panose="020B0604020202020204" pitchFamily="34" charset="0"/>
                        <a:buChar char="•"/>
                      </a:pPr>
                      <a:r>
                        <a:rPr lang="de-DE" sz="1000" dirty="0">
                          <a:effectLst/>
                          <a:latin typeface="Arial" panose="020B0604020202020204" pitchFamily="34" charset="0"/>
                          <a:cs typeface="Arial" panose="020B0604020202020204" pitchFamily="34" charset="0"/>
                        </a:rPr>
                        <a:t>unselbstständig</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090353085"/>
                  </a:ext>
                </a:extLst>
              </a:tr>
            </a:tbl>
          </a:graphicData>
        </a:graphic>
      </p:graphicFrame>
    </p:spTree>
    <p:extLst>
      <p:ext uri="{BB962C8B-B14F-4D97-AF65-F5344CB8AC3E}">
        <p14:creationId xmlns:p14="http://schemas.microsoft.com/office/powerpoint/2010/main" val="2957747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6B120-D1D6-BAE2-9CBA-FDAEBA6D9FA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0314CFB-59BE-7205-997C-33C725B292A0}"/>
              </a:ext>
            </a:extLst>
          </p:cNvPr>
          <p:cNvSpPr>
            <a:spLocks noGrp="1"/>
          </p:cNvSpPr>
          <p:nvPr>
            <p:ph type="title"/>
          </p:nvPr>
        </p:nvSpPr>
        <p:spPr>
          <a:xfrm>
            <a:off x="838200" y="365126"/>
            <a:ext cx="10515600" cy="553824"/>
          </a:xfrm>
        </p:spPr>
        <p:txBody>
          <a:bodyPr/>
          <a:lstStyle/>
          <a:p>
            <a:r>
              <a:rPr lang="de-DE" sz="2800" dirty="0">
                <a:latin typeface="Calibri" panose="020F0502020204030204" pitchFamily="34" charset="0"/>
                <a:cs typeface="Calibri" panose="020F0502020204030204" pitchFamily="34" charset="0"/>
              </a:rPr>
              <a:t>Erarbeitende Methoden</a:t>
            </a:r>
          </a:p>
        </p:txBody>
      </p:sp>
      <p:graphicFrame>
        <p:nvGraphicFramePr>
          <p:cNvPr id="6" name="Tabelle 5">
            <a:extLst>
              <a:ext uri="{FF2B5EF4-FFF2-40B4-BE49-F238E27FC236}">
                <a16:creationId xmlns:a16="http://schemas.microsoft.com/office/drawing/2014/main" id="{339BA6EE-43F6-24C9-6AC5-B666D2A32A98}"/>
              </a:ext>
            </a:extLst>
          </p:cNvPr>
          <p:cNvGraphicFramePr>
            <a:graphicFrameLocks noGrp="1"/>
          </p:cNvGraphicFramePr>
          <p:nvPr>
            <p:extLst>
              <p:ext uri="{D42A27DB-BD31-4B8C-83A1-F6EECF244321}">
                <p14:modId xmlns:p14="http://schemas.microsoft.com/office/powerpoint/2010/main" val="1497690359"/>
              </p:ext>
            </p:extLst>
          </p:nvPr>
        </p:nvGraphicFramePr>
        <p:xfrm>
          <a:off x="937260" y="955641"/>
          <a:ext cx="10481310" cy="4693550"/>
        </p:xfrm>
        <a:graphic>
          <a:graphicData uri="http://schemas.openxmlformats.org/drawingml/2006/table">
            <a:tbl>
              <a:tblPr/>
              <a:tblGrid>
                <a:gridCol w="2096262">
                  <a:extLst>
                    <a:ext uri="{9D8B030D-6E8A-4147-A177-3AD203B41FA5}">
                      <a16:colId xmlns:a16="http://schemas.microsoft.com/office/drawing/2014/main" val="201445231"/>
                    </a:ext>
                  </a:extLst>
                </a:gridCol>
                <a:gridCol w="2096262">
                  <a:extLst>
                    <a:ext uri="{9D8B030D-6E8A-4147-A177-3AD203B41FA5}">
                      <a16:colId xmlns:a16="http://schemas.microsoft.com/office/drawing/2014/main" val="2125105167"/>
                    </a:ext>
                  </a:extLst>
                </a:gridCol>
                <a:gridCol w="2096262">
                  <a:extLst>
                    <a:ext uri="{9D8B030D-6E8A-4147-A177-3AD203B41FA5}">
                      <a16:colId xmlns:a16="http://schemas.microsoft.com/office/drawing/2014/main" val="2551893544"/>
                    </a:ext>
                  </a:extLst>
                </a:gridCol>
                <a:gridCol w="2096262">
                  <a:extLst>
                    <a:ext uri="{9D8B030D-6E8A-4147-A177-3AD203B41FA5}">
                      <a16:colId xmlns:a16="http://schemas.microsoft.com/office/drawing/2014/main" val="2650745074"/>
                    </a:ext>
                  </a:extLst>
                </a:gridCol>
                <a:gridCol w="2096262">
                  <a:extLst>
                    <a:ext uri="{9D8B030D-6E8A-4147-A177-3AD203B41FA5}">
                      <a16:colId xmlns:a16="http://schemas.microsoft.com/office/drawing/2014/main" val="3557441686"/>
                    </a:ext>
                  </a:extLst>
                </a:gridCol>
              </a:tblGrid>
              <a:tr h="170164">
                <a:tc>
                  <a:txBody>
                    <a:bodyPr/>
                    <a:lstStyle/>
                    <a:p>
                      <a:pPr algn="l" fontAlgn="t">
                        <a:buNone/>
                      </a:pPr>
                      <a:r>
                        <a:rPr lang="de-DE" sz="1000" b="1">
                          <a:effectLst/>
                          <a:latin typeface="Arial" panose="020B0604020202020204" pitchFamily="34" charset="0"/>
                          <a:cs typeface="Arial" panose="020B0604020202020204" pitchFamily="34" charset="0"/>
                        </a:rPr>
                        <a:t>Methode</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Aufgaben des Ausbilders</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Aufgaben des Auszubildenden</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Vorteile</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Nachteile</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extLst>
                  <a:ext uri="{0D108BD9-81ED-4DB2-BD59-A6C34878D82A}">
                    <a16:rowId xmlns:a16="http://schemas.microsoft.com/office/drawing/2014/main" val="2048688617"/>
                  </a:ext>
                </a:extLst>
              </a:tr>
              <a:tr h="1191148">
                <a:tc>
                  <a:txBody>
                    <a:bodyPr/>
                    <a:lstStyle/>
                    <a:p>
                      <a:pPr algn="l" fontAlgn="t">
                        <a:buNone/>
                      </a:pPr>
                      <a:r>
                        <a:rPr lang="de-DE" sz="1000" b="1">
                          <a:effectLst/>
                          <a:latin typeface="Arial" panose="020B0604020202020204" pitchFamily="34" charset="0"/>
                          <a:cs typeface="Arial" panose="020B0604020202020204" pitchFamily="34" charset="0"/>
                        </a:rPr>
                        <a:t>Planspiel</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einem Planspiel wird eine simulierte Ausgangssituation vorgegeben, auf deren Basis einzelne Tätigkeiten durchgeführt und Entscheidungen getroffen werden.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Bereitstellung der notwendigen Informationen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Kontrolle des Ablaufs</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bei Problemen als Ansprechpartner fungieren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Kontrolle der Einhaltung des Zeitrahmens</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Entscheidungen dem Planspiel angemessen treffen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Regeln und Vorgaben des Planspiels anerkennen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Übernahme der anfallenden Aufgaben im Rahmen des Planspiels</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üben sich im Planspiel für die Realität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Entscheidungsbereitschaft wird gestärkt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eigenes Handeln gilt innerhalb des Planspiels als real, kann aber in der Realität keinen Schaden durch falsche Entscheidungen anrichten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Planspiel wird von den Auszubildenden nicht verstanden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Planspiel wird von den Auszubildenden nicht ernst genommen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Planspiel wird absichtlich manipuliert</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802190373"/>
                  </a:ext>
                </a:extLst>
              </a:tr>
              <a:tr h="753584">
                <a:tc>
                  <a:txBody>
                    <a:bodyPr/>
                    <a:lstStyle/>
                    <a:p>
                      <a:pPr algn="l" fontAlgn="t">
                        <a:buNone/>
                      </a:pPr>
                      <a:r>
                        <a:rPr lang="de-DE" sz="1000" b="1" dirty="0">
                          <a:effectLst/>
                          <a:latin typeface="Arial" panose="020B0604020202020204" pitchFamily="34" charset="0"/>
                          <a:cs typeface="Arial" panose="020B0604020202020204" pitchFamily="34" charset="0"/>
                        </a:rPr>
                        <a:t>Fallmethode</a:t>
                      </a:r>
                      <a:br>
                        <a:rPr lang="de-DE" sz="1000" dirty="0">
                          <a:effectLst/>
                          <a:latin typeface="Arial" panose="020B0604020202020204" pitchFamily="34" charset="0"/>
                          <a:cs typeface="Arial" panose="020B0604020202020204" pitchFamily="34" charset="0"/>
                        </a:rPr>
                      </a:br>
                      <a:r>
                        <a:rPr lang="de-DE" sz="1000" dirty="0">
                          <a:effectLst/>
                          <a:latin typeface="Arial" panose="020B0604020202020204" pitchFamily="34" charset="0"/>
                          <a:cs typeface="Arial" panose="020B0604020202020204" pitchFamily="34" charset="0"/>
                        </a:rPr>
                        <a:t>Die Fallmethode stellt verschiedene Situationen (eine Fallstudie) mit unterschiedlichen Lösungsansätzen dar.</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Einführung in die Fallstudie</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zeitliche Planung unterstützen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Hilfestellung bei Informationsbeschaffung</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Materialien didaktisch aufbereiten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selbstständiges Beschaffen von Informationen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Interesse an der Fallstudie und dem Gesamtzusammenhang zeigen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Theorie und Praxis werden verknüpft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Förderung der Arbeitssystematik</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Förderung des Urteilsvermögens</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der Ausbilder muss sich sehr detailliert vorbereiten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sehr zeitaufwändig</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57831290"/>
                  </a:ext>
                </a:extLst>
              </a:tr>
              <a:tr h="1337003">
                <a:tc>
                  <a:txBody>
                    <a:bodyPr/>
                    <a:lstStyle/>
                    <a:p>
                      <a:pPr algn="l" fontAlgn="t">
                        <a:buNone/>
                      </a:pPr>
                      <a:r>
                        <a:rPr lang="de-DE" sz="1000" b="1">
                          <a:effectLst/>
                          <a:latin typeface="Arial" panose="020B0604020202020204" pitchFamily="34" charset="0"/>
                          <a:cs typeface="Arial" panose="020B0604020202020204" pitchFamily="34" charset="0"/>
                        </a:rPr>
                        <a:t>Projektmethode</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der Projektmethode wird ein Projekt benannt, welches die Auszubildenden dann bearbeiten und „mit Leben füllen“ sollen. Es kann auch vorkommen, dass die Auszubildenden sich ein eigenes Projekt überlegen und dies umsetzen sollen.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über Ausgangssituation informieren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bei Problemen als Berater fungieren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Zielvorgaben überprüfen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für die Auszubildenden präsent und ansprechbar sein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Tätigkeiten koordinieren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über Vorwissen verfügen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eigenverantwortliches Handeln für das Projekt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Arbeitsaufgabe eigenständig bearbeiten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sehr selbstständige Arbeit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ein Projekt spiegelt im Grunde bereits eine Fachkraft wider</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Auszubildender muss ausreichend qualifiziert sein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Auszubildender muss über genug Erfahrung verfügen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93621509"/>
                  </a:ext>
                </a:extLst>
              </a:tr>
              <a:tr h="899439">
                <a:tc>
                  <a:txBody>
                    <a:bodyPr/>
                    <a:lstStyle/>
                    <a:p>
                      <a:pPr algn="l" fontAlgn="t">
                        <a:buNone/>
                      </a:pPr>
                      <a:r>
                        <a:rPr lang="de-DE" sz="1000" b="1">
                          <a:effectLst/>
                          <a:latin typeface="Arial" panose="020B0604020202020204" pitchFamily="34" charset="0"/>
                          <a:cs typeface="Arial" panose="020B0604020202020204" pitchFamily="34" charset="0"/>
                        </a:rPr>
                        <a:t>Leittext-Methode</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Die Leittext-Methode dient zur Bearbeitung komplexer Projekte, bei denen ein roter Faden, jedoch keine Lösungsmöglichkeit vorgegeben wird.</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Einführung in die Aufgabe</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Verfassen von Leittexten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vorher das benötigte Grundwissen vermitteln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im Nachhinein die Ergebnisse mit den Auszubildenden besprechen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Erstellung eines Arbeitsplans</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Einholen von Informationen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selbstständige Kontrollen der eigenen Arbeit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Bewerten der eigenen Arbeit</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lernen, Arbeitsschritte zu planen und zu strukturieren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üben neue Tätigkeiten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selbstständiges Handeln wird gefördert</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Fehler können die Auszubildenden demotivieren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nicht für Auszubildende im 1. Lehrjahr geeignet, da sie noch nicht auf Grundwissen zurückgreifen können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61629431"/>
                  </a:ext>
                </a:extLst>
              </a:tr>
            </a:tbl>
          </a:graphicData>
        </a:graphic>
      </p:graphicFrame>
    </p:spTree>
    <p:extLst>
      <p:ext uri="{BB962C8B-B14F-4D97-AF65-F5344CB8AC3E}">
        <p14:creationId xmlns:p14="http://schemas.microsoft.com/office/powerpoint/2010/main" val="3210064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22421-2CC7-296B-40FA-B37DFED4564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4A4C9B6-80C3-3393-8311-EA422853A609}"/>
              </a:ext>
            </a:extLst>
          </p:cNvPr>
          <p:cNvSpPr>
            <a:spLocks noGrp="1"/>
          </p:cNvSpPr>
          <p:nvPr>
            <p:ph type="title"/>
          </p:nvPr>
        </p:nvSpPr>
        <p:spPr>
          <a:xfrm>
            <a:off x="838200" y="365126"/>
            <a:ext cx="10515600" cy="553824"/>
          </a:xfrm>
        </p:spPr>
        <p:txBody>
          <a:bodyPr/>
          <a:lstStyle/>
          <a:p>
            <a:r>
              <a:rPr lang="de-DE" sz="2800" dirty="0">
                <a:latin typeface="Calibri" panose="020F0502020204030204" pitchFamily="34" charset="0"/>
                <a:cs typeface="Calibri" panose="020F0502020204030204" pitchFamily="34" charset="0"/>
              </a:rPr>
              <a:t>Sozialisierende Methoden</a:t>
            </a:r>
          </a:p>
        </p:txBody>
      </p:sp>
      <p:graphicFrame>
        <p:nvGraphicFramePr>
          <p:cNvPr id="3" name="Tabelle 2">
            <a:extLst>
              <a:ext uri="{FF2B5EF4-FFF2-40B4-BE49-F238E27FC236}">
                <a16:creationId xmlns:a16="http://schemas.microsoft.com/office/drawing/2014/main" id="{BCDA0103-5309-B542-7F52-F2977DF37DA7}"/>
              </a:ext>
            </a:extLst>
          </p:cNvPr>
          <p:cNvGraphicFramePr>
            <a:graphicFrameLocks noGrp="1"/>
          </p:cNvGraphicFramePr>
          <p:nvPr>
            <p:extLst>
              <p:ext uri="{D42A27DB-BD31-4B8C-83A1-F6EECF244321}">
                <p14:modId xmlns:p14="http://schemas.microsoft.com/office/powerpoint/2010/main" val="447665340"/>
              </p:ext>
            </p:extLst>
          </p:nvPr>
        </p:nvGraphicFramePr>
        <p:xfrm>
          <a:off x="1533098" y="1311560"/>
          <a:ext cx="9407855" cy="4588324"/>
        </p:xfrm>
        <a:graphic>
          <a:graphicData uri="http://schemas.openxmlformats.org/drawingml/2006/table">
            <a:tbl>
              <a:tblPr/>
              <a:tblGrid>
                <a:gridCol w="1881571">
                  <a:extLst>
                    <a:ext uri="{9D8B030D-6E8A-4147-A177-3AD203B41FA5}">
                      <a16:colId xmlns:a16="http://schemas.microsoft.com/office/drawing/2014/main" val="9168509"/>
                    </a:ext>
                  </a:extLst>
                </a:gridCol>
                <a:gridCol w="1881571">
                  <a:extLst>
                    <a:ext uri="{9D8B030D-6E8A-4147-A177-3AD203B41FA5}">
                      <a16:colId xmlns:a16="http://schemas.microsoft.com/office/drawing/2014/main" val="2316473296"/>
                    </a:ext>
                  </a:extLst>
                </a:gridCol>
                <a:gridCol w="1881571">
                  <a:extLst>
                    <a:ext uri="{9D8B030D-6E8A-4147-A177-3AD203B41FA5}">
                      <a16:colId xmlns:a16="http://schemas.microsoft.com/office/drawing/2014/main" val="1291291672"/>
                    </a:ext>
                  </a:extLst>
                </a:gridCol>
                <a:gridCol w="1881571">
                  <a:extLst>
                    <a:ext uri="{9D8B030D-6E8A-4147-A177-3AD203B41FA5}">
                      <a16:colId xmlns:a16="http://schemas.microsoft.com/office/drawing/2014/main" val="2161267224"/>
                    </a:ext>
                  </a:extLst>
                </a:gridCol>
                <a:gridCol w="1881571">
                  <a:extLst>
                    <a:ext uri="{9D8B030D-6E8A-4147-A177-3AD203B41FA5}">
                      <a16:colId xmlns:a16="http://schemas.microsoft.com/office/drawing/2014/main" val="486926340"/>
                    </a:ext>
                  </a:extLst>
                </a:gridCol>
              </a:tblGrid>
              <a:tr h="214503">
                <a:tc>
                  <a:txBody>
                    <a:bodyPr/>
                    <a:lstStyle/>
                    <a:p>
                      <a:pPr algn="l" fontAlgn="t">
                        <a:buNone/>
                      </a:pPr>
                      <a:r>
                        <a:rPr lang="de-DE" sz="1000" b="1">
                          <a:effectLst/>
                          <a:latin typeface="Arial" panose="020B0604020202020204" pitchFamily="34" charset="0"/>
                          <a:cs typeface="Arial" panose="020B0604020202020204" pitchFamily="34" charset="0"/>
                        </a:rPr>
                        <a:t>Methode</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Aufgaben des Ausbilders</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Aufgaben des Auszubildenden</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Vorteile</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Nachteile</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extLst>
                  <a:ext uri="{0D108BD9-81ED-4DB2-BD59-A6C34878D82A}">
                    <a16:rowId xmlns:a16="http://schemas.microsoft.com/office/drawing/2014/main" val="4249983810"/>
                  </a:ext>
                </a:extLst>
              </a:tr>
              <a:tr h="1133799">
                <a:tc>
                  <a:txBody>
                    <a:bodyPr/>
                    <a:lstStyle/>
                    <a:p>
                      <a:pPr algn="l" fontAlgn="t">
                        <a:buNone/>
                      </a:pPr>
                      <a:r>
                        <a:rPr lang="de-DE" sz="1000" b="1">
                          <a:effectLst/>
                          <a:latin typeface="Arial" panose="020B0604020202020204" pitchFamily="34" charset="0"/>
                          <a:cs typeface="Arial" panose="020B0604020202020204" pitchFamily="34" charset="0"/>
                        </a:rPr>
                        <a:t>Einzelarbeit</a:t>
                      </a:r>
                      <a:r>
                        <a:rPr lang="de-DE" sz="1000">
                          <a:effectLst/>
                          <a:latin typeface="Arial" panose="020B0604020202020204" pitchFamily="34" charset="0"/>
                          <a:cs typeface="Arial" panose="020B0604020202020204" pitchFamily="34" charset="0"/>
                        </a:rPr>
                        <a:t> Bei der Einzelarbeit wird ein Sachverhalt oder eine Aufgabenstellung allein und eigenständig er- und bearbeitet.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präzise Formulierung der Aufgabenstellung</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Einschätzung, ob sich die vorgesehene Aufgabe vom vorgesehenen Auszubildenden auch in Einzelarbeit erfüllen lässt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eigenständiges Handeln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kreatives Denken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selbstständiges Auseinandersetzen mit der Aufgabenstellung und möglichen Lösungswegen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Festhalten und Präsentieren von Ergebnissen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Förderung der Selbstständigkeit des einzelnen Auszubildenden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Auszubildender entwickelt Zielstrebigkeit und plant seine Handlungen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keine Diskussion mit einem Partner möglich</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keine Stärkung der Kommunikations- und Kooperationsfähigkeiten des Auszubildenden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71809484"/>
                  </a:ext>
                </a:extLst>
              </a:tr>
              <a:tr h="1593448">
                <a:tc>
                  <a:txBody>
                    <a:bodyPr/>
                    <a:lstStyle/>
                    <a:p>
                      <a:pPr algn="l" fontAlgn="t">
                        <a:buNone/>
                      </a:pPr>
                      <a:r>
                        <a:rPr lang="de-DE" sz="1000" b="1">
                          <a:effectLst/>
                          <a:latin typeface="Arial" panose="020B0604020202020204" pitchFamily="34" charset="0"/>
                          <a:cs typeface="Arial" panose="020B0604020202020204" pitchFamily="34" charset="0"/>
                        </a:rPr>
                        <a:t>Partnerarbeit</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der Partnerarbeit wird ein Sachverhalt oder eine Aufgabenstellung in einer Zweiergruppe er- und bearbeitet.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präzise Formulierung der Aufgabenstellung</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den Auszubildenden bei Fragen zur Verfügung stehen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eigenständiges Arbeiten mit dem Partner</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faire Zusammenarbeit und gute Kooperation mit dem Partner</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offene Gestaltung der Kommunikation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Arbeits- und Lerntempo ist durch die Auszubildenden selbst zu bestimmen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ein ggf. schwächerer Auszubildender erhält Hilfe durch den stärkeren Auszubildenden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Verantwortungsbewusstsein des stärkeren Auszubildenden wächst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ggf. lässt ein schwächerer Auszubildender den besseren Auszubildenden die Arbeit allein machen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größere Belastung für den stärkeren Auszubildenden, der den schwächeren „mit durchzieht“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568804874"/>
                  </a:ext>
                </a:extLst>
              </a:tr>
              <a:tr h="1409588">
                <a:tc>
                  <a:txBody>
                    <a:bodyPr/>
                    <a:lstStyle/>
                    <a:p>
                      <a:pPr algn="l" fontAlgn="t">
                        <a:buNone/>
                      </a:pPr>
                      <a:r>
                        <a:rPr lang="de-DE" sz="1000" b="1">
                          <a:effectLst/>
                          <a:latin typeface="Arial" panose="020B0604020202020204" pitchFamily="34" charset="0"/>
                          <a:cs typeface="Arial" panose="020B0604020202020204" pitchFamily="34" charset="0"/>
                        </a:rPr>
                        <a:t>Gruppenarbeit</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der Gruppenarbeit wird ein Sachverhalt oder eine Aufgabenstellung in einer Gruppe selbstständig er- und bearbeitet.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präzise Formulierung der Aufgabenstellung</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den Auszubildenden bei Problemen helfen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Aufpassen, dass ein gewisser Zeitrahmen eingehalten wird</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Aufpassen, dass die Aufgabe auch tatsächlich bearbeitet wird</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aufgabenbezogen kommunizieren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mit den anderen Auszubildenden in der Gruppe zusammenarbeiten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Förderung der Selbstständigkeit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schwächere Auszubildende erhalten Hilfe durch stärkere Auszubildende</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können Engagement für eine Aufgabe entwickeln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die Gruppe kann die Ergebnisse eines Einzelnen beeinflussen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Gefahr, dass Gegenargumente durch die Mehrheit ignoriert werden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960325477"/>
                  </a:ext>
                </a:extLst>
              </a:tr>
            </a:tbl>
          </a:graphicData>
        </a:graphic>
      </p:graphicFrame>
    </p:spTree>
    <p:extLst>
      <p:ext uri="{BB962C8B-B14F-4D97-AF65-F5344CB8AC3E}">
        <p14:creationId xmlns:p14="http://schemas.microsoft.com/office/powerpoint/2010/main" val="3094276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6. Auswertung</a:t>
            </a:r>
          </a:p>
        </p:txBody>
      </p:sp>
      <p:sp>
        <p:nvSpPr>
          <p:cNvPr id="3" name="Inhaltsplatzhalter 2"/>
          <p:cNvSpPr>
            <a:spLocks noGrp="1"/>
          </p:cNvSpPr>
          <p:nvPr>
            <p:ph idx="1"/>
          </p:nvPr>
        </p:nvSpPr>
        <p:spPr/>
        <p:txBody>
          <a:bodyPr/>
          <a:lstStyle/>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Gegenüberstellung von Vor- und Nachteilen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Resümee</a:t>
            </a:r>
          </a:p>
          <a:p>
            <a:pPr>
              <a:buNone/>
            </a:pPr>
            <a:endParaRPr lang="de-DE" sz="2000" dirty="0">
              <a:latin typeface="Calibri" panose="020F0502020204030204" pitchFamily="34" charset="0"/>
              <a:cs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1. Analyse der Ausbildungssituation</a:t>
            </a:r>
          </a:p>
        </p:txBody>
      </p:sp>
      <p:sp>
        <p:nvSpPr>
          <p:cNvPr id="3" name="Inhaltsplatzhalter 2"/>
          <p:cNvSpPr>
            <a:spLocks noGrp="1"/>
          </p:cNvSpPr>
          <p:nvPr>
            <p:ph idx="1"/>
          </p:nvPr>
        </p:nvSpPr>
        <p:spPr/>
        <p:txBody>
          <a:bodyPr>
            <a:normAutofit/>
          </a:bodyPr>
          <a:lstStyle/>
          <a:p>
            <a:pPr algn="ctr">
              <a:buNone/>
            </a:pPr>
            <a:r>
              <a:rPr lang="de-DE" sz="2200" dirty="0">
                <a:latin typeface="Calibri" panose="020F0502020204030204" pitchFamily="34" charset="0"/>
                <a:cs typeface="Calibri" panose="020F0502020204030204" pitchFamily="34" charset="0"/>
              </a:rPr>
              <a:t>Informationen über das Unternehmen</a:t>
            </a:r>
          </a:p>
          <a:p>
            <a:pPr algn="ctr">
              <a:buNone/>
            </a:pPr>
            <a:endParaRPr lang="de-DE" sz="1800" dirty="0">
              <a:latin typeface="Calibri" panose="020F0502020204030204" pitchFamily="34" charset="0"/>
              <a:cs typeface="Calibri" panose="020F0502020204030204" pitchFamily="34" charset="0"/>
            </a:endParaRP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Spielend Lernen GmbH</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Gehört zu KMU (kleinen und mittleren Unternehmen)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36 MA in Verwaltung, Einkauf, Verkauf und Lager</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Derzeit zwei Auszubildende</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Ausbildungsberufe: </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Kaufleute für Büromanagement</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Fachkraft für Lagerlogistik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800" dirty="0">
                <a:latin typeface="Calibri" panose="020F0502020204030204" pitchFamily="34" charset="0"/>
                <a:cs typeface="Calibri" panose="020F0502020204030204" pitchFamily="34" charset="0"/>
              </a:rPr>
              <a:t>1. Analyse der Ausbildungssituation</a:t>
            </a:r>
          </a:p>
        </p:txBody>
      </p:sp>
      <p:sp>
        <p:nvSpPr>
          <p:cNvPr id="3" name="Inhaltsplatzhalter 2"/>
          <p:cNvSpPr>
            <a:spLocks noGrp="1"/>
          </p:cNvSpPr>
          <p:nvPr>
            <p:ph idx="1"/>
          </p:nvPr>
        </p:nvSpPr>
        <p:spPr/>
        <p:txBody>
          <a:bodyPr>
            <a:normAutofit/>
          </a:bodyPr>
          <a:lstStyle/>
          <a:p>
            <a:pPr algn="ctr">
              <a:buNone/>
            </a:pPr>
            <a:r>
              <a:rPr lang="de-DE" sz="2200" dirty="0">
                <a:latin typeface="Calibri" panose="020F0502020204030204" pitchFamily="34" charset="0"/>
                <a:cs typeface="Calibri" panose="020F0502020204030204" pitchFamily="34" charset="0"/>
              </a:rPr>
              <a:t>Beschreibung der Ausbildungssituation</a:t>
            </a:r>
          </a:p>
          <a:p>
            <a:pPr algn="ctr">
              <a:buNone/>
            </a:pPr>
            <a:endParaRPr lang="de-DE" sz="1800" b="1" dirty="0">
              <a:latin typeface="Calibri" panose="020F0502020204030204" pitchFamily="34" charset="0"/>
              <a:cs typeface="Calibri" panose="020F0502020204030204" pitchFamily="34" charset="0"/>
            </a:endParaRPr>
          </a:p>
          <a:p>
            <a:pPr>
              <a:buNone/>
            </a:pPr>
            <a:r>
              <a:rPr lang="de-DE" sz="2000" b="1" dirty="0">
                <a:latin typeface="Calibri" panose="020F0502020204030204" pitchFamily="34" charset="0"/>
                <a:cs typeface="Calibri" panose="020F0502020204030204" pitchFamily="34" charset="0"/>
              </a:rPr>
              <a:t>Vorangegangene Ausbildungseinheit:</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Einholen von Angeboten, Angebotsvergleich, Bestellung durchführen</a:t>
            </a:r>
          </a:p>
          <a:p>
            <a:pPr>
              <a:buNone/>
            </a:pPr>
            <a:r>
              <a:rPr lang="de-DE" sz="2000" b="1" dirty="0">
                <a:latin typeface="Calibri" panose="020F0502020204030204" pitchFamily="34" charset="0"/>
                <a:cs typeface="Calibri" panose="020F0502020204030204" pitchFamily="34" charset="0"/>
              </a:rPr>
              <a:t>Aktuelle Ausbildungseinheit:</a:t>
            </a:r>
          </a:p>
          <a:p>
            <a:pPr>
              <a:buNone/>
            </a:pPr>
            <a:r>
              <a:rPr lang="de-DE" sz="2000" dirty="0">
                <a:latin typeface="Calibri" panose="020F0502020204030204" pitchFamily="34" charset="0"/>
                <a:cs typeface="Calibri" panose="020F0502020204030204" pitchFamily="34" charset="0"/>
              </a:rPr>
              <a:t>	Lernauftrag in den Vormittagsstunden der kommenden drei Tage. Der Auszubildende erhält vorab eine konkrete Aufgabenstellung mit Rahmenbedingungen zur Organisation einer Dienstreise.</a:t>
            </a:r>
          </a:p>
          <a:p>
            <a:pPr>
              <a:buNone/>
            </a:pPr>
            <a:r>
              <a:rPr lang="de-DE" sz="2000" b="1" dirty="0">
                <a:latin typeface="Calibri" panose="020F0502020204030204" pitchFamily="34" charset="0"/>
                <a:cs typeface="Calibri" panose="020F0502020204030204" pitchFamily="34" charset="0"/>
              </a:rPr>
              <a:t>Folgende Ausbildungseinheit:</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Dienstreisen nachbereiten, Reisekostenabrechnung, Dienstreisen abrechnen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1. Analyse der Ausbildungssituation</a:t>
            </a:r>
          </a:p>
        </p:txBody>
      </p:sp>
      <p:sp>
        <p:nvSpPr>
          <p:cNvPr id="3" name="Inhaltsplatzhalter 2"/>
          <p:cNvSpPr>
            <a:spLocks noGrp="1"/>
          </p:cNvSpPr>
          <p:nvPr>
            <p:ph idx="1"/>
          </p:nvPr>
        </p:nvSpPr>
        <p:spPr/>
        <p:txBody>
          <a:bodyPr>
            <a:noAutofit/>
          </a:bodyPr>
          <a:lstStyle/>
          <a:p>
            <a:pPr algn="ctr">
              <a:buNone/>
            </a:pPr>
            <a:r>
              <a:rPr lang="de-DE" sz="2200" dirty="0" err="1">
                <a:latin typeface="Calibri" panose="020F0502020204030204" pitchFamily="34" charset="0"/>
                <a:cs typeface="Calibri" panose="020F0502020204030204" pitchFamily="34" charset="0"/>
              </a:rPr>
              <a:t>Adressatenanalyse</a:t>
            </a:r>
            <a:endParaRPr lang="de-DE" sz="2200" dirty="0">
              <a:latin typeface="Calibri" panose="020F0502020204030204" pitchFamily="34" charset="0"/>
              <a:cs typeface="Calibri" panose="020F0502020204030204" pitchFamily="34" charset="0"/>
            </a:endParaRPr>
          </a:p>
          <a:p>
            <a:pPr algn="ctr">
              <a:buNone/>
            </a:pPr>
            <a:endParaRPr lang="de-DE" sz="1800" dirty="0">
              <a:latin typeface="Calibri" panose="020F0502020204030204" pitchFamily="34" charset="0"/>
              <a:cs typeface="Calibri" panose="020F0502020204030204" pitchFamily="34" charset="0"/>
            </a:endParaRP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Ein Auszubildender: </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Kevin, 19 Jahre alt, mittlere Reife, drittes Ausbildungsjahr zum Kaufmann für Büromanagement</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Vertraut mit betrieblichen Abläufen, Beschaffung von Material und externen Dienstleistungen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Modell der vollständigen Handlung ebenfalls vertraut</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Gute Leistungen in der Berufsschule</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Schwierigkeiten: passenden zeitlichen Rahmen zu strukturieren und einzuhalten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Wahlpflichtbereiche: Assistenz und Sekretariat, Einkauf und Logistik</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2. Angabe der Lernziele</a:t>
            </a:r>
          </a:p>
        </p:txBody>
      </p:sp>
      <p:sp>
        <p:nvSpPr>
          <p:cNvPr id="3" name="Inhaltsplatzhalter 2"/>
          <p:cNvSpPr>
            <a:spLocks noGrp="1"/>
          </p:cNvSpPr>
          <p:nvPr>
            <p:ph idx="1"/>
          </p:nvPr>
        </p:nvSpPr>
        <p:spPr/>
        <p:txBody>
          <a:bodyPr>
            <a:normAutofit/>
          </a:bodyPr>
          <a:lstStyle/>
          <a:p>
            <a:pPr>
              <a:buNone/>
            </a:pPr>
            <a:r>
              <a:rPr lang="de-DE" sz="2000" b="1" dirty="0">
                <a:latin typeface="Calibri" panose="020F0502020204030204" pitchFamily="34" charset="0"/>
                <a:cs typeface="Calibri" panose="020F0502020204030204" pitchFamily="34" charset="0"/>
              </a:rPr>
              <a:t>Richtlernziel:</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Organisation von Reisen und Veranstaltungen (§4 Absatz 3 Nr. 7.3)</a:t>
            </a:r>
          </a:p>
          <a:p>
            <a:pPr>
              <a:buNone/>
            </a:pPr>
            <a:r>
              <a:rPr lang="de-DE" sz="2000" b="1" dirty="0">
                <a:latin typeface="Calibri" panose="020F0502020204030204" pitchFamily="34" charset="0"/>
                <a:cs typeface="Calibri" panose="020F0502020204030204" pitchFamily="34" charset="0"/>
              </a:rPr>
              <a:t>Groblernziel:</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7.3 a) Reisen organisieren, nachbereiten und abrechnen</a:t>
            </a:r>
          </a:p>
          <a:p>
            <a:pPr>
              <a:buNone/>
            </a:pPr>
            <a:r>
              <a:rPr lang="de-DE" sz="2000" b="1" dirty="0">
                <a:latin typeface="Calibri" panose="020F0502020204030204" pitchFamily="34" charset="0"/>
                <a:cs typeface="Calibri" panose="020F0502020204030204" pitchFamily="34" charset="0"/>
              </a:rPr>
              <a:t>Feinlernziel:</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Der Auszubildende soll in der Lage sein, Dienstreisen unter Berücksichtigung von Kosten und Nutzen selbstständig zu organisieren und eine vollständige Mappe für den/die Reiseteilnehmer erstellen können.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3. Einordnung der Lernbereiche	</a:t>
            </a:r>
          </a:p>
        </p:txBody>
      </p:sp>
      <p:sp>
        <p:nvSpPr>
          <p:cNvPr id="3" name="Inhaltsplatzhalter 2"/>
          <p:cNvSpPr>
            <a:spLocks noGrp="1"/>
          </p:cNvSpPr>
          <p:nvPr>
            <p:ph idx="1"/>
          </p:nvPr>
        </p:nvSpPr>
        <p:spPr/>
        <p:txBody>
          <a:bodyPr>
            <a:noAutofit/>
          </a:bodyPr>
          <a:lstStyle/>
          <a:p>
            <a:pPr>
              <a:buNone/>
            </a:pPr>
            <a:r>
              <a:rPr lang="de-DE" sz="2000" b="1" dirty="0">
                <a:latin typeface="Calibri" panose="020F0502020204030204" pitchFamily="34" charset="0"/>
                <a:cs typeface="Calibri" panose="020F0502020204030204" pitchFamily="34" charset="0"/>
              </a:rPr>
              <a:t>Kognitiv:</a:t>
            </a:r>
          </a:p>
          <a:p>
            <a:pPr>
              <a:buNone/>
              <a:tabLst>
                <a:tab pos="449263" algn="l"/>
              </a:tabLst>
            </a:pPr>
            <a:r>
              <a:rPr lang="de-DE" sz="2000" dirty="0">
                <a:latin typeface="Calibri" panose="020F0502020204030204" pitchFamily="34" charset="0"/>
                <a:cs typeface="Calibri" panose="020F0502020204030204" pitchFamily="34" charset="0"/>
              </a:rPr>
              <a:t>	- einzelne Schritte der Organisation der Dienstreise nennen und erläutern</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 Reisemittel kennen</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 Vor- und Nachteile der Reisemittel einordnen</a:t>
            </a:r>
          </a:p>
          <a:p>
            <a:pPr>
              <a:buNone/>
            </a:pPr>
            <a:r>
              <a:rPr lang="de-DE" sz="2000" dirty="0">
                <a:latin typeface="Calibri" panose="020F0502020204030204" pitchFamily="34" charset="0"/>
                <a:cs typeface="Calibri" panose="020F0502020204030204" pitchFamily="34" charset="0"/>
              </a:rPr>
              <a:t>	- kostenbewusste Entscheidungen für Anbieter externer Dienstleistungen treffen</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 korrekte Durchführung von Buchungen</a:t>
            </a:r>
          </a:p>
          <a:p>
            <a:pPr>
              <a:buNone/>
            </a:pPr>
            <a:r>
              <a:rPr lang="de-DE" sz="2000" b="1" dirty="0">
                <a:latin typeface="Calibri" panose="020F0502020204030204" pitchFamily="34" charset="0"/>
                <a:cs typeface="Calibri" panose="020F0502020204030204" pitchFamily="34" charset="0"/>
              </a:rPr>
              <a:t>Affektiv:</a:t>
            </a:r>
          </a:p>
          <a:p>
            <a:pPr>
              <a:buNone/>
            </a:pPr>
            <a:r>
              <a:rPr lang="de-DE" sz="2000" dirty="0">
                <a:latin typeface="Calibri" panose="020F0502020204030204" pitchFamily="34" charset="0"/>
                <a:cs typeface="Calibri" panose="020F0502020204030204" pitchFamily="34" charset="0"/>
              </a:rPr>
              <a:t>	- einzelne Schritte selbstständig, geplant und sorgfältig durchführen</a:t>
            </a:r>
          </a:p>
          <a:p>
            <a:pPr>
              <a:buNone/>
            </a:pPr>
            <a:r>
              <a:rPr lang="de-DE" sz="2000" b="1" dirty="0">
                <a:latin typeface="Calibri" panose="020F0502020204030204" pitchFamily="34" charset="0"/>
                <a:cs typeface="Calibri" panose="020F0502020204030204" pitchFamily="34" charset="0"/>
              </a:rPr>
              <a:t>Psychomotorisch:</a:t>
            </a:r>
          </a:p>
          <a:p>
            <a:pPr>
              <a:buNone/>
            </a:pPr>
            <a:r>
              <a:rPr lang="de-DE" sz="2000" dirty="0">
                <a:latin typeface="Calibri" panose="020F0502020204030204" pitchFamily="34" charset="0"/>
                <a:cs typeface="Calibri" panose="020F0502020204030204" pitchFamily="34" charset="0"/>
              </a:rPr>
              <a:t>	- sicherer Umgang mit den Arbeitsmitteln </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  (Computer, Drucker, Internet, Telefon)</a:t>
            </a:r>
          </a:p>
          <a:p>
            <a:pPr>
              <a:buNone/>
            </a:pPr>
            <a:br>
              <a:rPr lang="de-DE" sz="2000" dirty="0">
                <a:latin typeface="Calibri" panose="020F0502020204030204" pitchFamily="34" charset="0"/>
                <a:cs typeface="Calibri" panose="020F0502020204030204" pitchFamily="34" charset="0"/>
              </a:rPr>
            </a:br>
            <a:endParaRPr lang="de-DE" sz="2000" dirty="0">
              <a:latin typeface="Calibri" panose="020F0502020204030204" pitchFamily="34" charset="0"/>
              <a:cs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4. Schlüsselqualifikationen</a:t>
            </a:r>
          </a:p>
        </p:txBody>
      </p:sp>
      <p:graphicFrame>
        <p:nvGraphicFramePr>
          <p:cNvPr id="4" name="Inhaltsplatzhalter 3"/>
          <p:cNvGraphicFramePr>
            <a:graphicFrameLocks noGrp="1"/>
          </p:cNvGraphicFramePr>
          <p:nvPr>
            <p:ph idx="1"/>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905000" y="2996955"/>
            <a:ext cx="8458200" cy="674294"/>
          </a:xfrm>
        </p:spPr>
        <p:txBody>
          <a:bodyPr/>
          <a:lstStyle/>
          <a:p>
            <a:pPr algn="ctr"/>
            <a:r>
              <a:rPr lang="de-DE" sz="4000" dirty="0">
                <a:latin typeface="Calibri" panose="020F0502020204030204" pitchFamily="34" charset="0"/>
                <a:cs typeface="Calibri" panose="020F0502020204030204" pitchFamily="34" charset="0"/>
              </a:rPr>
              <a:t>Organisation einer Dienstreise</a:t>
            </a:r>
          </a:p>
        </p:txBody>
      </p:sp>
      <p:sp>
        <p:nvSpPr>
          <p:cNvPr id="3" name="Untertitel 2"/>
          <p:cNvSpPr>
            <a:spLocks noGrp="1"/>
          </p:cNvSpPr>
          <p:nvPr>
            <p:ph type="subTitle" idx="1"/>
          </p:nvPr>
        </p:nvSpPr>
        <p:spPr>
          <a:xfrm>
            <a:off x="1905000" y="908720"/>
            <a:ext cx="8458200" cy="1440160"/>
          </a:xfrm>
        </p:spPr>
        <p:txBody>
          <a:bodyPr/>
          <a:lstStyle/>
          <a:p>
            <a:pPr algn="ctr"/>
            <a:endParaRPr lang="de-DE" sz="2000" dirty="0">
              <a:latin typeface="Calibri" panose="020F0502020204030204" pitchFamily="34" charset="0"/>
              <a:cs typeface="Calibri" panose="020F0502020204030204" pitchFamily="34" charset="0"/>
            </a:endParaRPr>
          </a:p>
          <a:p>
            <a:pPr algn="ctr"/>
            <a:r>
              <a:rPr lang="de-DE" sz="2000" dirty="0">
                <a:latin typeface="Calibri" panose="020F0502020204030204" pitchFamily="34" charset="0"/>
                <a:cs typeface="Calibri" panose="020F0502020204030204" pitchFamily="34" charset="0"/>
              </a:rPr>
              <a:t>Präsentation</a:t>
            </a:r>
            <a:br>
              <a:rPr lang="de-DE" sz="2000" dirty="0">
                <a:latin typeface="Calibri" panose="020F0502020204030204" pitchFamily="34" charset="0"/>
                <a:cs typeface="Calibri" panose="020F0502020204030204" pitchFamily="34" charset="0"/>
              </a:rPr>
            </a:br>
            <a:r>
              <a:rPr lang="de-DE" sz="2000" dirty="0">
                <a:latin typeface="Calibri" panose="020F0502020204030204" pitchFamily="34" charset="0"/>
                <a:cs typeface="Calibri" panose="020F0502020204030204" pitchFamily="34" charset="0"/>
              </a:rPr>
              <a:t>zur Prüfung gemäß AEVO vor dem Prüfungsausschuss der IHK</a:t>
            </a:r>
          </a:p>
        </p:txBody>
      </p:sp>
      <p:sp>
        <p:nvSpPr>
          <p:cNvPr id="4" name="Textfeld 3"/>
          <p:cNvSpPr txBox="1"/>
          <p:nvPr/>
        </p:nvSpPr>
        <p:spPr>
          <a:xfrm>
            <a:off x="2495600" y="4581128"/>
            <a:ext cx="7416824" cy="707886"/>
          </a:xfrm>
          <a:prstGeom prst="rect">
            <a:avLst/>
          </a:prstGeom>
          <a:noFill/>
        </p:spPr>
        <p:txBody>
          <a:bodyPr wrap="square" rtlCol="0">
            <a:spAutoFit/>
          </a:bodyPr>
          <a:lstStyle/>
          <a:p>
            <a:r>
              <a:rPr lang="de-DE" sz="2000" dirty="0">
                <a:latin typeface="Calibri" panose="020F0502020204030204" pitchFamily="34" charset="0"/>
                <a:cs typeface="Calibri" panose="020F0502020204030204" pitchFamily="34" charset="0"/>
              </a:rPr>
              <a:t>Prüfungsteilnehmer/in: Jonas Korte</a:t>
            </a:r>
          </a:p>
          <a:p>
            <a:r>
              <a:rPr lang="de-DE" sz="2000" dirty="0">
                <a:latin typeface="Calibri" panose="020F0502020204030204" pitchFamily="34" charset="0"/>
                <a:cs typeface="Calibri" panose="020F0502020204030204" pitchFamily="34" charset="0"/>
              </a:rPr>
              <a:t>Prüflingsnummer: 123456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5. Erläuterung der Methodenwahl</a:t>
            </a:r>
          </a:p>
        </p:txBody>
      </p:sp>
      <p:grpSp>
        <p:nvGrpSpPr>
          <p:cNvPr id="9" name="Gruppieren 8"/>
          <p:cNvGrpSpPr/>
          <p:nvPr/>
        </p:nvGrpSpPr>
        <p:grpSpPr>
          <a:xfrm>
            <a:off x="3358916" y="1375075"/>
            <a:ext cx="5832648" cy="4938926"/>
            <a:chOff x="1946077" y="745075"/>
            <a:chExt cx="5571480" cy="4938926"/>
          </a:xfrm>
        </p:grpSpPr>
        <p:sp>
          <p:nvSpPr>
            <p:cNvPr id="10" name="Freihandform 9"/>
            <p:cNvSpPr/>
            <p:nvPr/>
          </p:nvSpPr>
          <p:spPr>
            <a:xfrm>
              <a:off x="5258445" y="871095"/>
              <a:ext cx="1746294" cy="936001"/>
            </a:xfrm>
            <a:custGeom>
              <a:avLst/>
              <a:gdLst>
                <a:gd name="connsiteX0" fmla="*/ 0 w 1404001"/>
                <a:gd name="connsiteY0" fmla="*/ 0 h 936001"/>
                <a:gd name="connsiteX1" fmla="*/ 1404001 w 1404001"/>
                <a:gd name="connsiteY1" fmla="*/ 0 h 936001"/>
                <a:gd name="connsiteX2" fmla="*/ 1404001 w 1404001"/>
                <a:gd name="connsiteY2" fmla="*/ 936001 h 936001"/>
                <a:gd name="connsiteX3" fmla="*/ 0 w 1404001"/>
                <a:gd name="connsiteY3" fmla="*/ 936001 h 936001"/>
                <a:gd name="connsiteX4" fmla="*/ 0 w 1404001"/>
                <a:gd name="connsiteY4" fmla="*/ 0 h 9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001" h="936001">
                  <a:moveTo>
                    <a:pt x="0" y="0"/>
                  </a:moveTo>
                  <a:lnTo>
                    <a:pt x="1404001" y="0"/>
                  </a:lnTo>
                  <a:lnTo>
                    <a:pt x="1404001" y="936001"/>
                  </a:lnTo>
                  <a:lnTo>
                    <a:pt x="0" y="93600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430" tIns="11430" rIns="11430" bIns="11430" numCol="1" spcCol="1270" anchor="ctr" anchorCtr="0">
              <a:noAutofit/>
            </a:bodyPr>
            <a:lstStyle/>
            <a:p>
              <a:pPr defTabSz="400050">
                <a:lnSpc>
                  <a:spcPct val="90000"/>
                </a:lnSpc>
                <a:spcBef>
                  <a:spcPct val="0"/>
                </a:spcBef>
                <a:spcAft>
                  <a:spcPct val="35000"/>
                </a:spcAft>
              </a:pPr>
              <a:r>
                <a:rPr lang="de-DE" sz="11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Benötigte Arbeitsmittel</a:t>
              </a:r>
              <a:endParaRPr lang="de-DE" sz="1100" dirty="0">
                <a:latin typeface="Calibri" panose="020F0502020204030204" pitchFamily="34" charset="0"/>
                <a:cs typeface="Calibri" panose="020F0502020204030204" pitchFamily="34" charset="0"/>
              </a:endParaRP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Lernauftrag</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Formblätter</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Computer/Drucker/Internet</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Telefon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Schreibmittel</a:t>
              </a:r>
            </a:p>
          </p:txBody>
        </p:sp>
        <p:sp>
          <p:nvSpPr>
            <p:cNvPr id="11" name="Gebogener Pfeil 10"/>
            <p:cNvSpPr/>
            <p:nvPr/>
          </p:nvSpPr>
          <p:spPr>
            <a:xfrm>
              <a:off x="2479214" y="765600"/>
              <a:ext cx="4458112" cy="4458112"/>
            </a:xfrm>
            <a:prstGeom prst="circularArrow">
              <a:avLst>
                <a:gd name="adj1" fmla="val 3076"/>
                <a:gd name="adj2" fmla="val 337195"/>
                <a:gd name="adj3" fmla="val 19800770"/>
                <a:gd name="adj4" fmla="val 19064984"/>
                <a:gd name="adj5" fmla="val 4392"/>
              </a:avLst>
            </a:prstGeom>
          </p:spPr>
          <p:style>
            <a:lnRef idx="2">
              <a:schemeClr val="accent6"/>
            </a:lnRef>
            <a:fillRef idx="1">
              <a:schemeClr val="lt1"/>
            </a:fillRef>
            <a:effectRef idx="0">
              <a:schemeClr val="accent6"/>
            </a:effectRef>
            <a:fontRef idx="minor">
              <a:schemeClr val="dk1"/>
            </a:fontRef>
          </p:style>
          <p:txBody>
            <a:bodyPr/>
            <a:lstStyle/>
            <a:p>
              <a:endParaRPr lang="de-DE"/>
            </a:p>
          </p:txBody>
        </p:sp>
        <p:sp>
          <p:nvSpPr>
            <p:cNvPr id="12" name="Freihandform 11"/>
            <p:cNvSpPr/>
            <p:nvPr/>
          </p:nvSpPr>
          <p:spPr>
            <a:xfrm>
              <a:off x="5937935" y="2260054"/>
              <a:ext cx="1579622" cy="936001"/>
            </a:xfrm>
            <a:custGeom>
              <a:avLst/>
              <a:gdLst>
                <a:gd name="connsiteX0" fmla="*/ 0 w 1404001"/>
                <a:gd name="connsiteY0" fmla="*/ 0 h 936001"/>
                <a:gd name="connsiteX1" fmla="*/ 1404001 w 1404001"/>
                <a:gd name="connsiteY1" fmla="*/ 0 h 936001"/>
                <a:gd name="connsiteX2" fmla="*/ 1404001 w 1404001"/>
                <a:gd name="connsiteY2" fmla="*/ 936001 h 936001"/>
                <a:gd name="connsiteX3" fmla="*/ 0 w 1404001"/>
                <a:gd name="connsiteY3" fmla="*/ 936001 h 936001"/>
                <a:gd name="connsiteX4" fmla="*/ 0 w 1404001"/>
                <a:gd name="connsiteY4" fmla="*/ 0 h 9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001" h="936001">
                  <a:moveTo>
                    <a:pt x="0" y="0"/>
                  </a:moveTo>
                  <a:lnTo>
                    <a:pt x="1404001" y="0"/>
                  </a:lnTo>
                  <a:lnTo>
                    <a:pt x="1404001" y="936001"/>
                  </a:lnTo>
                  <a:lnTo>
                    <a:pt x="0" y="93600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430" tIns="11430" rIns="11430" bIns="11430" numCol="1" spcCol="1270" anchor="ctr" anchorCtr="0">
              <a:noAutofit/>
            </a:bodyPr>
            <a:lstStyle/>
            <a:p>
              <a:pPr defTabSz="400050">
                <a:lnSpc>
                  <a:spcPct val="90000"/>
                </a:lnSpc>
                <a:spcBef>
                  <a:spcPct val="0"/>
                </a:spcBef>
                <a:spcAft>
                  <a:spcPct val="35000"/>
                </a:spcAft>
              </a:pPr>
              <a:r>
                <a:rPr lang="de-DE" sz="11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Informieren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Welche Informationen müssen beschafft werden?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Welche Medien können genutzt werden?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Welche Kollegen / MA können ggf. helfen?</a:t>
              </a:r>
            </a:p>
          </p:txBody>
        </p:sp>
        <p:sp>
          <p:nvSpPr>
            <p:cNvPr id="13" name="Gebogener Pfeil 12"/>
            <p:cNvSpPr/>
            <p:nvPr/>
          </p:nvSpPr>
          <p:spPr>
            <a:xfrm>
              <a:off x="2603914" y="745075"/>
              <a:ext cx="4458112" cy="4458112"/>
            </a:xfrm>
            <a:prstGeom prst="circularArrow">
              <a:avLst>
                <a:gd name="adj1" fmla="val 3764"/>
                <a:gd name="adj2" fmla="val 361147"/>
                <a:gd name="adj3" fmla="val 1160680"/>
                <a:gd name="adj4" fmla="val 415964"/>
                <a:gd name="adj5" fmla="val 4392"/>
              </a:avLst>
            </a:prstGeom>
          </p:spPr>
          <p:style>
            <a:lnRef idx="2">
              <a:schemeClr val="accent6"/>
            </a:lnRef>
            <a:fillRef idx="1">
              <a:schemeClr val="lt1"/>
            </a:fillRef>
            <a:effectRef idx="0">
              <a:schemeClr val="accent6"/>
            </a:effectRef>
            <a:fontRef idx="minor">
              <a:schemeClr val="dk1"/>
            </a:fontRef>
          </p:style>
          <p:txBody>
            <a:bodyPr/>
            <a:lstStyle/>
            <a:p>
              <a:endParaRPr lang="de-DE"/>
            </a:p>
          </p:txBody>
        </p:sp>
        <p:sp>
          <p:nvSpPr>
            <p:cNvPr id="14" name="Freihandform 13"/>
            <p:cNvSpPr/>
            <p:nvPr/>
          </p:nvSpPr>
          <p:spPr>
            <a:xfrm>
              <a:off x="5922676" y="3933056"/>
              <a:ext cx="1472545" cy="936001"/>
            </a:xfrm>
            <a:custGeom>
              <a:avLst/>
              <a:gdLst>
                <a:gd name="connsiteX0" fmla="*/ 0 w 1404001"/>
                <a:gd name="connsiteY0" fmla="*/ 0 h 936001"/>
                <a:gd name="connsiteX1" fmla="*/ 1404001 w 1404001"/>
                <a:gd name="connsiteY1" fmla="*/ 0 h 936001"/>
                <a:gd name="connsiteX2" fmla="*/ 1404001 w 1404001"/>
                <a:gd name="connsiteY2" fmla="*/ 936001 h 936001"/>
                <a:gd name="connsiteX3" fmla="*/ 0 w 1404001"/>
                <a:gd name="connsiteY3" fmla="*/ 936001 h 936001"/>
                <a:gd name="connsiteX4" fmla="*/ 0 w 1404001"/>
                <a:gd name="connsiteY4" fmla="*/ 0 h 9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001" h="936001">
                  <a:moveTo>
                    <a:pt x="0" y="0"/>
                  </a:moveTo>
                  <a:lnTo>
                    <a:pt x="1404001" y="0"/>
                  </a:lnTo>
                  <a:lnTo>
                    <a:pt x="1404001" y="936001"/>
                  </a:lnTo>
                  <a:lnTo>
                    <a:pt x="0" y="93600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430" tIns="11430" rIns="11430" bIns="11430" numCol="1" spcCol="1270" anchor="ctr" anchorCtr="0">
              <a:noAutofit/>
            </a:bodyPr>
            <a:lstStyle/>
            <a:p>
              <a:pPr defTabSz="400050">
                <a:lnSpc>
                  <a:spcPct val="90000"/>
                </a:lnSpc>
                <a:spcBef>
                  <a:spcPct val="0"/>
                </a:spcBef>
                <a:spcAft>
                  <a:spcPct val="35000"/>
                </a:spcAft>
              </a:pPr>
              <a:r>
                <a:rPr lang="de-DE" sz="11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Planen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Erarbeitung von Lösungswegen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Arbeitsplan entwickeln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Festlegung von Arbeitsschritten, Dauer und benötigten Arbeitsmitteln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Entscheidung über weiteres Vorgehen</a:t>
              </a:r>
            </a:p>
          </p:txBody>
        </p:sp>
        <p:sp>
          <p:nvSpPr>
            <p:cNvPr id="15" name="Gebogener Pfeil 14"/>
            <p:cNvSpPr/>
            <p:nvPr/>
          </p:nvSpPr>
          <p:spPr>
            <a:xfrm>
              <a:off x="2425929" y="1071233"/>
              <a:ext cx="4458112" cy="4458112"/>
            </a:xfrm>
            <a:prstGeom prst="circularArrow">
              <a:avLst>
                <a:gd name="adj1" fmla="val 3764"/>
                <a:gd name="adj2" fmla="val 340836"/>
                <a:gd name="adj3" fmla="val 3961916"/>
                <a:gd name="adj4" fmla="val 3381597"/>
                <a:gd name="adj5" fmla="val 4392"/>
              </a:avLst>
            </a:prstGeom>
          </p:spPr>
          <p:style>
            <a:lnRef idx="2">
              <a:schemeClr val="accent6"/>
            </a:lnRef>
            <a:fillRef idx="1">
              <a:schemeClr val="lt1"/>
            </a:fillRef>
            <a:effectRef idx="0">
              <a:schemeClr val="accent6"/>
            </a:effectRef>
            <a:fontRef idx="minor">
              <a:schemeClr val="dk1"/>
            </a:fontRef>
          </p:style>
          <p:txBody>
            <a:bodyPr/>
            <a:lstStyle/>
            <a:p>
              <a:endParaRPr lang="de-DE"/>
            </a:p>
          </p:txBody>
        </p:sp>
        <p:sp>
          <p:nvSpPr>
            <p:cNvPr id="16" name="Freihandform 15"/>
            <p:cNvSpPr/>
            <p:nvPr/>
          </p:nvSpPr>
          <p:spPr>
            <a:xfrm>
              <a:off x="4034309" y="4748000"/>
              <a:ext cx="1565153" cy="936001"/>
            </a:xfrm>
            <a:custGeom>
              <a:avLst/>
              <a:gdLst>
                <a:gd name="connsiteX0" fmla="*/ 0 w 1404001"/>
                <a:gd name="connsiteY0" fmla="*/ 0 h 936001"/>
                <a:gd name="connsiteX1" fmla="*/ 1404001 w 1404001"/>
                <a:gd name="connsiteY1" fmla="*/ 0 h 936001"/>
                <a:gd name="connsiteX2" fmla="*/ 1404001 w 1404001"/>
                <a:gd name="connsiteY2" fmla="*/ 936001 h 936001"/>
                <a:gd name="connsiteX3" fmla="*/ 0 w 1404001"/>
                <a:gd name="connsiteY3" fmla="*/ 936001 h 936001"/>
                <a:gd name="connsiteX4" fmla="*/ 0 w 1404001"/>
                <a:gd name="connsiteY4" fmla="*/ 0 h 9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001" h="936001">
                  <a:moveTo>
                    <a:pt x="0" y="0"/>
                  </a:moveTo>
                  <a:lnTo>
                    <a:pt x="1404001" y="0"/>
                  </a:lnTo>
                  <a:lnTo>
                    <a:pt x="1404001" y="936001"/>
                  </a:lnTo>
                  <a:lnTo>
                    <a:pt x="0" y="93600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430" tIns="11430" rIns="11430" bIns="11430" numCol="1" spcCol="1270" anchor="ctr" anchorCtr="0">
              <a:noAutofit/>
            </a:bodyPr>
            <a:lstStyle/>
            <a:p>
              <a:pPr defTabSz="400050">
                <a:lnSpc>
                  <a:spcPct val="90000"/>
                </a:lnSpc>
                <a:spcBef>
                  <a:spcPct val="0"/>
                </a:spcBef>
                <a:spcAft>
                  <a:spcPct val="35000"/>
                </a:spcAft>
              </a:pPr>
              <a:r>
                <a:rPr lang="de-DE" sz="11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Entscheiden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Lösung mit Ausbilder besprechen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Go / </a:t>
              </a:r>
              <a:r>
                <a:rPr lang="de-DE" sz="1000" dirty="0" err="1">
                  <a:latin typeface="Calibri" panose="020F0502020204030204" pitchFamily="34" charset="0"/>
                  <a:cs typeface="Calibri" panose="020F0502020204030204" pitchFamily="34" charset="0"/>
                </a:rPr>
                <a:t>No</a:t>
              </a:r>
              <a:r>
                <a:rPr lang="de-DE" sz="1000" dirty="0">
                  <a:latin typeface="Calibri" panose="020F0502020204030204" pitchFamily="34" charset="0"/>
                  <a:cs typeface="Calibri" panose="020F0502020204030204" pitchFamily="34" charset="0"/>
                </a:rPr>
                <a:t> Go</a:t>
              </a:r>
            </a:p>
          </p:txBody>
        </p:sp>
        <p:sp>
          <p:nvSpPr>
            <p:cNvPr id="17" name="Gebogener Pfeil 16"/>
            <p:cNvSpPr/>
            <p:nvPr/>
          </p:nvSpPr>
          <p:spPr>
            <a:xfrm>
              <a:off x="2216007" y="966999"/>
              <a:ext cx="4458112" cy="4458112"/>
            </a:xfrm>
            <a:prstGeom prst="circularArrow">
              <a:avLst>
                <a:gd name="adj1" fmla="val 4198"/>
                <a:gd name="adj2" fmla="val 374265"/>
                <a:gd name="adj3" fmla="val 6979633"/>
                <a:gd name="adj4" fmla="val 6425738"/>
                <a:gd name="adj5" fmla="val 4392"/>
              </a:avLst>
            </a:prstGeom>
          </p:spPr>
          <p:style>
            <a:lnRef idx="2">
              <a:schemeClr val="accent6"/>
            </a:lnRef>
            <a:fillRef idx="1">
              <a:schemeClr val="lt1"/>
            </a:fillRef>
            <a:effectRef idx="0">
              <a:schemeClr val="accent6"/>
            </a:effectRef>
            <a:fontRef idx="minor">
              <a:schemeClr val="dk1"/>
            </a:fontRef>
          </p:style>
          <p:txBody>
            <a:bodyPr/>
            <a:lstStyle/>
            <a:p>
              <a:endParaRPr lang="de-DE"/>
            </a:p>
          </p:txBody>
        </p:sp>
        <p:sp>
          <p:nvSpPr>
            <p:cNvPr id="18" name="Freihandform 17"/>
            <p:cNvSpPr/>
            <p:nvPr/>
          </p:nvSpPr>
          <p:spPr>
            <a:xfrm>
              <a:off x="2341395" y="3992057"/>
              <a:ext cx="1527056" cy="936001"/>
            </a:xfrm>
            <a:custGeom>
              <a:avLst/>
              <a:gdLst>
                <a:gd name="connsiteX0" fmla="*/ 0 w 1404001"/>
                <a:gd name="connsiteY0" fmla="*/ 0 h 936001"/>
                <a:gd name="connsiteX1" fmla="*/ 1404001 w 1404001"/>
                <a:gd name="connsiteY1" fmla="*/ 0 h 936001"/>
                <a:gd name="connsiteX2" fmla="*/ 1404001 w 1404001"/>
                <a:gd name="connsiteY2" fmla="*/ 936001 h 936001"/>
                <a:gd name="connsiteX3" fmla="*/ 0 w 1404001"/>
                <a:gd name="connsiteY3" fmla="*/ 936001 h 936001"/>
                <a:gd name="connsiteX4" fmla="*/ 0 w 1404001"/>
                <a:gd name="connsiteY4" fmla="*/ 0 h 9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001" h="936001">
                  <a:moveTo>
                    <a:pt x="0" y="0"/>
                  </a:moveTo>
                  <a:lnTo>
                    <a:pt x="1404001" y="0"/>
                  </a:lnTo>
                  <a:lnTo>
                    <a:pt x="1404001" y="936001"/>
                  </a:lnTo>
                  <a:lnTo>
                    <a:pt x="0" y="93600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430" tIns="11430" rIns="11430" bIns="11430" numCol="1" spcCol="1270" anchor="ctr" anchorCtr="0">
              <a:noAutofit/>
            </a:bodyPr>
            <a:lstStyle/>
            <a:p>
              <a:pPr defTabSz="400050">
                <a:lnSpc>
                  <a:spcPct val="90000"/>
                </a:lnSpc>
                <a:spcBef>
                  <a:spcPct val="0"/>
                </a:spcBef>
                <a:spcAft>
                  <a:spcPct val="35000"/>
                </a:spcAft>
              </a:pPr>
              <a:r>
                <a:rPr lang="de-DE" sz="11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Durchführen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Durchführung festgelegter Arbeitsschritte</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Dokumentation der Durchführung</a:t>
              </a:r>
            </a:p>
          </p:txBody>
        </p:sp>
        <p:sp>
          <p:nvSpPr>
            <p:cNvPr id="19" name="Gebogener Pfeil 18"/>
            <p:cNvSpPr/>
            <p:nvPr/>
          </p:nvSpPr>
          <p:spPr>
            <a:xfrm>
              <a:off x="2354513" y="851516"/>
              <a:ext cx="4458112" cy="4458112"/>
            </a:xfrm>
            <a:prstGeom prst="circularArrow">
              <a:avLst>
                <a:gd name="adj1" fmla="val 3764"/>
                <a:gd name="adj2" fmla="val 234871"/>
                <a:gd name="adj3" fmla="val 10544235"/>
                <a:gd name="adj4" fmla="val 9404449"/>
                <a:gd name="adj5" fmla="val 4392"/>
              </a:avLst>
            </a:prstGeom>
          </p:spPr>
          <p:style>
            <a:lnRef idx="2">
              <a:schemeClr val="accent6"/>
            </a:lnRef>
            <a:fillRef idx="1">
              <a:schemeClr val="lt1"/>
            </a:fillRef>
            <a:effectRef idx="0">
              <a:schemeClr val="accent6"/>
            </a:effectRef>
            <a:fontRef idx="minor">
              <a:schemeClr val="dk1"/>
            </a:fontRef>
          </p:style>
          <p:txBody>
            <a:bodyPr/>
            <a:lstStyle/>
            <a:p>
              <a:endParaRPr lang="de-DE"/>
            </a:p>
          </p:txBody>
        </p:sp>
        <p:sp>
          <p:nvSpPr>
            <p:cNvPr id="20" name="Freihandform 19"/>
            <p:cNvSpPr/>
            <p:nvPr/>
          </p:nvSpPr>
          <p:spPr>
            <a:xfrm>
              <a:off x="1946077" y="2260054"/>
              <a:ext cx="1404001" cy="936001"/>
            </a:xfrm>
            <a:custGeom>
              <a:avLst/>
              <a:gdLst>
                <a:gd name="connsiteX0" fmla="*/ 0 w 1404001"/>
                <a:gd name="connsiteY0" fmla="*/ 0 h 936001"/>
                <a:gd name="connsiteX1" fmla="*/ 1404001 w 1404001"/>
                <a:gd name="connsiteY1" fmla="*/ 0 h 936001"/>
                <a:gd name="connsiteX2" fmla="*/ 1404001 w 1404001"/>
                <a:gd name="connsiteY2" fmla="*/ 936001 h 936001"/>
                <a:gd name="connsiteX3" fmla="*/ 0 w 1404001"/>
                <a:gd name="connsiteY3" fmla="*/ 936001 h 936001"/>
                <a:gd name="connsiteX4" fmla="*/ 0 w 1404001"/>
                <a:gd name="connsiteY4" fmla="*/ 0 h 9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001" h="936001">
                  <a:moveTo>
                    <a:pt x="0" y="0"/>
                  </a:moveTo>
                  <a:lnTo>
                    <a:pt x="1404001" y="0"/>
                  </a:lnTo>
                  <a:lnTo>
                    <a:pt x="1404001" y="936001"/>
                  </a:lnTo>
                  <a:lnTo>
                    <a:pt x="0" y="93600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430" tIns="11430" rIns="11430" bIns="11430" numCol="1" spcCol="1270" anchor="ctr" anchorCtr="0">
              <a:noAutofit/>
            </a:bodyPr>
            <a:lstStyle/>
            <a:p>
              <a:pPr defTabSz="400050">
                <a:lnSpc>
                  <a:spcPct val="90000"/>
                </a:lnSpc>
                <a:spcBef>
                  <a:spcPct val="0"/>
                </a:spcBef>
                <a:spcAft>
                  <a:spcPct val="35000"/>
                </a:spcAft>
              </a:pPr>
              <a:r>
                <a:rPr lang="de-DE" sz="11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Kontrollieren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Soll-Ist-Vergleich</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Eigenständige Korrekturen</a:t>
              </a:r>
            </a:p>
          </p:txBody>
        </p:sp>
        <p:sp>
          <p:nvSpPr>
            <p:cNvPr id="21" name="Gebogener Pfeil 20"/>
            <p:cNvSpPr/>
            <p:nvPr/>
          </p:nvSpPr>
          <p:spPr>
            <a:xfrm>
              <a:off x="2259744" y="975081"/>
              <a:ext cx="4458112" cy="4458112"/>
            </a:xfrm>
            <a:prstGeom prst="circularArrow">
              <a:avLst>
                <a:gd name="adj1" fmla="val 3764"/>
                <a:gd name="adj2" fmla="val 234871"/>
                <a:gd name="adj3" fmla="val 13100144"/>
                <a:gd name="adj4" fmla="val 12408932"/>
                <a:gd name="adj5" fmla="val 4392"/>
              </a:avLst>
            </a:prstGeom>
          </p:spPr>
          <p:style>
            <a:lnRef idx="2">
              <a:schemeClr val="accent6"/>
            </a:lnRef>
            <a:fillRef idx="1">
              <a:schemeClr val="lt1"/>
            </a:fillRef>
            <a:effectRef idx="0">
              <a:schemeClr val="accent6"/>
            </a:effectRef>
            <a:fontRef idx="minor">
              <a:schemeClr val="dk1"/>
            </a:fontRef>
          </p:style>
          <p:txBody>
            <a:bodyPr/>
            <a:lstStyle/>
            <a:p>
              <a:endParaRPr lang="de-DE"/>
            </a:p>
          </p:txBody>
        </p:sp>
        <p:sp>
          <p:nvSpPr>
            <p:cNvPr id="22" name="Freihandform 21"/>
            <p:cNvSpPr/>
            <p:nvPr/>
          </p:nvSpPr>
          <p:spPr>
            <a:xfrm>
              <a:off x="3053734" y="871096"/>
              <a:ext cx="1404001" cy="936001"/>
            </a:xfrm>
            <a:custGeom>
              <a:avLst/>
              <a:gdLst>
                <a:gd name="connsiteX0" fmla="*/ 0 w 1404001"/>
                <a:gd name="connsiteY0" fmla="*/ 0 h 936001"/>
                <a:gd name="connsiteX1" fmla="*/ 1404001 w 1404001"/>
                <a:gd name="connsiteY1" fmla="*/ 0 h 936001"/>
                <a:gd name="connsiteX2" fmla="*/ 1404001 w 1404001"/>
                <a:gd name="connsiteY2" fmla="*/ 936001 h 936001"/>
                <a:gd name="connsiteX3" fmla="*/ 0 w 1404001"/>
                <a:gd name="connsiteY3" fmla="*/ 936001 h 936001"/>
                <a:gd name="connsiteX4" fmla="*/ 0 w 1404001"/>
                <a:gd name="connsiteY4" fmla="*/ 0 h 9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001" h="936001">
                  <a:moveTo>
                    <a:pt x="0" y="0"/>
                  </a:moveTo>
                  <a:lnTo>
                    <a:pt x="1404001" y="0"/>
                  </a:lnTo>
                  <a:lnTo>
                    <a:pt x="1404001" y="936001"/>
                  </a:lnTo>
                  <a:lnTo>
                    <a:pt x="0" y="93600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430" tIns="11430" rIns="11430" bIns="11430" numCol="1" spcCol="1270" anchor="ctr" anchorCtr="0">
              <a:noAutofit/>
            </a:bodyPr>
            <a:lstStyle/>
            <a:p>
              <a:pPr defTabSz="400050">
                <a:lnSpc>
                  <a:spcPct val="90000"/>
                </a:lnSpc>
                <a:spcBef>
                  <a:spcPct val="0"/>
                </a:spcBef>
                <a:spcAft>
                  <a:spcPct val="35000"/>
                </a:spcAft>
              </a:pPr>
              <a:r>
                <a:rPr lang="de-DE" sz="11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Bewerten</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Auszubildender bewertet</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Ausbilder bewertet</a:t>
              </a:r>
            </a:p>
            <a:p>
              <a:pPr marL="57150" lvl="1" indent="-57150" defTabSz="311150">
                <a:lnSpc>
                  <a:spcPct val="90000"/>
                </a:lnSpc>
                <a:spcBef>
                  <a:spcPct val="0"/>
                </a:spcBef>
                <a:spcAft>
                  <a:spcPct val="15000"/>
                </a:spcAft>
                <a:buChar char="••"/>
              </a:pPr>
              <a:r>
                <a:rPr lang="de-DE" sz="1000" dirty="0">
                  <a:latin typeface="Calibri" panose="020F0502020204030204" pitchFamily="34" charset="0"/>
                  <a:cs typeface="Calibri" panose="020F0502020204030204" pitchFamily="34" charset="0"/>
                </a:rPr>
                <a:t>Schlussfolgerungen durch die Bewertung für zukünftige Vorgänge</a:t>
              </a:r>
            </a:p>
          </p:txBody>
        </p:sp>
        <p:sp>
          <p:nvSpPr>
            <p:cNvPr id="23" name="Gebogener Pfeil 22"/>
            <p:cNvSpPr/>
            <p:nvPr/>
          </p:nvSpPr>
          <p:spPr>
            <a:xfrm>
              <a:off x="2681519" y="942113"/>
              <a:ext cx="4458112" cy="4458112"/>
            </a:xfrm>
            <a:prstGeom prst="circularArrow">
              <a:avLst>
                <a:gd name="adj1" fmla="val 3058"/>
                <a:gd name="adj2" fmla="val 367414"/>
                <a:gd name="adj3" fmla="val 16245034"/>
                <a:gd name="adj4" fmla="val 15589104"/>
                <a:gd name="adj5" fmla="val 3338"/>
              </a:avLst>
            </a:prstGeom>
          </p:spPr>
          <p:style>
            <a:lnRef idx="2">
              <a:schemeClr val="accent6"/>
            </a:lnRef>
            <a:fillRef idx="1">
              <a:schemeClr val="lt1"/>
            </a:fillRef>
            <a:effectRef idx="0">
              <a:schemeClr val="accent6"/>
            </a:effectRef>
            <a:fontRef idx="minor">
              <a:schemeClr val="dk1"/>
            </a:fontRef>
          </p:style>
          <p:txBody>
            <a:bodyPr/>
            <a:lstStyle/>
            <a:p>
              <a:endParaRPr lang="de-DE"/>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5. Erläuterung der Methodenwahl	</a:t>
            </a:r>
          </a:p>
        </p:txBody>
      </p:sp>
      <p:sp>
        <p:nvSpPr>
          <p:cNvPr id="3" name="Inhaltsplatzhalter 2"/>
          <p:cNvSpPr>
            <a:spLocks noGrp="1"/>
          </p:cNvSpPr>
          <p:nvPr>
            <p:ph idx="1"/>
          </p:nvPr>
        </p:nvSpPr>
        <p:spPr/>
        <p:txBody>
          <a:bodyPr/>
          <a:lstStyle/>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Ausbilder steht in allen Phasen beratend zur Seite</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Bei Entscheidung und Bewertung aktive Mitwirkung des Ausbilders</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Kooperativer Führungsstil</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Motivation des Auszubildenden zur aktiven Gestaltung des Organisationsprozesses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6. Auswertung</a:t>
            </a:r>
          </a:p>
        </p:txBody>
      </p:sp>
      <p:sp>
        <p:nvSpPr>
          <p:cNvPr id="3" name="Inhaltsplatzhalter 2"/>
          <p:cNvSpPr>
            <a:spLocks noGrp="1"/>
          </p:cNvSpPr>
          <p:nvPr>
            <p:ph idx="1"/>
          </p:nvPr>
        </p:nvSpPr>
        <p:spPr/>
        <p:txBody>
          <a:bodyPr>
            <a:noAutofit/>
          </a:bodyPr>
          <a:lstStyle/>
          <a:p>
            <a:pPr>
              <a:buNone/>
            </a:pPr>
            <a:r>
              <a:rPr lang="de-DE" sz="2000" b="1" dirty="0">
                <a:latin typeface="Calibri" panose="020F0502020204030204" pitchFamily="34" charset="0"/>
                <a:cs typeface="Calibri" panose="020F0502020204030204" pitchFamily="34" charset="0"/>
              </a:rPr>
              <a:t>Vorteile:</a:t>
            </a:r>
          </a:p>
          <a:p>
            <a:pPr>
              <a:buNone/>
            </a:pPr>
            <a:r>
              <a:rPr lang="de-DE" sz="2000" dirty="0">
                <a:latin typeface="Calibri" panose="020F0502020204030204" pitchFamily="34" charset="0"/>
                <a:cs typeface="Calibri" panose="020F0502020204030204" pitchFamily="34" charset="0"/>
              </a:rPr>
              <a:t>	Eigenständiges Handeln und Kommunikationsfähigkeit des Auszubildenden wurden gestärkt, auch die Planungsfähigkeit hat sich verbessert.</a:t>
            </a:r>
          </a:p>
          <a:p>
            <a:pPr>
              <a:buNone/>
            </a:pPr>
            <a:r>
              <a:rPr lang="de-DE" sz="2000" b="1" dirty="0">
                <a:latin typeface="Calibri" panose="020F0502020204030204" pitchFamily="34" charset="0"/>
                <a:cs typeface="Calibri" panose="020F0502020204030204" pitchFamily="34" charset="0"/>
              </a:rPr>
              <a:t>Nachteile:</a:t>
            </a:r>
          </a:p>
          <a:p>
            <a:pPr>
              <a:buNone/>
            </a:pPr>
            <a:r>
              <a:rPr lang="de-DE" sz="2000" dirty="0">
                <a:latin typeface="Calibri" panose="020F0502020204030204" pitchFamily="34" charset="0"/>
                <a:cs typeface="Calibri" panose="020F0502020204030204" pitchFamily="34" charset="0"/>
              </a:rPr>
              <a:t>	Organisation einer Dienstreise sowie eine zugehörige Unterweisung ist zeitintensiv. </a:t>
            </a:r>
          </a:p>
          <a:p>
            <a:pPr>
              <a:buNone/>
            </a:pPr>
            <a:r>
              <a:rPr lang="de-DE" sz="2000" b="1" dirty="0">
                <a:latin typeface="Calibri" panose="020F0502020204030204" pitchFamily="34" charset="0"/>
                <a:cs typeface="Calibri" panose="020F0502020204030204" pitchFamily="34" charset="0"/>
              </a:rPr>
              <a:t>Resümee:</a:t>
            </a:r>
          </a:p>
          <a:p>
            <a:pPr>
              <a:buNone/>
            </a:pPr>
            <a:r>
              <a:rPr lang="de-DE" sz="2000" dirty="0">
                <a:latin typeface="Calibri" panose="020F0502020204030204" pitchFamily="34" charset="0"/>
                <a:cs typeface="Calibri" panose="020F0502020204030204" pitchFamily="34" charset="0"/>
              </a:rPr>
              <a:t>	Ausbildungssituation ist realistisch und nachvollziehbar, allerdings mit drei Tagen recht zeitintensiv in der Umsetzung. Bei erfolgreicher Durchführung kann der Auszubildende ab sofort Dienstreisen eigenständig organisieren, was den betrieblichen Alltag erleichtert. Seine Aufgabe ist relevant für eine funktionierende Organisation, dies wirkt motivierend. </a:t>
            </a:r>
          </a:p>
          <a:p>
            <a:pPr>
              <a:buNone/>
            </a:pPr>
            <a:endParaRPr lang="de-DE"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828800" y="1412776"/>
            <a:ext cx="8686800" cy="2448272"/>
          </a:xfrm>
        </p:spPr>
        <p:txBody>
          <a:bodyPr anchor="ctr"/>
          <a:lstStyle/>
          <a:p>
            <a:pPr algn="ctr"/>
            <a:r>
              <a:rPr lang="de-DE" sz="3600" dirty="0">
                <a:latin typeface="Calibri" panose="020F0502020204030204" pitchFamily="34" charset="0"/>
                <a:cs typeface="Calibri" panose="020F0502020204030204" pitchFamily="34" charset="0"/>
              </a:rPr>
              <a:t>Vielen Dank für Ihre Aufmerksamkeit!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000" dirty="0">
                <a:latin typeface="Calibri" panose="020F0502020204030204" pitchFamily="34" charset="0"/>
                <a:cs typeface="Calibri" panose="020F0502020204030204" pitchFamily="34" charset="0"/>
              </a:rPr>
              <a:t>Vorgehensweise</a:t>
            </a:r>
          </a:p>
        </p:txBody>
      </p:sp>
      <p:sp>
        <p:nvSpPr>
          <p:cNvPr id="3" name="Inhaltsplatzhalter 2"/>
          <p:cNvSpPr>
            <a:spLocks noGrp="1"/>
          </p:cNvSpPr>
          <p:nvPr>
            <p:ph idx="1"/>
          </p:nvPr>
        </p:nvSpPr>
        <p:spPr/>
        <p:txBody>
          <a:bodyPr/>
          <a:lstStyle/>
          <a:p>
            <a:r>
              <a:rPr lang="de-DE" sz="2000" dirty="0">
                <a:latin typeface="Calibri" panose="020F0502020204030204" pitchFamily="34" charset="0"/>
                <a:cs typeface="Calibri" panose="020F0502020204030204" pitchFamily="34" charset="0"/>
              </a:rPr>
              <a:t>1. Analyse der Ausbildungssituation</a:t>
            </a:r>
          </a:p>
          <a:p>
            <a:r>
              <a:rPr lang="de-DE" sz="2000" dirty="0">
                <a:latin typeface="Calibri" panose="020F0502020204030204" pitchFamily="34" charset="0"/>
                <a:cs typeface="Calibri" panose="020F0502020204030204" pitchFamily="34" charset="0"/>
              </a:rPr>
              <a:t>2. Angabe der Lernziele</a:t>
            </a:r>
          </a:p>
          <a:p>
            <a:r>
              <a:rPr lang="de-DE" sz="2000" dirty="0">
                <a:latin typeface="Calibri" panose="020F0502020204030204" pitchFamily="34" charset="0"/>
                <a:cs typeface="Calibri" panose="020F0502020204030204" pitchFamily="34" charset="0"/>
              </a:rPr>
              <a:t>3. Einordnung der Lernbereiche</a:t>
            </a:r>
          </a:p>
          <a:p>
            <a:r>
              <a:rPr lang="de-DE" sz="2000" dirty="0">
                <a:latin typeface="Calibri" panose="020F0502020204030204" pitchFamily="34" charset="0"/>
                <a:cs typeface="Calibri" panose="020F0502020204030204" pitchFamily="34" charset="0"/>
              </a:rPr>
              <a:t>4. Schlüsselqualifikationen</a:t>
            </a:r>
          </a:p>
          <a:p>
            <a:r>
              <a:rPr lang="de-DE" sz="2000" dirty="0">
                <a:latin typeface="Calibri" panose="020F0502020204030204" pitchFamily="34" charset="0"/>
                <a:cs typeface="Calibri" panose="020F0502020204030204" pitchFamily="34" charset="0"/>
              </a:rPr>
              <a:t>5. Erläuterung der Methodenwahl</a:t>
            </a:r>
          </a:p>
          <a:p>
            <a:r>
              <a:rPr lang="de-DE" sz="2000" dirty="0">
                <a:latin typeface="Calibri" panose="020F0502020204030204" pitchFamily="34" charset="0"/>
                <a:cs typeface="Calibri" panose="020F0502020204030204" pitchFamily="34" charset="0"/>
              </a:rPr>
              <a:t>6. Auswertung</a:t>
            </a:r>
          </a:p>
          <a:p>
            <a:pPr>
              <a:buNone/>
            </a:pPr>
            <a:endParaRPr lang="de-DE" sz="2000" dirty="0">
              <a:latin typeface="Calibri" panose="020F0502020204030204" pitchFamily="34" charset="0"/>
              <a:cs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800" dirty="0">
                <a:latin typeface="Calibri" panose="020F0502020204030204" pitchFamily="34" charset="0"/>
                <a:cs typeface="Calibri" panose="020F0502020204030204" pitchFamily="34" charset="0"/>
              </a:rPr>
              <a:t>1. Analyse der Ausbildungssituation	</a:t>
            </a:r>
          </a:p>
        </p:txBody>
      </p:sp>
      <p:sp>
        <p:nvSpPr>
          <p:cNvPr id="3" name="Inhaltsplatzhalter 2"/>
          <p:cNvSpPr>
            <a:spLocks noGrp="1"/>
          </p:cNvSpPr>
          <p:nvPr>
            <p:ph idx="1"/>
          </p:nvPr>
        </p:nvSpPr>
        <p:spPr/>
        <p:txBody>
          <a:bodyPr/>
          <a:lstStyle/>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Informationen über das Unternehmen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Beschreibung der Ausbildungssituation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Adressatenanalyse</a:t>
            </a:r>
            <a:r>
              <a:rPr lang="de-DE" sz="1800"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2. Angabe der Lernziele	</a:t>
            </a:r>
          </a:p>
        </p:txBody>
      </p:sp>
      <p:sp>
        <p:nvSpPr>
          <p:cNvPr id="3" name="Inhaltsplatzhalter 2"/>
          <p:cNvSpPr>
            <a:spLocks noGrp="1"/>
          </p:cNvSpPr>
          <p:nvPr>
            <p:ph idx="1"/>
          </p:nvPr>
        </p:nvSpPr>
        <p:spPr/>
        <p:txBody>
          <a:bodyPr/>
          <a:lstStyle/>
          <a:p>
            <a:pPr>
              <a:buFont typeface="+mj-lt"/>
              <a:buAutoNum type="arabicPeriod"/>
            </a:pPr>
            <a:r>
              <a:rPr lang="de-DE" sz="2000" dirty="0">
                <a:latin typeface="Calibri" panose="020F0502020204030204" pitchFamily="34" charset="0"/>
                <a:cs typeface="Calibri" panose="020F0502020204030204" pitchFamily="34" charset="0"/>
              </a:rPr>
              <a:t>Richtlernziele</a:t>
            </a:r>
          </a:p>
          <a:p>
            <a:pPr>
              <a:buFont typeface="+mj-lt"/>
              <a:buAutoNum type="arabicPeriod"/>
            </a:pPr>
            <a:r>
              <a:rPr lang="de-DE" sz="2000" dirty="0">
                <a:latin typeface="Calibri" panose="020F0502020204030204" pitchFamily="34" charset="0"/>
                <a:cs typeface="Calibri" panose="020F0502020204030204" pitchFamily="34" charset="0"/>
              </a:rPr>
              <a:t>Groblernziele</a:t>
            </a:r>
          </a:p>
          <a:p>
            <a:pPr>
              <a:buFont typeface="+mj-lt"/>
              <a:buAutoNum type="arabicPeriod"/>
            </a:pPr>
            <a:r>
              <a:rPr lang="de-DE" sz="2000" dirty="0">
                <a:latin typeface="Calibri" panose="020F0502020204030204" pitchFamily="34" charset="0"/>
                <a:cs typeface="Calibri" panose="020F0502020204030204" pitchFamily="34" charset="0"/>
              </a:rPr>
              <a:t>Feinlernziele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3. Einordnung der Lernbereiche</a:t>
            </a:r>
          </a:p>
        </p:txBody>
      </p:sp>
      <p:sp>
        <p:nvSpPr>
          <p:cNvPr id="3" name="Inhaltsplatzhalter 2"/>
          <p:cNvSpPr>
            <a:spLocks noGrp="1"/>
          </p:cNvSpPr>
          <p:nvPr>
            <p:ph idx="1"/>
          </p:nvPr>
        </p:nvSpPr>
        <p:spPr/>
        <p:txBody>
          <a:bodyPr/>
          <a:lstStyle/>
          <a:p>
            <a:pPr>
              <a:buFont typeface="+mj-lt"/>
              <a:buAutoNum type="arabicPeriod"/>
            </a:pPr>
            <a:r>
              <a:rPr lang="de-DE" sz="2000" dirty="0">
                <a:latin typeface="Calibri" panose="020F0502020204030204" pitchFamily="34" charset="0"/>
                <a:cs typeface="Calibri" panose="020F0502020204030204" pitchFamily="34" charset="0"/>
              </a:rPr>
              <a:t>Kognitiver Lernbereich</a:t>
            </a:r>
          </a:p>
          <a:p>
            <a:pPr>
              <a:buFont typeface="+mj-lt"/>
              <a:buAutoNum type="arabicPeriod"/>
            </a:pPr>
            <a:r>
              <a:rPr lang="de-DE" sz="2000" dirty="0">
                <a:latin typeface="Calibri" panose="020F0502020204030204" pitchFamily="34" charset="0"/>
                <a:cs typeface="Calibri" panose="020F0502020204030204" pitchFamily="34" charset="0"/>
              </a:rPr>
              <a:t>Affektiver Lernbereich</a:t>
            </a:r>
          </a:p>
          <a:p>
            <a:pPr>
              <a:buFont typeface="+mj-lt"/>
              <a:buAutoNum type="arabicPeriod"/>
            </a:pPr>
            <a:r>
              <a:rPr lang="de-DE" sz="2000" dirty="0">
                <a:latin typeface="Calibri" panose="020F0502020204030204" pitchFamily="34" charset="0"/>
                <a:cs typeface="Calibri" panose="020F0502020204030204" pitchFamily="34" charset="0"/>
              </a:rPr>
              <a:t>Psychomotorischer Lernbereich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4. Schlüsselqualifikationen	</a:t>
            </a:r>
          </a:p>
        </p:txBody>
      </p:sp>
      <p:sp>
        <p:nvSpPr>
          <p:cNvPr id="3" name="Inhaltsplatzhalter 2"/>
          <p:cNvSpPr>
            <a:spLocks noGrp="1"/>
          </p:cNvSpPr>
          <p:nvPr>
            <p:ph idx="1"/>
          </p:nvPr>
        </p:nvSpPr>
        <p:spPr/>
        <p:txBody>
          <a:bodyPr/>
          <a:lstStyle/>
          <a:p>
            <a:pPr marL="285750" indent="-285750">
              <a:buFont typeface="Wingdings" panose="05000000000000000000" pitchFamily="2" charset="2"/>
              <a:buChar char="§"/>
            </a:pPr>
            <a:r>
              <a:rPr lang="de-DE" sz="2000" dirty="0">
                <a:latin typeface="Calibri" panose="020F0502020204030204" pitchFamily="34" charset="0"/>
                <a:cs typeface="Calibri" panose="020F0502020204030204" pitchFamily="34" charset="0"/>
              </a:rPr>
              <a:t>Angabe zu erlernender oder bereits vorhandener Schlüsselqualifikationen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latin typeface="Calibri" panose="020F0502020204030204" pitchFamily="34" charset="0"/>
                <a:cs typeface="Calibri" panose="020F0502020204030204" pitchFamily="34" charset="0"/>
              </a:rPr>
              <a:t>5. Erläuterung der Methodenwahl</a:t>
            </a:r>
          </a:p>
        </p:txBody>
      </p:sp>
      <p:sp>
        <p:nvSpPr>
          <p:cNvPr id="3" name="Inhaltsplatzhalter 2"/>
          <p:cNvSpPr>
            <a:spLocks noGrp="1"/>
          </p:cNvSpPr>
          <p:nvPr>
            <p:ph idx="1"/>
          </p:nvPr>
        </p:nvSpPr>
        <p:spPr/>
        <p:txBody>
          <a:bodyPr/>
          <a:lstStyle/>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Benötigte Arbeitsmittel</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Informieren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Planen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Entscheiden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Durchführen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Kontrollieren</a:t>
            </a:r>
          </a:p>
          <a:p>
            <a:pPr>
              <a:buFont typeface="Wingdings" panose="05000000000000000000" pitchFamily="2" charset="2"/>
              <a:buChar char="§"/>
            </a:pPr>
            <a:r>
              <a:rPr lang="de-DE" sz="2000" dirty="0">
                <a:latin typeface="Calibri" panose="020F0502020204030204" pitchFamily="34" charset="0"/>
                <a:cs typeface="Calibri" panose="020F0502020204030204" pitchFamily="34" charset="0"/>
              </a:rPr>
              <a:t>Bewerten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42C10-C3C9-DC02-C208-B8A55E3F399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C2DFF4E-9890-4776-AC5E-031D5B2B9316}"/>
              </a:ext>
            </a:extLst>
          </p:cNvPr>
          <p:cNvSpPr>
            <a:spLocks noGrp="1"/>
          </p:cNvSpPr>
          <p:nvPr>
            <p:ph type="title"/>
          </p:nvPr>
        </p:nvSpPr>
        <p:spPr>
          <a:xfrm>
            <a:off x="838200" y="365126"/>
            <a:ext cx="10515600" cy="553824"/>
          </a:xfrm>
        </p:spPr>
        <p:txBody>
          <a:bodyPr/>
          <a:lstStyle/>
          <a:p>
            <a:r>
              <a:rPr lang="de-DE" sz="2800" dirty="0">
                <a:latin typeface="Calibri" panose="020F0502020204030204" pitchFamily="34" charset="0"/>
                <a:cs typeface="Calibri" panose="020F0502020204030204" pitchFamily="34" charset="0"/>
              </a:rPr>
              <a:t>Entwickelende Methoden</a:t>
            </a:r>
          </a:p>
        </p:txBody>
      </p:sp>
      <p:graphicFrame>
        <p:nvGraphicFramePr>
          <p:cNvPr id="4" name="Tabelle 3">
            <a:extLst>
              <a:ext uri="{FF2B5EF4-FFF2-40B4-BE49-F238E27FC236}">
                <a16:creationId xmlns:a16="http://schemas.microsoft.com/office/drawing/2014/main" id="{09EF1244-48FE-A247-5691-3BD1B103772B}"/>
              </a:ext>
            </a:extLst>
          </p:cNvPr>
          <p:cNvGraphicFramePr>
            <a:graphicFrameLocks noGrp="1"/>
          </p:cNvGraphicFramePr>
          <p:nvPr>
            <p:extLst>
              <p:ext uri="{D42A27DB-BD31-4B8C-83A1-F6EECF244321}">
                <p14:modId xmlns:p14="http://schemas.microsoft.com/office/powerpoint/2010/main" val="1026511582"/>
              </p:ext>
            </p:extLst>
          </p:nvPr>
        </p:nvGraphicFramePr>
        <p:xfrm>
          <a:off x="891654" y="918950"/>
          <a:ext cx="10881815" cy="5934600"/>
        </p:xfrm>
        <a:graphic>
          <a:graphicData uri="http://schemas.openxmlformats.org/drawingml/2006/table">
            <a:tbl>
              <a:tblPr/>
              <a:tblGrid>
                <a:gridCol w="2176363">
                  <a:extLst>
                    <a:ext uri="{9D8B030D-6E8A-4147-A177-3AD203B41FA5}">
                      <a16:colId xmlns:a16="http://schemas.microsoft.com/office/drawing/2014/main" val="2816115516"/>
                    </a:ext>
                  </a:extLst>
                </a:gridCol>
                <a:gridCol w="2176363">
                  <a:extLst>
                    <a:ext uri="{9D8B030D-6E8A-4147-A177-3AD203B41FA5}">
                      <a16:colId xmlns:a16="http://schemas.microsoft.com/office/drawing/2014/main" val="1337506954"/>
                    </a:ext>
                  </a:extLst>
                </a:gridCol>
                <a:gridCol w="2176363">
                  <a:extLst>
                    <a:ext uri="{9D8B030D-6E8A-4147-A177-3AD203B41FA5}">
                      <a16:colId xmlns:a16="http://schemas.microsoft.com/office/drawing/2014/main" val="3079607037"/>
                    </a:ext>
                  </a:extLst>
                </a:gridCol>
                <a:gridCol w="2176363">
                  <a:extLst>
                    <a:ext uri="{9D8B030D-6E8A-4147-A177-3AD203B41FA5}">
                      <a16:colId xmlns:a16="http://schemas.microsoft.com/office/drawing/2014/main" val="1284428998"/>
                    </a:ext>
                  </a:extLst>
                </a:gridCol>
                <a:gridCol w="2176363">
                  <a:extLst>
                    <a:ext uri="{9D8B030D-6E8A-4147-A177-3AD203B41FA5}">
                      <a16:colId xmlns:a16="http://schemas.microsoft.com/office/drawing/2014/main" val="4181887411"/>
                    </a:ext>
                  </a:extLst>
                </a:gridCol>
              </a:tblGrid>
              <a:tr h="116280">
                <a:tc>
                  <a:txBody>
                    <a:bodyPr/>
                    <a:lstStyle/>
                    <a:p>
                      <a:pPr algn="l">
                        <a:buNone/>
                      </a:pPr>
                      <a:r>
                        <a:rPr lang="de-DE" sz="900" b="1">
                          <a:effectLst/>
                          <a:latin typeface="Arial" panose="020B0604020202020204" pitchFamily="34" charset="0"/>
                          <a:cs typeface="Arial" panose="020B0604020202020204" pitchFamily="34" charset="0"/>
                        </a:rPr>
                        <a:t>Methode</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900" b="1">
                          <a:effectLst/>
                          <a:latin typeface="Arial" panose="020B0604020202020204" pitchFamily="34" charset="0"/>
                          <a:cs typeface="Arial" panose="020B0604020202020204" pitchFamily="34" charset="0"/>
                        </a:rPr>
                        <a:t>Aufgaben des Ausbilders</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900" b="1">
                          <a:effectLst/>
                          <a:latin typeface="Arial" panose="020B0604020202020204" pitchFamily="34" charset="0"/>
                          <a:cs typeface="Arial" panose="020B0604020202020204" pitchFamily="34" charset="0"/>
                        </a:rPr>
                        <a:t>Aufgaben des Auszubildenden</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900" b="1">
                          <a:effectLst/>
                          <a:latin typeface="Arial" panose="020B0604020202020204" pitchFamily="34" charset="0"/>
                          <a:cs typeface="Arial" panose="020B0604020202020204" pitchFamily="34" charset="0"/>
                        </a:rPr>
                        <a:t>Vorteile</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900" b="1">
                          <a:effectLst/>
                          <a:latin typeface="Arial" panose="020B0604020202020204" pitchFamily="34" charset="0"/>
                          <a:cs typeface="Arial" panose="020B0604020202020204" pitchFamily="34" charset="0"/>
                        </a:rPr>
                        <a:t>Nachteile</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extLst>
                  <a:ext uri="{0D108BD9-81ED-4DB2-BD59-A6C34878D82A}">
                    <a16:rowId xmlns:a16="http://schemas.microsoft.com/office/drawing/2014/main" val="2966012001"/>
                  </a:ext>
                </a:extLst>
              </a:tr>
              <a:tr h="1089364">
                <a:tc>
                  <a:txBody>
                    <a:bodyPr/>
                    <a:lstStyle/>
                    <a:p>
                      <a:pPr algn="l">
                        <a:buNone/>
                      </a:pPr>
                      <a:r>
                        <a:rPr lang="de-DE" sz="900" b="1">
                          <a:effectLst/>
                          <a:latin typeface="Arial" panose="020B0604020202020204" pitchFamily="34" charset="0"/>
                          <a:cs typeface="Arial" panose="020B0604020202020204" pitchFamily="34" charset="0"/>
                        </a:rPr>
                        <a:t>Lehrgespräch</a:t>
                      </a:r>
                      <a:br>
                        <a:rPr lang="de-DE" sz="900">
                          <a:effectLst/>
                          <a:latin typeface="Arial" panose="020B0604020202020204" pitchFamily="34" charset="0"/>
                          <a:cs typeface="Arial" panose="020B0604020202020204" pitchFamily="34" charset="0"/>
                        </a:rPr>
                      </a:br>
                      <a:r>
                        <a:rPr lang="de-DE" sz="900">
                          <a:effectLst/>
                          <a:latin typeface="Arial" panose="020B0604020202020204" pitchFamily="34" charset="0"/>
                          <a:cs typeface="Arial" panose="020B0604020202020204" pitchFamily="34" charset="0"/>
                        </a:rPr>
                        <a:t>In einem Lehrgespräch gibt der Ausbilder Ziel und Inhalt eines Gespräches vor. Der Auszubildende soll den Gedankengängen aufmerksam folgen und diese nachvollziehen. Durch eine geschickte Fragetechnik bringt der Ausbilder den Auszubildenden dazu, Antworten eigenständig zu erarbeiten.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nur dann das Lehrgespräch einsetzen, wenn Vorkenntnisse beim Auszubildenden vorhanden sind</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Fachkompetenz einsetzen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Methodenkompetenz einsetzen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genaue Überprüfung im Vorfeld, ob sich das Lehrgespräch für das vorgesehene Thema eignet</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Erkenntnis darüber, was er aus dem Lehrgespräch lernen soll</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Erkenntnis darüber, ob das Lehrgespräch der Auswertung von Erlerntem und angewendetem Wissen dienen soll</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wissen, ob das Lehrgespräch den Einstieg in ein neues Thema erleichtert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wissen, ob das Lehrgespräch weitere Arbeitsschritte und -abläufe planbar macht</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motiviert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gibt Rückmeldung</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ermöglicht es dem Auszubildenden, zu üben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ermöglicht dem Ausbilder die Steuerung der (Lern-)Inhalte</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der Auszubildende nimmt aktiv teil</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Denkanstöße zum Selbstlernen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passive Auszubildende müssen direkt angesprochen werden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Fragetechnik muss beherrscht werden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Vielredner sollten gebremst werden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128325872"/>
                  </a:ext>
                </a:extLst>
              </a:tr>
              <a:tr h="630363">
                <a:tc>
                  <a:txBody>
                    <a:bodyPr/>
                    <a:lstStyle/>
                    <a:p>
                      <a:pPr algn="l">
                        <a:buNone/>
                      </a:pPr>
                      <a:r>
                        <a:rPr lang="de-DE" sz="900" b="1">
                          <a:effectLst/>
                          <a:latin typeface="Arial" panose="020B0604020202020204" pitchFamily="34" charset="0"/>
                          <a:cs typeface="Arial" panose="020B0604020202020204" pitchFamily="34" charset="0"/>
                        </a:rPr>
                        <a:t>Diskussion</a:t>
                      </a:r>
                      <a:br>
                        <a:rPr lang="de-DE" sz="900">
                          <a:effectLst/>
                          <a:latin typeface="Arial" panose="020B0604020202020204" pitchFamily="34" charset="0"/>
                          <a:cs typeface="Arial" panose="020B0604020202020204" pitchFamily="34" charset="0"/>
                        </a:rPr>
                      </a:br>
                      <a:r>
                        <a:rPr lang="de-DE" sz="900">
                          <a:effectLst/>
                          <a:latin typeface="Arial" panose="020B0604020202020204" pitchFamily="34" charset="0"/>
                          <a:cs typeface="Arial" panose="020B0604020202020204" pitchFamily="34" charset="0"/>
                        </a:rPr>
                        <a:t>Bei einer Diskussion unterhalten sich Auszubildende(r) und Ausbilder über ein bestimmtes Thema, finden Argumente und diskutieren diese.</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Diskussion eröffnen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Festlegung eines oder mehrerer Ziele</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Vorgabe eines Zeitfensters</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Koordination von Wortmeldungen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Zusammenfassung der erarbeiteten Ergebnisse</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Diskussion schließen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aktives Zuhören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Interesse an der Diskussion zeigen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eigene Erfahrungen und Ideen äußern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offen gegenüber den anderen Auszubildenden und deren Beiträgen sein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alle Teilnehmer der Diskussion sind gleichberechtigt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Auszubildende können sich einbringen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viele Meinungen treffen aufeinander</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Teilnehmer lernen verschiedene Standpunkte kennen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ggf. werden Hilfsmittel benötigt, die zuvor organisiert werden müssen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stillere Auszubildende kommen nicht zu Wort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Teilnehmer können sich persönlich angegriffen fühlen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97494594"/>
                  </a:ext>
                </a:extLst>
              </a:tr>
              <a:tr h="703803">
                <a:tc>
                  <a:txBody>
                    <a:bodyPr/>
                    <a:lstStyle/>
                    <a:p>
                      <a:pPr algn="l">
                        <a:buNone/>
                      </a:pPr>
                      <a:r>
                        <a:rPr lang="de-DE" sz="900" b="1">
                          <a:effectLst/>
                          <a:latin typeface="Arial" panose="020B0604020202020204" pitchFamily="34" charset="0"/>
                          <a:cs typeface="Arial" panose="020B0604020202020204" pitchFamily="34" charset="0"/>
                        </a:rPr>
                        <a:t>Meta-Plan</a:t>
                      </a:r>
                      <a:br>
                        <a:rPr lang="de-DE" sz="900">
                          <a:effectLst/>
                          <a:latin typeface="Arial" panose="020B0604020202020204" pitchFamily="34" charset="0"/>
                          <a:cs typeface="Arial" panose="020B0604020202020204" pitchFamily="34" charset="0"/>
                        </a:rPr>
                      </a:br>
                      <a:r>
                        <a:rPr lang="de-DE" sz="900">
                          <a:effectLst/>
                          <a:latin typeface="Arial" panose="020B0604020202020204" pitchFamily="34" charset="0"/>
                          <a:cs typeface="Arial" panose="020B0604020202020204" pitchFamily="34" charset="0"/>
                        </a:rPr>
                        <a:t>Der Meta-Plan ist eine Methode, bei der Informationen zu einem Thema auf Karten gesammelt werden. Diese Karten werden anschließend geordnet.</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organisiert die Metaplanwand, die Karten, Stifte etc.</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öffnet und beendet die Bearbeitung des Themas</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ergänzt ggf. Lücken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achtet auf Durcharbeitung des vorgegebenen Themas</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Fragen stellen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Verbindungen und Assoziationen schaffen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Karten mit eigenen Beiträgen beschriften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Dokumentation von Ideen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gute Visualisierung</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Ordnen und Bewerten durch Karten vereinfacht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Förderung der Produktivität der Auszubildenden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stillere Auszubildende können sich durch die Schreibbeiträge auf den Karten äußern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nur unter bestimmten Rahmenbedingungen anwendbar</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erfordert Übung</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389992980"/>
                  </a:ext>
                </a:extLst>
              </a:tr>
              <a:tr h="612003">
                <a:tc>
                  <a:txBody>
                    <a:bodyPr/>
                    <a:lstStyle/>
                    <a:p>
                      <a:pPr algn="l">
                        <a:buNone/>
                      </a:pPr>
                      <a:r>
                        <a:rPr lang="de-DE" sz="900" b="1">
                          <a:effectLst/>
                          <a:latin typeface="Arial" panose="020B0604020202020204" pitchFamily="34" charset="0"/>
                          <a:cs typeface="Arial" panose="020B0604020202020204" pitchFamily="34" charset="0"/>
                        </a:rPr>
                        <a:t>Rollenspiel</a:t>
                      </a:r>
                      <a:br>
                        <a:rPr lang="de-DE" sz="900">
                          <a:effectLst/>
                          <a:latin typeface="Arial" panose="020B0604020202020204" pitchFamily="34" charset="0"/>
                          <a:cs typeface="Arial" panose="020B0604020202020204" pitchFamily="34" charset="0"/>
                        </a:rPr>
                      </a:br>
                      <a:r>
                        <a:rPr lang="de-DE" sz="900">
                          <a:effectLst/>
                          <a:latin typeface="Arial" panose="020B0604020202020204" pitchFamily="34" charset="0"/>
                          <a:cs typeface="Arial" panose="020B0604020202020204" pitchFamily="34" charset="0"/>
                        </a:rPr>
                        <a:t>Bei einem Rollenspiel wird eine bestimmte Situation simuliert. Die Auszubildenden nehmen hierbei verschiedene Rollen/Positionen ein.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Kontrolle des Ablaufs</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greift ggf. korrigierend ein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regt die Auszubildenden zu aktiver Gestaltung ihrer Rolle an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tritt als Streitschlichter auf</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ist Ansprechpartner bei Problemen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der Auszubildende erprobt seine Fähigkeiten ohne tatsächliche Verantwortung</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Identifikation mit der übertragenen Rolle</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kritische Reflexion des eigenen Handelns</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Auszubildenden lernen spielerisch</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Empathie wird gefördert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leichteres Nachvollziehen durch Einnehmen der fremden Rolle</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Auszubildenden nehmen das Rollenspiel nicht ernst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Durchführung benötigt viel Zeit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keine Vertiefung von Wissen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zusätzliche Mittel werden benötigt</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342020966"/>
                  </a:ext>
                </a:extLst>
              </a:tr>
              <a:tr h="1199525">
                <a:tc>
                  <a:txBody>
                    <a:bodyPr/>
                    <a:lstStyle/>
                    <a:p>
                      <a:pPr algn="l">
                        <a:buNone/>
                      </a:pPr>
                      <a:r>
                        <a:rPr lang="de-DE" sz="900" b="1" dirty="0">
                          <a:effectLst/>
                          <a:latin typeface="Arial" panose="020B0604020202020204" pitchFamily="34" charset="0"/>
                          <a:cs typeface="Arial" panose="020B0604020202020204" pitchFamily="34" charset="0"/>
                        </a:rPr>
                        <a:t>Brainstorming</a:t>
                      </a:r>
                      <a:r>
                        <a:rPr lang="de-DE" sz="900" dirty="0">
                          <a:effectLst/>
                          <a:latin typeface="Arial" panose="020B0604020202020204" pitchFamily="34" charset="0"/>
                          <a:cs typeface="Arial" panose="020B0604020202020204" pitchFamily="34" charset="0"/>
                        </a:rPr>
                        <a:t> </a:t>
                      </a:r>
                    </a:p>
                    <a:p>
                      <a:pPr algn="l">
                        <a:buNone/>
                      </a:pPr>
                      <a:r>
                        <a:rPr lang="de-DE" sz="900" dirty="0">
                          <a:effectLst/>
                          <a:latin typeface="Arial" panose="020B0604020202020204" pitchFamily="34" charset="0"/>
                          <a:cs typeface="Arial" panose="020B0604020202020204" pitchFamily="34" charset="0"/>
                        </a:rPr>
                        <a:t>Das Brainstorming ist eine Methode zur Ideenfindung, bei der in kurzer Zeit verschiedene Ideen zunächst ohne Wertung gesammelt werden.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Thema festlegen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Fragen stellen, die das Brainstorming einleiten oder weiterführen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Dokumentation der geäußerten Ideen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Aktivierung der teilnehmenden Auszubildenden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Einhaltung der Regeln für ein Brainstorming kontrollieren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ggf. Impulsfragen stellen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(möglichst viele) Ideen äußern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Kritik unterlassen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Aufgreifen und Fortführen fremder Ideen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ermöglicht Assoziationen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große Anzahl an Ideen innerhalb kurzer Zeit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Auszubildende werden motiviert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Produktivität der Auszubildenden wird gefördert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bei einer Gruppe von Auszubildenden wird die Produktivität der gesamten Gruppe gefördert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Auszubildende werden aktiviert und motiviert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Auszubildende erweitern ihre Sozialkompetenzen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dirty="0">
                          <a:effectLst/>
                          <a:latin typeface="Arial" panose="020B0604020202020204" pitchFamily="34" charset="0"/>
                          <a:cs typeface="Arial" panose="020B0604020202020204" pitchFamily="34" charset="0"/>
                        </a:rPr>
                        <a:t>Hemmungen der Auszubildenden können den Erfolg des Brainstorming beeinträchtigen</a:t>
                      </a:r>
                    </a:p>
                    <a:p>
                      <a:pPr algn="l">
                        <a:buFont typeface="Arial" panose="020B0604020202020204" pitchFamily="34" charset="0"/>
                        <a:buChar char="•"/>
                      </a:pPr>
                      <a:r>
                        <a:rPr lang="de-DE" sz="900" dirty="0">
                          <a:effectLst/>
                          <a:latin typeface="Arial" panose="020B0604020202020204" pitchFamily="34" charset="0"/>
                          <a:cs typeface="Arial" panose="020B0604020202020204" pitchFamily="34" charset="0"/>
                        </a:rPr>
                        <a:t>stillere Auszubildende kommen nicht zu Wort</a:t>
                      </a:r>
                    </a:p>
                    <a:p>
                      <a:pPr algn="l">
                        <a:buFont typeface="Arial" panose="020B0604020202020204" pitchFamily="34" charset="0"/>
                        <a:buChar char="•"/>
                      </a:pPr>
                      <a:r>
                        <a:rPr lang="de-DE" sz="900" dirty="0">
                          <a:effectLst/>
                          <a:latin typeface="Arial" panose="020B0604020202020204" pitchFamily="34" charset="0"/>
                          <a:cs typeface="Arial" panose="020B0604020202020204" pitchFamily="34" charset="0"/>
                        </a:rPr>
                        <a:t>nur unter bestimmten Rahmenbedingungen anwendbar</a:t>
                      </a:r>
                    </a:p>
                    <a:p>
                      <a:pPr algn="l">
                        <a:buFont typeface="Arial" panose="020B0604020202020204" pitchFamily="34" charset="0"/>
                        <a:buChar char="•"/>
                      </a:pPr>
                      <a:r>
                        <a:rPr lang="de-DE" sz="900" dirty="0">
                          <a:effectLst/>
                          <a:latin typeface="Arial" panose="020B0604020202020204" pitchFamily="34" charset="0"/>
                          <a:cs typeface="Arial" panose="020B0604020202020204" pitchFamily="34" charset="0"/>
                        </a:rPr>
                        <a:t>Quantität geht vor Qualität der Beiträge</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526299446"/>
                  </a:ext>
                </a:extLst>
              </a:tr>
            </a:tbl>
          </a:graphicData>
        </a:graphic>
      </p:graphicFrame>
    </p:spTree>
    <p:extLst>
      <p:ext uri="{BB962C8B-B14F-4D97-AF65-F5344CB8AC3E}">
        <p14:creationId xmlns:p14="http://schemas.microsoft.com/office/powerpoint/2010/main" val="266396952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2191</Words>
  <Application>Microsoft Office PowerPoint</Application>
  <PresentationFormat>Breitbild</PresentationFormat>
  <Paragraphs>376</Paragraphs>
  <Slides>23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23</vt:i4>
      </vt:variant>
    </vt:vector>
  </HeadingPairs>
  <TitlesOfParts>
    <vt:vector size="29" baseType="lpstr">
      <vt:lpstr>Aptos</vt:lpstr>
      <vt:lpstr>Aptos Display</vt:lpstr>
      <vt:lpstr>Arial</vt:lpstr>
      <vt:lpstr>Calibri</vt:lpstr>
      <vt:lpstr>Wingdings</vt:lpstr>
      <vt:lpstr>Office</vt:lpstr>
      <vt:lpstr>Der praktische Teil der Ausbildereignungsprüfung </vt:lpstr>
      <vt:lpstr>Organisation einer Dienstreise</vt:lpstr>
      <vt:lpstr>Vorgehensweise</vt:lpstr>
      <vt:lpstr>1. Analyse der Ausbildungssituation </vt:lpstr>
      <vt:lpstr>2. Angabe der Lernziele </vt:lpstr>
      <vt:lpstr>3. Einordnung der Lernbereiche</vt:lpstr>
      <vt:lpstr>4. Schlüsselqualifikationen </vt:lpstr>
      <vt:lpstr>5. Erläuterung der Methodenwahl</vt:lpstr>
      <vt:lpstr>Entwickelende Methoden</vt:lpstr>
      <vt:lpstr>Darbietende Methoden</vt:lpstr>
      <vt:lpstr>Erarbeitende Methoden</vt:lpstr>
      <vt:lpstr>Sozialisierende Methoden</vt:lpstr>
      <vt:lpstr>6. Auswertung</vt:lpstr>
      <vt:lpstr>1. Analyse der Ausbildungssituation</vt:lpstr>
      <vt:lpstr>1. Analyse der Ausbildungssituation</vt:lpstr>
      <vt:lpstr>1. Analyse der Ausbildungssituation</vt:lpstr>
      <vt:lpstr>2. Angabe der Lernziele</vt:lpstr>
      <vt:lpstr>3. Einordnung der Lernbereiche </vt:lpstr>
      <vt:lpstr>4. Schlüsselqualifikationen</vt:lpstr>
      <vt:lpstr>5. Erläuterung der Methodenwahl</vt:lpstr>
      <vt:lpstr>5. Erläuterung der Methodenwahl </vt:lpstr>
      <vt:lpstr>6. Auswertung</vt:lpstr>
      <vt:lpstr>Vielen Dank für Ihre Aufmerksamkeit!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Carsten Lause</dc:creator>
  <cp:lastModifiedBy>Carsten Lause</cp:lastModifiedBy>
  <cp:revision>2</cp:revision>
  <dcterms:created xsi:type="dcterms:W3CDTF">2026-02-20T10:03:32Z</dcterms:created>
  <dcterms:modified xsi:type="dcterms:W3CDTF">2026-02-23T12:53:09Z</dcterms:modified>
</cp:coreProperties>
</file>