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1"/>
  </p:notesMasterIdLst>
  <p:handoutMasterIdLst>
    <p:handoutMasterId r:id="rId42"/>
  </p:handoutMasterIdLst>
  <p:sldIdLst>
    <p:sldId id="256" r:id="rId2"/>
    <p:sldId id="261" r:id="rId3"/>
    <p:sldId id="263" r:id="rId4"/>
    <p:sldId id="325" r:id="rId5"/>
    <p:sldId id="326" r:id="rId6"/>
    <p:sldId id="298" r:id="rId7"/>
    <p:sldId id="327" r:id="rId8"/>
    <p:sldId id="264" r:id="rId9"/>
    <p:sldId id="296" r:id="rId10"/>
    <p:sldId id="297" r:id="rId11"/>
    <p:sldId id="328" r:id="rId12"/>
    <p:sldId id="295" r:id="rId13"/>
    <p:sldId id="331" r:id="rId14"/>
    <p:sldId id="330" r:id="rId15"/>
    <p:sldId id="329" r:id="rId16"/>
    <p:sldId id="332" r:id="rId17"/>
    <p:sldId id="334" r:id="rId18"/>
    <p:sldId id="369" r:id="rId19"/>
    <p:sldId id="333" r:id="rId20"/>
    <p:sldId id="335" r:id="rId21"/>
    <p:sldId id="336" r:id="rId22"/>
    <p:sldId id="337" r:id="rId23"/>
    <p:sldId id="370" r:id="rId24"/>
    <p:sldId id="338" r:id="rId25"/>
    <p:sldId id="340" r:id="rId26"/>
    <p:sldId id="341" r:id="rId27"/>
    <p:sldId id="349" r:id="rId28"/>
    <p:sldId id="343" r:id="rId29"/>
    <p:sldId id="344" r:id="rId30"/>
    <p:sldId id="345" r:id="rId31"/>
    <p:sldId id="346" r:id="rId32"/>
    <p:sldId id="347" r:id="rId33"/>
    <p:sldId id="348" r:id="rId34"/>
    <p:sldId id="350" r:id="rId35"/>
    <p:sldId id="351" r:id="rId36"/>
    <p:sldId id="352" r:id="rId37"/>
    <p:sldId id="353" r:id="rId38"/>
    <p:sldId id="355" r:id="rId39"/>
    <p:sldId id="354" r:id="rId4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EDED"/>
    <a:srgbClr val="0066A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418" autoAdjust="0"/>
    <p:restoredTop sz="88249" autoAdjust="0"/>
  </p:normalViewPr>
  <p:slideViewPr>
    <p:cSldViewPr snapToGrid="0">
      <p:cViewPr>
        <p:scale>
          <a:sx n="150" d="100"/>
          <a:sy n="150" d="100"/>
        </p:scale>
        <p:origin x="-717" y="-113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A259F2B9-1309-23C0-E83B-A40F0F13BB5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17F23796-CF5F-CA61-407D-5D5125F9CFC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r>
              <a:rPr lang="de-DE"/>
              <a:t>11.08.2024 - www.ruhrak.de</a:t>
            </a:r>
          </a:p>
        </p:txBody>
      </p:sp>
      <p:sp>
        <p:nvSpPr>
          <p:cNvPr id="4" name="Fußzeilenplatzhalter 3">
            <a:extLst>
              <a:ext uri="{FF2B5EF4-FFF2-40B4-BE49-F238E27FC236}">
                <a16:creationId xmlns:a16="http://schemas.microsoft.com/office/drawing/2014/main" id="{525A462D-6B6D-E077-CC4E-E5469EBD92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9F5CFC7A-612D-4AAF-EFA7-874DE3B9CAC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93D0E43-DF2D-4619-95F7-3E1531026298}" type="slidenum">
              <a:rPr lang="de-DE" smtClean="0"/>
              <a:t>‹Nr.›</a:t>
            </a:fld>
            <a:endParaRPr lang="de-DE"/>
          </a:p>
        </p:txBody>
      </p:sp>
    </p:spTree>
    <p:extLst>
      <p:ext uri="{BB962C8B-B14F-4D97-AF65-F5344CB8AC3E}">
        <p14:creationId xmlns:p14="http://schemas.microsoft.com/office/powerpoint/2010/main" val="42783496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r>
              <a:rPr lang="de-DE"/>
              <a:t>11.08.2024 - www.ruhrak.de</a:t>
            </a:r>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A371DF-A3F1-41BF-AAA0-C87C6DBABB1E}" type="slidenum">
              <a:rPr lang="de-DE" smtClean="0"/>
              <a:t>‹Nr.›</a:t>
            </a:fld>
            <a:endParaRPr lang="de-DE"/>
          </a:p>
        </p:txBody>
      </p:sp>
    </p:spTree>
    <p:extLst>
      <p:ext uri="{BB962C8B-B14F-4D97-AF65-F5344CB8AC3E}">
        <p14:creationId xmlns:p14="http://schemas.microsoft.com/office/powerpoint/2010/main" val="696367796"/>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FFC831-1964-2B94-8FA1-A93F4A0BD71D}"/>
              </a:ext>
            </a:extLst>
          </p:cNvPr>
          <p:cNvSpPr>
            <a:spLocks noGrp="1"/>
          </p:cNvSpPr>
          <p:nvPr>
            <p:ph type="ctrTitle"/>
          </p:nvPr>
        </p:nvSpPr>
        <p:spPr>
          <a:xfrm>
            <a:off x="1524000" y="1122363"/>
            <a:ext cx="9144000" cy="2387600"/>
          </a:xfrm>
        </p:spPr>
        <p:txBody>
          <a:bodyPr anchor="b"/>
          <a:lstStyle>
            <a:lvl1pPr algn="ctr">
              <a:defRPr sz="6000">
                <a:solidFill>
                  <a:srgbClr val="0066AA"/>
                </a:solidFill>
              </a:defRPr>
            </a:lvl1pPr>
          </a:lstStyle>
          <a:p>
            <a:r>
              <a:rPr lang="de-DE" dirty="0"/>
              <a:t>Mastertitelformat bearbeiten</a:t>
            </a:r>
          </a:p>
        </p:txBody>
      </p:sp>
      <p:sp>
        <p:nvSpPr>
          <p:cNvPr id="3" name="Untertitel 2">
            <a:extLst>
              <a:ext uri="{FF2B5EF4-FFF2-40B4-BE49-F238E27FC236}">
                <a16:creationId xmlns:a16="http://schemas.microsoft.com/office/drawing/2014/main" id="{82CD1BA1-597B-F346-A3EC-BB2D1D1A5987}"/>
              </a:ext>
            </a:extLst>
          </p:cNvPr>
          <p:cNvSpPr>
            <a:spLocks noGrp="1"/>
          </p:cNvSpPr>
          <p:nvPr>
            <p:ph type="subTitle" idx="1"/>
          </p:nvPr>
        </p:nvSpPr>
        <p:spPr>
          <a:xfrm>
            <a:off x="1524000" y="3602038"/>
            <a:ext cx="9144000" cy="1655762"/>
          </a:xfrm>
        </p:spPr>
        <p:txBody>
          <a:bodyPr/>
          <a:lstStyle>
            <a:lvl1pPr marL="0" indent="0" algn="ctr">
              <a:buNone/>
              <a:defRPr sz="2400">
                <a:solidFill>
                  <a:srgbClr val="0066AA"/>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Master-Untertitelformat bearbeiten</a:t>
            </a:r>
          </a:p>
        </p:txBody>
      </p:sp>
      <p:sp>
        <p:nvSpPr>
          <p:cNvPr id="4" name="Datumsplatzhalter 3">
            <a:extLst>
              <a:ext uri="{FF2B5EF4-FFF2-40B4-BE49-F238E27FC236}">
                <a16:creationId xmlns:a16="http://schemas.microsoft.com/office/drawing/2014/main" id="{51B51775-9A65-FE3E-FA4F-607C05085825}"/>
              </a:ext>
            </a:extLst>
          </p:cNvPr>
          <p:cNvSpPr>
            <a:spLocks noGrp="1"/>
          </p:cNvSpPr>
          <p:nvPr>
            <p:ph type="dt" sz="half" idx="10"/>
          </p:nvPr>
        </p:nvSpPr>
        <p:spPr/>
        <p:txBody>
          <a:bodyPr/>
          <a:lstStyle>
            <a:lvl1pPr>
              <a:defRPr>
                <a:solidFill>
                  <a:schemeClr val="tx1"/>
                </a:solidFill>
              </a:defRPr>
            </a:lvl1pPr>
          </a:lstStyle>
          <a:p>
            <a:r>
              <a:rPr lang="de-DE" dirty="0"/>
              <a:t>11.08.2024 – www.ruhrak.de</a:t>
            </a:r>
          </a:p>
        </p:txBody>
      </p:sp>
      <p:pic>
        <p:nvPicPr>
          <p:cNvPr id="10" name="Grafik 9" descr="Ein Bild, das Schrift, Grafiken, Typografie, Screenshot enthält.&#10;&#10;Automatisch generierte Beschreibung">
            <a:extLst>
              <a:ext uri="{FF2B5EF4-FFF2-40B4-BE49-F238E27FC236}">
                <a16:creationId xmlns:a16="http://schemas.microsoft.com/office/drawing/2014/main" id="{11FDA1F8-97B8-AA98-225B-0A39E09C00B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1" name="Foliennummernplatzhalter 5">
            <a:extLst>
              <a:ext uri="{FF2B5EF4-FFF2-40B4-BE49-F238E27FC236}">
                <a16:creationId xmlns:a16="http://schemas.microsoft.com/office/drawing/2014/main" id="{965666B3-ACA9-5429-248A-90D4344C45DA}"/>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2557671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B89C47-18D2-69CD-E7B0-A4C4D4133770}"/>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2319CA5F-8FDD-A37D-5C72-6660C08C2C3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06FFB2D-B44E-A859-D908-54AA22F1A6F7}"/>
              </a:ext>
            </a:extLst>
          </p:cNvPr>
          <p:cNvSpPr>
            <a:spLocks noGrp="1"/>
          </p:cNvSpPr>
          <p:nvPr>
            <p:ph type="dt" sz="half" idx="10"/>
          </p:nvPr>
        </p:nvSpPr>
        <p:spPr/>
        <p:txBody>
          <a:bodyPr/>
          <a:lstStyle/>
          <a:p>
            <a:r>
              <a:rPr lang="de-DE"/>
              <a:t>11.08.2024 – www.ruhrak.de</a:t>
            </a:r>
            <a:endParaRPr lang="de-DE" dirty="0"/>
          </a:p>
        </p:txBody>
      </p:sp>
      <p:pic>
        <p:nvPicPr>
          <p:cNvPr id="8" name="Grafik 7" descr="Ein Bild, das Schrift, Grafiken, Typografie, Screenshot enthält.&#10;&#10;Automatisch generierte Beschreibung">
            <a:extLst>
              <a:ext uri="{FF2B5EF4-FFF2-40B4-BE49-F238E27FC236}">
                <a16:creationId xmlns:a16="http://schemas.microsoft.com/office/drawing/2014/main" id="{C61D2080-E8F7-EEEB-5289-9E7FAC5C640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0" name="Foliennummernplatzhalter 5">
            <a:extLst>
              <a:ext uri="{FF2B5EF4-FFF2-40B4-BE49-F238E27FC236}">
                <a16:creationId xmlns:a16="http://schemas.microsoft.com/office/drawing/2014/main" id="{BC4529C3-B561-44FA-40EC-75E460C6BEF5}"/>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1028886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6CEEDA5-75B3-8732-881F-C48169E44A79}"/>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A00D0FD-ED3A-143A-FDBD-C358CFD3B4CD}"/>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DF738AA-C2C2-27A6-CDF5-72AEA9FE2026}"/>
              </a:ext>
            </a:extLst>
          </p:cNvPr>
          <p:cNvSpPr>
            <a:spLocks noGrp="1"/>
          </p:cNvSpPr>
          <p:nvPr>
            <p:ph type="dt" sz="half" idx="10"/>
          </p:nvPr>
        </p:nvSpPr>
        <p:spPr/>
        <p:txBody>
          <a:bodyPr/>
          <a:lstStyle/>
          <a:p>
            <a:r>
              <a:rPr lang="de-DE"/>
              <a:t>11.08.2024 – www.ruhrak.de</a:t>
            </a:r>
            <a:endParaRPr lang="de-DE" dirty="0"/>
          </a:p>
        </p:txBody>
      </p:sp>
      <p:pic>
        <p:nvPicPr>
          <p:cNvPr id="8" name="Grafik 7" descr="Ein Bild, das Schrift, Grafiken, Typografie, Screenshot enthält.&#10;&#10;Automatisch generierte Beschreibung">
            <a:extLst>
              <a:ext uri="{FF2B5EF4-FFF2-40B4-BE49-F238E27FC236}">
                <a16:creationId xmlns:a16="http://schemas.microsoft.com/office/drawing/2014/main" id="{0D9A8FB0-0044-63DE-90A8-8FF35C95BB2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0" name="Foliennummernplatzhalter 5">
            <a:extLst>
              <a:ext uri="{FF2B5EF4-FFF2-40B4-BE49-F238E27FC236}">
                <a16:creationId xmlns:a16="http://schemas.microsoft.com/office/drawing/2014/main" id="{90750FD2-180F-ECA1-4EAD-4BEEB56E889C}"/>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2074603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4B4955-BD2A-1196-6D21-88AE8FF50F77}"/>
              </a:ext>
            </a:extLst>
          </p:cNvPr>
          <p:cNvSpPr>
            <a:spLocks noGrp="1"/>
          </p:cNvSpPr>
          <p:nvPr>
            <p:ph type="title"/>
          </p:nvPr>
        </p:nvSpPr>
        <p:spPr/>
        <p:txBody>
          <a:bodyPr/>
          <a:lstStyle>
            <a:lvl1pPr>
              <a:defRPr>
                <a:solidFill>
                  <a:srgbClr val="0066AA"/>
                </a:solidFill>
              </a:defRPr>
            </a:lvl1pPr>
          </a:lstStyle>
          <a:p>
            <a:r>
              <a:rPr lang="de-DE" dirty="0"/>
              <a:t>Mastertitelformat bearbeiten</a:t>
            </a:r>
          </a:p>
        </p:txBody>
      </p:sp>
      <p:sp>
        <p:nvSpPr>
          <p:cNvPr id="3" name="Inhaltsplatzhalter 2">
            <a:extLst>
              <a:ext uri="{FF2B5EF4-FFF2-40B4-BE49-F238E27FC236}">
                <a16:creationId xmlns:a16="http://schemas.microsoft.com/office/drawing/2014/main" id="{7559D307-DC23-1E05-9F4E-56A97177DBB0}"/>
              </a:ext>
            </a:extLst>
          </p:cNvPr>
          <p:cNvSpPr>
            <a:spLocks noGrp="1"/>
          </p:cNvSpPr>
          <p:nvPr>
            <p:ph idx="1"/>
          </p:nvPr>
        </p:nvSpPr>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BDC5B6AA-216D-7715-714F-475DE88C2C38}"/>
              </a:ext>
            </a:extLst>
          </p:cNvPr>
          <p:cNvSpPr>
            <a:spLocks noGrp="1"/>
          </p:cNvSpPr>
          <p:nvPr>
            <p:ph type="dt" sz="half" idx="10"/>
          </p:nvPr>
        </p:nvSpPr>
        <p:spPr/>
        <p:txBody>
          <a:bodyPr/>
          <a:lstStyle/>
          <a:p>
            <a:r>
              <a:rPr lang="de-DE"/>
              <a:t>11.08.2024 – www.ruhrak.de</a:t>
            </a:r>
            <a:endParaRPr lang="de-DE" dirty="0"/>
          </a:p>
        </p:txBody>
      </p:sp>
      <p:pic>
        <p:nvPicPr>
          <p:cNvPr id="9" name="Grafik 8" descr="Ein Bild, das Schrift, Grafiken, Typografie, Screenshot enthält.&#10;&#10;Automatisch generierte Beschreibung">
            <a:extLst>
              <a:ext uri="{FF2B5EF4-FFF2-40B4-BE49-F238E27FC236}">
                <a16:creationId xmlns:a16="http://schemas.microsoft.com/office/drawing/2014/main" id="{C4992093-95D5-F062-E04E-1751D05A229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2" name="Foliennummernplatzhalter 5">
            <a:extLst>
              <a:ext uri="{FF2B5EF4-FFF2-40B4-BE49-F238E27FC236}">
                <a16:creationId xmlns:a16="http://schemas.microsoft.com/office/drawing/2014/main" id="{9A1C273A-EBF4-F790-4DF5-01AD5252F9BE}"/>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2022388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Pr>
        <a:solidFill>
          <a:srgbClr val="EDEDED"/>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90134B-EFDD-9A44-FEFB-837758166440}"/>
              </a:ext>
            </a:extLst>
          </p:cNvPr>
          <p:cNvSpPr>
            <a:spLocks noGrp="1"/>
          </p:cNvSpPr>
          <p:nvPr>
            <p:ph type="title"/>
          </p:nvPr>
        </p:nvSpPr>
        <p:spPr>
          <a:xfrm>
            <a:off x="831850" y="1709738"/>
            <a:ext cx="10515600" cy="2852737"/>
          </a:xfrm>
        </p:spPr>
        <p:txBody>
          <a:bodyPr anchor="b"/>
          <a:lstStyle>
            <a:lvl1pPr>
              <a:defRPr sz="6000">
                <a:solidFill>
                  <a:srgbClr val="0066AA"/>
                </a:solidFill>
              </a:defRPr>
            </a:lvl1pPr>
          </a:lstStyle>
          <a:p>
            <a:r>
              <a:rPr lang="de-DE" dirty="0"/>
              <a:t>Mastertitelformat bearbeiten</a:t>
            </a:r>
          </a:p>
        </p:txBody>
      </p:sp>
      <p:sp>
        <p:nvSpPr>
          <p:cNvPr id="3" name="Textplatzhalter 2">
            <a:extLst>
              <a:ext uri="{FF2B5EF4-FFF2-40B4-BE49-F238E27FC236}">
                <a16:creationId xmlns:a16="http://schemas.microsoft.com/office/drawing/2014/main" id="{ED2C44F3-0047-A37D-D1ED-A114354B184B}"/>
              </a:ext>
            </a:extLst>
          </p:cNvPr>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Mastertextformat bearbeiten</a:t>
            </a:r>
          </a:p>
        </p:txBody>
      </p:sp>
      <p:sp>
        <p:nvSpPr>
          <p:cNvPr id="4" name="Datumsplatzhalter 3">
            <a:extLst>
              <a:ext uri="{FF2B5EF4-FFF2-40B4-BE49-F238E27FC236}">
                <a16:creationId xmlns:a16="http://schemas.microsoft.com/office/drawing/2014/main" id="{274971D2-5822-428B-DED7-3CB1E08AB936}"/>
              </a:ext>
            </a:extLst>
          </p:cNvPr>
          <p:cNvSpPr>
            <a:spLocks noGrp="1"/>
          </p:cNvSpPr>
          <p:nvPr>
            <p:ph type="dt" sz="half" idx="10"/>
          </p:nvPr>
        </p:nvSpPr>
        <p:spPr/>
        <p:txBody>
          <a:bodyPr/>
          <a:lstStyle/>
          <a:p>
            <a:r>
              <a:rPr lang="de-DE"/>
              <a:t>11.08.2024 – www.ruhrak.de</a:t>
            </a:r>
            <a:endParaRPr lang="de-DE" dirty="0"/>
          </a:p>
        </p:txBody>
      </p:sp>
      <p:pic>
        <p:nvPicPr>
          <p:cNvPr id="8" name="Grafik 7" descr="Ein Bild, das Schrift, Grafiken, Typografie, Screenshot enthält.&#10;&#10;Automatisch generierte Beschreibung">
            <a:extLst>
              <a:ext uri="{FF2B5EF4-FFF2-40B4-BE49-F238E27FC236}">
                <a16:creationId xmlns:a16="http://schemas.microsoft.com/office/drawing/2014/main" id="{6C148953-1D46-C80F-8B44-CDBAB74156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1" name="Foliennummernplatzhalter 5">
            <a:extLst>
              <a:ext uri="{FF2B5EF4-FFF2-40B4-BE49-F238E27FC236}">
                <a16:creationId xmlns:a16="http://schemas.microsoft.com/office/drawing/2014/main" id="{C7CD3E1E-E8A1-8464-E140-297F0ED97E16}"/>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2510461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B617E2-52A4-A73F-EB8C-06D3603CF782}"/>
              </a:ext>
            </a:extLst>
          </p:cNvPr>
          <p:cNvSpPr>
            <a:spLocks noGrp="1"/>
          </p:cNvSpPr>
          <p:nvPr>
            <p:ph type="title"/>
          </p:nvPr>
        </p:nvSpPr>
        <p:spPr/>
        <p:txBody>
          <a:bodyPr/>
          <a:lstStyle>
            <a:lvl1pPr>
              <a:defRPr>
                <a:solidFill>
                  <a:srgbClr val="0066AA"/>
                </a:solidFill>
              </a:defRPr>
            </a:lvl1pPr>
          </a:lstStyle>
          <a:p>
            <a:r>
              <a:rPr lang="de-DE" dirty="0"/>
              <a:t>Mastertitelformat bearbeiten</a:t>
            </a:r>
          </a:p>
        </p:txBody>
      </p:sp>
      <p:sp>
        <p:nvSpPr>
          <p:cNvPr id="3" name="Inhaltsplatzhalter 2">
            <a:extLst>
              <a:ext uri="{FF2B5EF4-FFF2-40B4-BE49-F238E27FC236}">
                <a16:creationId xmlns:a16="http://schemas.microsoft.com/office/drawing/2014/main" id="{D66B2655-989C-D858-EEFE-0579B74A39B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06B3DD5B-BFEC-63DD-89D5-0D6E450106DC}"/>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641AE10-FCFC-3994-CCF4-F60E33FA823B}"/>
              </a:ext>
            </a:extLst>
          </p:cNvPr>
          <p:cNvSpPr>
            <a:spLocks noGrp="1"/>
          </p:cNvSpPr>
          <p:nvPr>
            <p:ph type="dt" sz="half" idx="10"/>
          </p:nvPr>
        </p:nvSpPr>
        <p:spPr/>
        <p:txBody>
          <a:bodyPr/>
          <a:lstStyle/>
          <a:p>
            <a:r>
              <a:rPr lang="de-DE"/>
              <a:t>11.08.2024 – www.ruhrak.de</a:t>
            </a:r>
            <a:endParaRPr lang="de-DE" dirty="0"/>
          </a:p>
        </p:txBody>
      </p:sp>
      <p:pic>
        <p:nvPicPr>
          <p:cNvPr id="10" name="Grafik 9" descr="Ein Bild, das Schrift, Grafiken, Typografie, Screenshot enthält.&#10;&#10;Automatisch generierte Beschreibung">
            <a:extLst>
              <a:ext uri="{FF2B5EF4-FFF2-40B4-BE49-F238E27FC236}">
                <a16:creationId xmlns:a16="http://schemas.microsoft.com/office/drawing/2014/main" id="{C7D8A6FE-ABFC-E4CA-4340-31CD6581F7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3" name="Foliennummernplatzhalter 5">
            <a:extLst>
              <a:ext uri="{FF2B5EF4-FFF2-40B4-BE49-F238E27FC236}">
                <a16:creationId xmlns:a16="http://schemas.microsoft.com/office/drawing/2014/main" id="{92B7D7D5-9BEB-8109-A5D0-FA82F9D2C476}"/>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3369282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944393-4034-02AD-1403-517F5FB282A7}"/>
              </a:ext>
            </a:extLst>
          </p:cNvPr>
          <p:cNvSpPr>
            <a:spLocks noGrp="1"/>
          </p:cNvSpPr>
          <p:nvPr>
            <p:ph type="title"/>
          </p:nvPr>
        </p:nvSpPr>
        <p:spPr>
          <a:xfrm>
            <a:off x="839788" y="365125"/>
            <a:ext cx="10515600" cy="1325563"/>
          </a:xfrm>
        </p:spPr>
        <p:txBody>
          <a:bodyPr/>
          <a:lstStyle>
            <a:lvl1pPr>
              <a:defRPr>
                <a:solidFill>
                  <a:srgbClr val="0066AA"/>
                </a:solidFill>
              </a:defRPr>
            </a:lvl1pPr>
          </a:lstStyle>
          <a:p>
            <a:r>
              <a:rPr lang="de-DE" dirty="0"/>
              <a:t>Mastertitelformat bearbeiten</a:t>
            </a:r>
          </a:p>
        </p:txBody>
      </p:sp>
      <p:sp>
        <p:nvSpPr>
          <p:cNvPr id="3" name="Textplatzhalter 2">
            <a:extLst>
              <a:ext uri="{FF2B5EF4-FFF2-40B4-BE49-F238E27FC236}">
                <a16:creationId xmlns:a16="http://schemas.microsoft.com/office/drawing/2014/main" id="{8915FE36-1B5A-2994-BC6C-34EDA5904B98}"/>
              </a:ext>
            </a:extLst>
          </p:cNvPr>
          <p:cNvSpPr>
            <a:spLocks noGrp="1"/>
          </p:cNvSpPr>
          <p:nvPr>
            <p:ph type="body" idx="1"/>
          </p:nvPr>
        </p:nvSpPr>
        <p:spPr>
          <a:xfrm>
            <a:off x="839788" y="1681163"/>
            <a:ext cx="5157787" cy="823912"/>
          </a:xfrm>
        </p:spPr>
        <p:txBody>
          <a:bodyPr anchor="b"/>
          <a:lstStyle>
            <a:lvl1pPr marL="0" indent="0">
              <a:buNone/>
              <a:defRPr sz="2400" b="1">
                <a:solidFill>
                  <a:srgbClr val="0066A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4" name="Inhaltsplatzhalter 3">
            <a:extLst>
              <a:ext uri="{FF2B5EF4-FFF2-40B4-BE49-F238E27FC236}">
                <a16:creationId xmlns:a16="http://schemas.microsoft.com/office/drawing/2014/main" id="{5983EFE1-B11C-42F6-C8A9-C2F4916C81BB}"/>
              </a:ext>
            </a:extLst>
          </p:cNvPr>
          <p:cNvSpPr>
            <a:spLocks noGrp="1"/>
          </p:cNvSpPr>
          <p:nvPr>
            <p:ph sz="half" idx="2"/>
          </p:nvPr>
        </p:nvSpPr>
        <p:spPr>
          <a:xfrm>
            <a:off x="839788" y="2505075"/>
            <a:ext cx="5157787" cy="368458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Textplatzhalter 4">
            <a:extLst>
              <a:ext uri="{FF2B5EF4-FFF2-40B4-BE49-F238E27FC236}">
                <a16:creationId xmlns:a16="http://schemas.microsoft.com/office/drawing/2014/main" id="{F27CD68E-A745-43DA-203A-DBC89A8545FE}"/>
              </a:ext>
            </a:extLst>
          </p:cNvPr>
          <p:cNvSpPr>
            <a:spLocks noGrp="1"/>
          </p:cNvSpPr>
          <p:nvPr>
            <p:ph type="body" sz="quarter" idx="3"/>
          </p:nvPr>
        </p:nvSpPr>
        <p:spPr>
          <a:xfrm>
            <a:off x="6172200" y="1681163"/>
            <a:ext cx="5183188" cy="823912"/>
          </a:xfrm>
        </p:spPr>
        <p:txBody>
          <a:bodyPr anchor="b"/>
          <a:lstStyle>
            <a:lvl1pPr marL="0" indent="0">
              <a:buNone/>
              <a:defRPr sz="2400" b="1">
                <a:solidFill>
                  <a:srgbClr val="0066A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Mastertextformat bearbeiten</a:t>
            </a:r>
          </a:p>
        </p:txBody>
      </p:sp>
      <p:sp>
        <p:nvSpPr>
          <p:cNvPr id="6" name="Inhaltsplatzhalter 5">
            <a:extLst>
              <a:ext uri="{FF2B5EF4-FFF2-40B4-BE49-F238E27FC236}">
                <a16:creationId xmlns:a16="http://schemas.microsoft.com/office/drawing/2014/main" id="{FDACAEDB-DEF5-AA3E-A641-0370F8BE0A1E}"/>
              </a:ext>
            </a:extLst>
          </p:cNvPr>
          <p:cNvSpPr>
            <a:spLocks noGrp="1"/>
          </p:cNvSpPr>
          <p:nvPr>
            <p:ph sz="quarter" idx="4"/>
          </p:nvPr>
        </p:nvSpPr>
        <p:spPr>
          <a:xfrm>
            <a:off x="6172200" y="2505075"/>
            <a:ext cx="5183188" cy="3684588"/>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Datumsplatzhalter 6">
            <a:extLst>
              <a:ext uri="{FF2B5EF4-FFF2-40B4-BE49-F238E27FC236}">
                <a16:creationId xmlns:a16="http://schemas.microsoft.com/office/drawing/2014/main" id="{636A1365-35F6-B271-BA87-BEBC6BB4FBD7}"/>
              </a:ext>
            </a:extLst>
          </p:cNvPr>
          <p:cNvSpPr>
            <a:spLocks noGrp="1"/>
          </p:cNvSpPr>
          <p:nvPr>
            <p:ph type="dt" sz="half" idx="10"/>
          </p:nvPr>
        </p:nvSpPr>
        <p:spPr/>
        <p:txBody>
          <a:bodyPr/>
          <a:lstStyle/>
          <a:p>
            <a:r>
              <a:rPr lang="de-DE"/>
              <a:t>11.08.2024 – www.ruhrak.de</a:t>
            </a:r>
            <a:endParaRPr lang="de-DE" dirty="0"/>
          </a:p>
        </p:txBody>
      </p:sp>
      <p:pic>
        <p:nvPicPr>
          <p:cNvPr id="11" name="Grafik 10" descr="Ein Bild, das Schrift, Grafiken, Typografie, Screenshot enthält.&#10;&#10;Automatisch generierte Beschreibung">
            <a:extLst>
              <a:ext uri="{FF2B5EF4-FFF2-40B4-BE49-F238E27FC236}">
                <a16:creationId xmlns:a16="http://schemas.microsoft.com/office/drawing/2014/main" id="{19EB5E8E-8942-0987-D04D-09F409CA78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4" name="Foliennummernplatzhalter 5">
            <a:extLst>
              <a:ext uri="{FF2B5EF4-FFF2-40B4-BE49-F238E27FC236}">
                <a16:creationId xmlns:a16="http://schemas.microsoft.com/office/drawing/2014/main" id="{2D391834-3B92-B6E8-C560-C2DC2E87D5AD}"/>
              </a:ext>
            </a:extLst>
          </p:cNvPr>
          <p:cNvSpPr>
            <a:spLocks noGrp="1"/>
          </p:cNvSpPr>
          <p:nvPr>
            <p:ph type="sldNum" sz="quarter" idx="11"/>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710821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6E31B8-6951-C42C-6FE4-9F59FB29DE3B}"/>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8C97A35-98E5-5601-C2D6-F37D0FDC8BAA}"/>
              </a:ext>
            </a:extLst>
          </p:cNvPr>
          <p:cNvSpPr>
            <a:spLocks noGrp="1"/>
          </p:cNvSpPr>
          <p:nvPr>
            <p:ph type="dt" sz="half" idx="10"/>
          </p:nvPr>
        </p:nvSpPr>
        <p:spPr/>
        <p:txBody>
          <a:bodyPr/>
          <a:lstStyle/>
          <a:p>
            <a:r>
              <a:rPr lang="de-DE"/>
              <a:t>11.08.2024 – www.ruhrak.de</a:t>
            </a:r>
            <a:endParaRPr lang="de-DE" dirty="0"/>
          </a:p>
        </p:txBody>
      </p:sp>
      <p:pic>
        <p:nvPicPr>
          <p:cNvPr id="7" name="Grafik 6" descr="Ein Bild, das Schrift, Grafiken, Typografie, Screenshot enthält.&#10;&#10;Automatisch generierte Beschreibung">
            <a:extLst>
              <a:ext uri="{FF2B5EF4-FFF2-40B4-BE49-F238E27FC236}">
                <a16:creationId xmlns:a16="http://schemas.microsoft.com/office/drawing/2014/main" id="{D3502A68-EDCF-76B6-DC05-902AC4B4716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9" name="Foliennummernplatzhalter 5">
            <a:extLst>
              <a:ext uri="{FF2B5EF4-FFF2-40B4-BE49-F238E27FC236}">
                <a16:creationId xmlns:a16="http://schemas.microsoft.com/office/drawing/2014/main" id="{03A00E43-943E-038F-B515-23C199060946}"/>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697049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4BE36B7A-2EF9-248A-F0C3-004F313BB5FC}"/>
              </a:ext>
            </a:extLst>
          </p:cNvPr>
          <p:cNvSpPr>
            <a:spLocks noGrp="1"/>
          </p:cNvSpPr>
          <p:nvPr>
            <p:ph type="dt" sz="half" idx="10"/>
          </p:nvPr>
        </p:nvSpPr>
        <p:spPr/>
        <p:txBody>
          <a:bodyPr/>
          <a:lstStyle/>
          <a:p>
            <a:r>
              <a:rPr lang="de-DE"/>
              <a:t>11.08.2024 – www.ruhrak.de</a:t>
            </a:r>
            <a:endParaRPr lang="de-DE" dirty="0"/>
          </a:p>
        </p:txBody>
      </p:sp>
      <p:pic>
        <p:nvPicPr>
          <p:cNvPr id="6" name="Grafik 5" descr="Ein Bild, das Schrift, Grafiken, Typografie, Screenshot enthält.&#10;&#10;Automatisch generierte Beschreibung">
            <a:extLst>
              <a:ext uri="{FF2B5EF4-FFF2-40B4-BE49-F238E27FC236}">
                <a16:creationId xmlns:a16="http://schemas.microsoft.com/office/drawing/2014/main" id="{0A16B317-851B-A8CF-6501-F40DAF1D2A2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8" name="Foliennummernplatzhalter 5">
            <a:extLst>
              <a:ext uri="{FF2B5EF4-FFF2-40B4-BE49-F238E27FC236}">
                <a16:creationId xmlns:a16="http://schemas.microsoft.com/office/drawing/2014/main" id="{A4384662-FB37-123F-93E2-7A36D2470999}"/>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3912641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5A24D7-9D70-4780-8AF8-11F363FAE2B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F97F771D-62F1-B10E-AD85-24ECEAFB5E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4B7BD208-7934-F84D-3386-0601FB2950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F85C874-30B3-3FFE-08C0-80E0CCCC6EDE}"/>
              </a:ext>
            </a:extLst>
          </p:cNvPr>
          <p:cNvSpPr>
            <a:spLocks noGrp="1"/>
          </p:cNvSpPr>
          <p:nvPr>
            <p:ph type="dt" sz="half" idx="10"/>
          </p:nvPr>
        </p:nvSpPr>
        <p:spPr/>
        <p:txBody>
          <a:bodyPr/>
          <a:lstStyle/>
          <a:p>
            <a:r>
              <a:rPr lang="de-DE"/>
              <a:t>11.08.2024 – www.ruhrak.de</a:t>
            </a:r>
            <a:endParaRPr lang="de-DE" dirty="0"/>
          </a:p>
        </p:txBody>
      </p:sp>
      <p:pic>
        <p:nvPicPr>
          <p:cNvPr id="9" name="Grafik 8" descr="Ein Bild, das Schrift, Grafiken, Typografie, Screenshot enthält.&#10;&#10;Automatisch generierte Beschreibung">
            <a:extLst>
              <a:ext uri="{FF2B5EF4-FFF2-40B4-BE49-F238E27FC236}">
                <a16:creationId xmlns:a16="http://schemas.microsoft.com/office/drawing/2014/main" id="{1E436018-6AC6-9399-3D6A-8975F7EB342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1" name="Foliennummernplatzhalter 5">
            <a:extLst>
              <a:ext uri="{FF2B5EF4-FFF2-40B4-BE49-F238E27FC236}">
                <a16:creationId xmlns:a16="http://schemas.microsoft.com/office/drawing/2014/main" id="{5EC8DB99-E070-C659-60FF-8120592D7673}"/>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268614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6B976C-1198-E7C2-9994-D500932D1F01}"/>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AA07869-03C0-1081-B186-ED2B881FDF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E8E88C7-79C0-FC51-564C-CBDEB774BD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44A44271-2622-0534-542E-637DCE5A9936}"/>
              </a:ext>
            </a:extLst>
          </p:cNvPr>
          <p:cNvSpPr>
            <a:spLocks noGrp="1"/>
          </p:cNvSpPr>
          <p:nvPr>
            <p:ph type="dt" sz="half" idx="10"/>
          </p:nvPr>
        </p:nvSpPr>
        <p:spPr/>
        <p:txBody>
          <a:bodyPr/>
          <a:lstStyle/>
          <a:p>
            <a:r>
              <a:rPr lang="de-DE"/>
              <a:t>11.08.2024 – www.ruhrak.de</a:t>
            </a:r>
            <a:endParaRPr lang="de-DE" dirty="0"/>
          </a:p>
        </p:txBody>
      </p:sp>
      <p:pic>
        <p:nvPicPr>
          <p:cNvPr id="9" name="Grafik 8" descr="Ein Bild, das Schrift, Grafiken, Typografie, Screenshot enthält.&#10;&#10;Automatisch generierte Beschreibung">
            <a:extLst>
              <a:ext uri="{FF2B5EF4-FFF2-40B4-BE49-F238E27FC236}">
                <a16:creationId xmlns:a16="http://schemas.microsoft.com/office/drawing/2014/main" id="{F417C077-1EA7-F947-9FFC-0047FBA27AF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1" name="Foliennummernplatzhalter 5">
            <a:extLst>
              <a:ext uri="{FF2B5EF4-FFF2-40B4-BE49-F238E27FC236}">
                <a16:creationId xmlns:a16="http://schemas.microsoft.com/office/drawing/2014/main" id="{72FC31A5-6936-C9F4-ECDB-C9B72F2355A7}"/>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2158641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DEDED"/>
        </a:solidFill>
        <a:effectLst/>
      </p:bgPr>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9C0C0A6-5E70-B88B-3637-4A8536B350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C7053452-55FA-97F0-5A86-C416952419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AED7D3AD-9CED-7280-EA28-CAA1E71907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solidFill>
                <a:latin typeface="Arial" panose="020B0604020202020204" pitchFamily="34" charset="0"/>
                <a:cs typeface="Arial" panose="020B0604020202020204" pitchFamily="34" charset="0"/>
              </a:defRPr>
            </a:lvl1pPr>
          </a:lstStyle>
          <a:p>
            <a:r>
              <a:rPr lang="de-DE"/>
              <a:t>11.08.2024 – www.ruhrak.de</a:t>
            </a:r>
            <a:endParaRPr lang="de-DE" dirty="0"/>
          </a:p>
        </p:txBody>
      </p:sp>
      <p:pic>
        <p:nvPicPr>
          <p:cNvPr id="8" name="Grafik 7" descr="Ein Bild, das Schrift, Grafiken, Typografie, Screenshot enthält.&#10;&#10;Automatisch generierte Beschreibung">
            <a:extLst>
              <a:ext uri="{FF2B5EF4-FFF2-40B4-BE49-F238E27FC236}">
                <a16:creationId xmlns:a16="http://schemas.microsoft.com/office/drawing/2014/main" id="{5B60D781-68FE-5AD7-AFD8-97B22BD9683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640149" y="6430376"/>
            <a:ext cx="911702" cy="217072"/>
          </a:xfrm>
          <a:prstGeom prst="rect">
            <a:avLst/>
          </a:prstGeom>
        </p:spPr>
      </p:pic>
      <p:sp>
        <p:nvSpPr>
          <p:cNvPr id="10" name="Foliennummernplatzhalter 5">
            <a:extLst>
              <a:ext uri="{FF2B5EF4-FFF2-40B4-BE49-F238E27FC236}">
                <a16:creationId xmlns:a16="http://schemas.microsoft.com/office/drawing/2014/main" id="{69794326-6D08-F60B-2CBC-923A9E484BE8}"/>
              </a:ext>
            </a:extLst>
          </p:cNvPr>
          <p:cNvSpPr>
            <a:spLocks noGrp="1"/>
          </p:cNvSpPr>
          <p:nvPr>
            <p:ph type="sldNum" sz="quarter" idx="4"/>
          </p:nvPr>
        </p:nvSpPr>
        <p:spPr>
          <a:xfrm>
            <a:off x="10244516" y="6356350"/>
            <a:ext cx="1109283" cy="365125"/>
          </a:xfrm>
          <a:prstGeom prst="rect">
            <a:avLst/>
          </a:prstGeom>
        </p:spPr>
        <p:txBody>
          <a:bodyPr anchor="ctr"/>
          <a:lstStyle>
            <a:lvl1pPr algn="r">
              <a:defRPr sz="1100">
                <a:solidFill>
                  <a:schemeClr val="tx1"/>
                </a:solidFill>
                <a:latin typeface="Arial" panose="020B0604020202020204" pitchFamily="34" charset="0"/>
                <a:cs typeface="Arial" panose="020B0604020202020204" pitchFamily="34" charset="0"/>
              </a:defRPr>
            </a:lvl1pPr>
          </a:lstStyle>
          <a:p>
            <a:r>
              <a:rPr lang="de-DE"/>
              <a:t>Seite </a:t>
            </a:r>
            <a:fld id="{D283E8E3-8FCC-4BF4-8059-096185AE98AE}" type="slidenum">
              <a:rPr lang="de-DE" smtClean="0"/>
              <a:pPr/>
              <a:t>‹Nr.›</a:t>
            </a:fld>
            <a:endParaRPr lang="de-DE" dirty="0"/>
          </a:p>
        </p:txBody>
      </p:sp>
    </p:spTree>
    <p:extLst>
      <p:ext uri="{BB962C8B-B14F-4D97-AF65-F5344CB8AC3E}">
        <p14:creationId xmlns:p14="http://schemas.microsoft.com/office/powerpoint/2010/main" val="12199530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rgbClr val="0066AA"/>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B58994-6E8F-8318-FF40-E38FEF2CA8DD}"/>
              </a:ext>
            </a:extLst>
          </p:cNvPr>
          <p:cNvSpPr>
            <a:spLocks noGrp="1"/>
          </p:cNvSpPr>
          <p:nvPr>
            <p:ph type="ctrTitle"/>
          </p:nvPr>
        </p:nvSpPr>
        <p:spPr>
          <a:xfrm>
            <a:off x="1524000" y="1109892"/>
            <a:ext cx="9144000" cy="1753125"/>
          </a:xfrm>
        </p:spPr>
        <p:txBody>
          <a:bodyPr>
            <a:normAutofit fontScale="90000"/>
          </a:bodyPr>
          <a:lstStyle/>
          <a:p>
            <a:r>
              <a:rPr lang="de-DE" dirty="0"/>
              <a:t>Personal I + II</a:t>
            </a:r>
            <a:br>
              <a:rPr lang="de-DE" dirty="0"/>
            </a:br>
            <a:r>
              <a:rPr lang="de-DE" sz="2400" dirty="0"/>
              <a:t>22.06.2026</a:t>
            </a:r>
            <a:br>
              <a:rPr lang="de-DE" sz="2400" dirty="0"/>
            </a:br>
            <a:br>
              <a:rPr lang="de-DE" sz="2400" dirty="0"/>
            </a:br>
            <a:r>
              <a:rPr lang="de-DE" sz="2400" b="1" dirty="0"/>
              <a:t>Carsten Lause, Gelsenkirchen</a:t>
            </a:r>
            <a:br>
              <a:rPr lang="de-DE" sz="2400" b="1" dirty="0"/>
            </a:br>
            <a:r>
              <a:rPr lang="de-DE" sz="1200" dirty="0"/>
              <a:t>Betriebswirt VWA - Train </a:t>
            </a:r>
            <a:r>
              <a:rPr lang="de-DE" sz="1200" dirty="0" err="1"/>
              <a:t>the</a:t>
            </a:r>
            <a:r>
              <a:rPr lang="de-DE" sz="1200" dirty="0"/>
              <a:t> Trainer IHK - psych. Coach ILS - Ausbilder IHK</a:t>
            </a:r>
          </a:p>
        </p:txBody>
      </p:sp>
      <p:sp>
        <p:nvSpPr>
          <p:cNvPr id="4" name="Foliennummernplatzhalter 4">
            <a:extLst>
              <a:ext uri="{FF2B5EF4-FFF2-40B4-BE49-F238E27FC236}">
                <a16:creationId xmlns:a16="http://schemas.microsoft.com/office/drawing/2014/main" id="{1B2DE977-6B8B-EAB8-DFB8-35EE3D504FC0}"/>
              </a:ext>
            </a:extLst>
          </p:cNvPr>
          <p:cNvSpPr>
            <a:spLocks noGrp="1"/>
          </p:cNvSpPr>
          <p:nvPr>
            <p:ph type="sldNum" sz="quarter" idx="4"/>
          </p:nvPr>
        </p:nvSpPr>
        <p:spPr>
          <a:xfrm>
            <a:off x="10244516" y="6356350"/>
            <a:ext cx="1109283" cy="365125"/>
          </a:xfrm>
        </p:spPr>
        <p:txBody>
          <a:bodyPr/>
          <a:lstStyle/>
          <a:p>
            <a:r>
              <a:rPr lang="de-DE"/>
              <a:t>Seite </a:t>
            </a:r>
            <a:fld id="{D283E8E3-8FCC-4BF4-8059-096185AE98AE}" type="slidenum">
              <a:rPr lang="de-DE" smtClean="0"/>
              <a:pPr/>
              <a:t>1</a:t>
            </a:fld>
            <a:endParaRPr lang="de-DE" dirty="0"/>
          </a:p>
        </p:txBody>
      </p:sp>
      <p:sp>
        <p:nvSpPr>
          <p:cNvPr id="7" name="Textfeld 6">
            <a:extLst>
              <a:ext uri="{FF2B5EF4-FFF2-40B4-BE49-F238E27FC236}">
                <a16:creationId xmlns:a16="http://schemas.microsoft.com/office/drawing/2014/main" id="{B5FF5352-6230-410F-1435-4231B2D6F8E7}"/>
              </a:ext>
            </a:extLst>
          </p:cNvPr>
          <p:cNvSpPr txBox="1"/>
          <p:nvPr/>
        </p:nvSpPr>
        <p:spPr>
          <a:xfrm>
            <a:off x="3788485" y="4091803"/>
            <a:ext cx="4615030" cy="769441"/>
          </a:xfrm>
          <a:prstGeom prst="rect">
            <a:avLst/>
          </a:prstGeom>
          <a:noFill/>
        </p:spPr>
        <p:txBody>
          <a:bodyPr wrap="square" rtlCol="0">
            <a:spAutoFit/>
          </a:bodyPr>
          <a:lstStyle/>
          <a:p>
            <a:r>
              <a:rPr lang="de-DE" sz="4400" dirty="0">
                <a:latin typeface="Arial" panose="020B0604020202020204" pitchFamily="34" charset="0"/>
                <a:cs typeface="Arial" panose="020B0604020202020204" pitchFamily="34" charset="0"/>
              </a:rPr>
              <a:t>Guten Morgen </a:t>
            </a:r>
            <a:r>
              <a:rPr lang="de-DE" sz="4400" dirty="0">
                <a:latin typeface="Arial" panose="020B0604020202020204" pitchFamily="34" charset="0"/>
                <a:cs typeface="Arial" panose="020B0604020202020204" pitchFamily="34" charset="0"/>
                <a:sym typeface="Wingdings" panose="05000000000000000000" pitchFamily="2" charset="2"/>
              </a:rPr>
              <a:t></a:t>
            </a:r>
            <a:endParaRPr lang="de-DE" sz="4400" dirty="0">
              <a:latin typeface="Arial" panose="020B0604020202020204" pitchFamily="34" charset="0"/>
              <a:cs typeface="Arial" panose="020B0604020202020204" pitchFamily="34" charset="0"/>
            </a:endParaRPr>
          </a:p>
        </p:txBody>
      </p:sp>
      <p:pic>
        <p:nvPicPr>
          <p:cNvPr id="5" name="Grafik 4" descr="Kaffee mit einfarbiger Füllung">
            <a:extLst>
              <a:ext uri="{FF2B5EF4-FFF2-40B4-BE49-F238E27FC236}">
                <a16:creationId xmlns:a16="http://schemas.microsoft.com/office/drawing/2014/main" id="{5B277EC6-A623-CF02-3B1F-9F0533E5A02A}"/>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5402239" y="4768756"/>
            <a:ext cx="914400" cy="914400"/>
          </a:xfrm>
          <a:prstGeom prst="rect">
            <a:avLst/>
          </a:prstGeom>
        </p:spPr>
      </p:pic>
    </p:spTree>
    <p:extLst>
      <p:ext uri="{BB962C8B-B14F-4D97-AF65-F5344CB8AC3E}">
        <p14:creationId xmlns:p14="http://schemas.microsoft.com/office/powerpoint/2010/main" val="1794677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3">
            <a:extLst>
              <a:ext uri="{FF2B5EF4-FFF2-40B4-BE49-F238E27FC236}">
                <a16:creationId xmlns:a16="http://schemas.microsoft.com/office/drawing/2014/main" id="{F380130B-83CC-82CA-C787-D5A35651EF36}"/>
              </a:ext>
            </a:extLst>
          </p:cNvPr>
          <p:cNvSpPr txBox="1"/>
          <p:nvPr/>
        </p:nvSpPr>
        <p:spPr>
          <a:xfrm>
            <a:off x="4134816" y="0"/>
            <a:ext cx="3740115" cy="646334"/>
          </a:xfrm>
          <a:prstGeom prst="rect">
            <a:avLst/>
          </a:prstGeom>
          <a:no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0" cap="none" spc="0" baseline="0">
                <a:solidFill>
                  <a:srgbClr val="000000"/>
                </a:solidFill>
                <a:uFillTx/>
                <a:latin typeface="Arial" pitchFamily="34"/>
                <a:cs typeface="Arial" pitchFamily="34"/>
              </a:rPr>
              <a:t>P</a:t>
            </a:r>
            <a:r>
              <a:rPr lang="de-DE" sz="3600" b="0" i="0" u="none" strike="noStrike" kern="1200" cap="none" spc="0" baseline="0">
                <a:solidFill>
                  <a:srgbClr val="000000"/>
                </a:solidFill>
                <a:uFillTx/>
                <a:latin typeface="Arial" pitchFamily="34"/>
                <a:cs typeface="Arial" pitchFamily="34"/>
              </a:rPr>
              <a:t>ersonalbestand</a:t>
            </a:r>
          </a:p>
        </p:txBody>
      </p:sp>
      <p:graphicFrame>
        <p:nvGraphicFramePr>
          <p:cNvPr id="3" name="Tabelle 2">
            <a:extLst>
              <a:ext uri="{FF2B5EF4-FFF2-40B4-BE49-F238E27FC236}">
                <a16:creationId xmlns:a16="http://schemas.microsoft.com/office/drawing/2014/main" id="{C48A8843-0FB0-3681-87B5-1E845849D1FD}"/>
              </a:ext>
            </a:extLst>
          </p:cNvPr>
          <p:cNvGraphicFramePr>
            <a:graphicFrameLocks noGrp="1"/>
          </p:cNvGraphicFramePr>
          <p:nvPr/>
        </p:nvGraphicFramePr>
        <p:xfrm>
          <a:off x="2129674" y="1047408"/>
          <a:ext cx="9248478" cy="2560320"/>
        </p:xfrm>
        <a:graphic>
          <a:graphicData uri="http://schemas.openxmlformats.org/drawingml/2006/table">
            <a:tbl>
              <a:tblPr>
                <a:effectLst/>
              </a:tblPr>
              <a:tblGrid>
                <a:gridCol w="2678643">
                  <a:extLst>
                    <a:ext uri="{9D8B030D-6E8A-4147-A177-3AD203B41FA5}">
                      <a16:colId xmlns:a16="http://schemas.microsoft.com/office/drawing/2014/main" val="2721679296"/>
                    </a:ext>
                  </a:extLst>
                </a:gridCol>
                <a:gridCol w="6569835">
                  <a:extLst>
                    <a:ext uri="{9D8B030D-6E8A-4147-A177-3AD203B41FA5}">
                      <a16:colId xmlns:a16="http://schemas.microsoft.com/office/drawing/2014/main" val="1876123812"/>
                    </a:ext>
                  </a:extLst>
                </a:gridCol>
              </a:tblGrid>
              <a:tr h="0">
                <a:tc>
                  <a:txBody>
                    <a:bodyPr/>
                    <a:lstStyle/>
                    <a:p>
                      <a:pPr lvl="0" algn="l">
                        <a:buNone/>
                      </a:pPr>
                      <a:r>
                        <a:rPr lang="de-DE"/>
                        <a:t>📂 Bereich</a:t>
                      </a:r>
                    </a:p>
                  </a:txBody>
                  <a:tcPr anchor="ctr">
                    <a:solidFill>
                      <a:srgbClr val="FFFFFF"/>
                    </a:solidFill>
                  </a:tcPr>
                </a:tc>
                <a:tc>
                  <a:txBody>
                    <a:bodyPr/>
                    <a:lstStyle/>
                    <a:p>
                      <a:pPr lvl="0" algn="l">
                        <a:buNone/>
                      </a:pPr>
                      <a:r>
                        <a:rPr lang="de-DE"/>
                        <a:t>🔎 Inhalte</a:t>
                      </a:r>
                    </a:p>
                  </a:txBody>
                  <a:tcPr anchor="ctr">
                    <a:solidFill>
                      <a:srgbClr val="FFFFFF"/>
                    </a:solidFill>
                  </a:tcPr>
                </a:tc>
                <a:extLst>
                  <a:ext uri="{0D108BD9-81ED-4DB2-BD59-A6C34878D82A}">
                    <a16:rowId xmlns:a16="http://schemas.microsoft.com/office/drawing/2014/main" val="1804259152"/>
                  </a:ext>
                </a:extLst>
              </a:tr>
              <a:tr h="0">
                <a:tc>
                  <a:txBody>
                    <a:bodyPr/>
                    <a:lstStyle/>
                    <a:p>
                      <a:pPr lvl="0">
                        <a:buNone/>
                      </a:pPr>
                      <a:r>
                        <a:rPr lang="de-DE"/>
                        <a:t>Mitarbeitendendaten</a:t>
                      </a:r>
                    </a:p>
                  </a:txBody>
                  <a:tcPr anchor="ctr">
                    <a:solidFill>
                      <a:srgbClr val="FFFFFF"/>
                    </a:solidFill>
                  </a:tcPr>
                </a:tc>
                <a:tc>
                  <a:txBody>
                    <a:bodyPr/>
                    <a:lstStyle/>
                    <a:p>
                      <a:pPr lvl="0">
                        <a:buNone/>
                      </a:pPr>
                      <a:r>
                        <a:rPr lang="de-DE"/>
                        <a:t>Personalstammdaten, Kontakt, Eintritt, Vertragsart</a:t>
                      </a:r>
                    </a:p>
                  </a:txBody>
                  <a:tcPr anchor="ctr">
                    <a:solidFill>
                      <a:srgbClr val="FFFFFF"/>
                    </a:solidFill>
                  </a:tcPr>
                </a:tc>
                <a:extLst>
                  <a:ext uri="{0D108BD9-81ED-4DB2-BD59-A6C34878D82A}">
                    <a16:rowId xmlns:a16="http://schemas.microsoft.com/office/drawing/2014/main" val="3033391942"/>
                  </a:ext>
                </a:extLst>
              </a:tr>
              <a:tr h="0">
                <a:tc>
                  <a:txBody>
                    <a:bodyPr/>
                    <a:lstStyle/>
                    <a:p>
                      <a:pPr lvl="0">
                        <a:buNone/>
                      </a:pPr>
                      <a:r>
                        <a:rPr lang="de-DE"/>
                        <a:t>Qualifikationen</a:t>
                      </a:r>
                    </a:p>
                  </a:txBody>
                  <a:tcPr anchor="ctr">
                    <a:solidFill>
                      <a:srgbClr val="FFFFFF"/>
                    </a:solidFill>
                  </a:tcPr>
                </a:tc>
                <a:tc>
                  <a:txBody>
                    <a:bodyPr/>
                    <a:lstStyle/>
                    <a:p>
                      <a:pPr lvl="0">
                        <a:buNone/>
                      </a:pPr>
                      <a:r>
                        <a:rPr lang="de-DE"/>
                        <a:t>Ausbildungen, Schulungen, Zertifikate</a:t>
                      </a:r>
                    </a:p>
                  </a:txBody>
                  <a:tcPr anchor="ctr">
                    <a:solidFill>
                      <a:srgbClr val="FFFFFF"/>
                    </a:solidFill>
                  </a:tcPr>
                </a:tc>
                <a:extLst>
                  <a:ext uri="{0D108BD9-81ED-4DB2-BD59-A6C34878D82A}">
                    <a16:rowId xmlns:a16="http://schemas.microsoft.com/office/drawing/2014/main" val="3778876868"/>
                  </a:ext>
                </a:extLst>
              </a:tr>
              <a:tr h="0">
                <a:tc>
                  <a:txBody>
                    <a:bodyPr/>
                    <a:lstStyle/>
                    <a:p>
                      <a:pPr lvl="0">
                        <a:buNone/>
                      </a:pPr>
                      <a:r>
                        <a:rPr lang="de-DE"/>
                        <a:t>Arbeitszeiten</a:t>
                      </a:r>
                    </a:p>
                  </a:txBody>
                  <a:tcPr anchor="ctr">
                    <a:solidFill>
                      <a:srgbClr val="FFFFFF"/>
                    </a:solidFill>
                  </a:tcPr>
                </a:tc>
                <a:tc>
                  <a:txBody>
                    <a:bodyPr/>
                    <a:lstStyle/>
                    <a:p>
                      <a:pPr lvl="0">
                        <a:buNone/>
                      </a:pPr>
                      <a:r>
                        <a:rPr lang="de-DE"/>
                        <a:t>Anwesenheit, Fehlzeiten, Urlaub</a:t>
                      </a:r>
                    </a:p>
                  </a:txBody>
                  <a:tcPr anchor="ctr">
                    <a:solidFill>
                      <a:srgbClr val="FFFFFF"/>
                    </a:solidFill>
                  </a:tcPr>
                </a:tc>
                <a:extLst>
                  <a:ext uri="{0D108BD9-81ED-4DB2-BD59-A6C34878D82A}">
                    <a16:rowId xmlns:a16="http://schemas.microsoft.com/office/drawing/2014/main" val="2632689005"/>
                  </a:ext>
                </a:extLst>
              </a:tr>
              <a:tr h="0">
                <a:tc>
                  <a:txBody>
                    <a:bodyPr/>
                    <a:lstStyle/>
                    <a:p>
                      <a:pPr lvl="0">
                        <a:buNone/>
                      </a:pPr>
                      <a:r>
                        <a:rPr lang="de-DE"/>
                        <a:t>Personalentwicklung</a:t>
                      </a:r>
                    </a:p>
                  </a:txBody>
                  <a:tcPr anchor="ctr">
                    <a:solidFill>
                      <a:srgbClr val="FFFFFF"/>
                    </a:solidFill>
                  </a:tcPr>
                </a:tc>
                <a:tc>
                  <a:txBody>
                    <a:bodyPr/>
                    <a:lstStyle/>
                    <a:p>
                      <a:pPr lvl="0">
                        <a:buNone/>
                      </a:pPr>
                      <a:r>
                        <a:rPr lang="de-DE"/>
                        <a:t>Fortbildungen, Karriereplanung</a:t>
                      </a:r>
                    </a:p>
                  </a:txBody>
                  <a:tcPr anchor="ctr">
                    <a:solidFill>
                      <a:srgbClr val="FFFFFF"/>
                    </a:solidFill>
                  </a:tcPr>
                </a:tc>
                <a:extLst>
                  <a:ext uri="{0D108BD9-81ED-4DB2-BD59-A6C34878D82A}">
                    <a16:rowId xmlns:a16="http://schemas.microsoft.com/office/drawing/2014/main" val="2704207953"/>
                  </a:ext>
                </a:extLst>
              </a:tr>
              <a:tr h="0">
                <a:tc>
                  <a:txBody>
                    <a:bodyPr/>
                    <a:lstStyle/>
                    <a:p>
                      <a:pPr lvl="0">
                        <a:buNone/>
                      </a:pPr>
                      <a:r>
                        <a:rPr lang="de-DE"/>
                        <a:t>Stellen &amp; Organisation</a:t>
                      </a:r>
                    </a:p>
                  </a:txBody>
                  <a:tcPr anchor="ctr">
                    <a:solidFill>
                      <a:srgbClr val="FFFFFF"/>
                    </a:solidFill>
                  </a:tcPr>
                </a:tc>
                <a:tc>
                  <a:txBody>
                    <a:bodyPr/>
                    <a:lstStyle/>
                    <a:p>
                      <a:pPr lvl="0">
                        <a:buNone/>
                      </a:pPr>
                      <a:r>
                        <a:rPr lang="de-DE"/>
                        <a:t>Organigramm, Stellenbeschreibungen</a:t>
                      </a:r>
                    </a:p>
                  </a:txBody>
                  <a:tcPr anchor="ctr">
                    <a:solidFill>
                      <a:srgbClr val="FFFFFF"/>
                    </a:solidFill>
                  </a:tcPr>
                </a:tc>
                <a:extLst>
                  <a:ext uri="{0D108BD9-81ED-4DB2-BD59-A6C34878D82A}">
                    <a16:rowId xmlns:a16="http://schemas.microsoft.com/office/drawing/2014/main" val="2731183786"/>
                  </a:ext>
                </a:extLst>
              </a:tr>
              <a:tr h="0">
                <a:tc>
                  <a:txBody>
                    <a:bodyPr/>
                    <a:lstStyle/>
                    <a:p>
                      <a:pPr lvl="0">
                        <a:buNone/>
                      </a:pPr>
                      <a:r>
                        <a:rPr lang="de-DE"/>
                        <a:t>Reporting</a:t>
                      </a:r>
                    </a:p>
                  </a:txBody>
                  <a:tcPr anchor="ctr">
                    <a:solidFill>
                      <a:srgbClr val="FFFFFF"/>
                    </a:solidFill>
                  </a:tcPr>
                </a:tc>
                <a:tc>
                  <a:txBody>
                    <a:bodyPr/>
                    <a:lstStyle/>
                    <a:p>
                      <a:pPr lvl="0">
                        <a:buNone/>
                      </a:pPr>
                      <a:r>
                        <a:rPr lang="de-DE"/>
                        <a:t>Kennzahlen (Fluktuation, Krankenquote, Altersstruktur etc.)</a:t>
                      </a:r>
                    </a:p>
                  </a:txBody>
                  <a:tcPr anchor="ctr">
                    <a:solidFill>
                      <a:srgbClr val="FFFFFF"/>
                    </a:solidFill>
                  </a:tcPr>
                </a:tc>
                <a:extLst>
                  <a:ext uri="{0D108BD9-81ED-4DB2-BD59-A6C34878D82A}">
                    <a16:rowId xmlns:a16="http://schemas.microsoft.com/office/drawing/2014/main" val="3786600177"/>
                  </a:ext>
                </a:extLst>
              </a:tr>
            </a:tbl>
          </a:graphicData>
        </a:graphic>
      </p:graphicFrame>
      <p:sp>
        <p:nvSpPr>
          <p:cNvPr id="4" name="Rectangle 1">
            <a:extLst>
              <a:ext uri="{FF2B5EF4-FFF2-40B4-BE49-F238E27FC236}">
                <a16:creationId xmlns:a16="http://schemas.microsoft.com/office/drawing/2014/main" id="{1F8DE77C-6F4A-6FAF-BC10-B1B5B227D593}"/>
              </a:ext>
            </a:extLst>
          </p:cNvPr>
          <p:cNvSpPr/>
          <p:nvPr/>
        </p:nvSpPr>
        <p:spPr>
          <a:xfrm>
            <a:off x="2864961" y="4008802"/>
            <a:ext cx="7420301" cy="1338827"/>
          </a:xfrm>
          <a:prstGeom prst="rect">
            <a:avLst/>
          </a:prstGeom>
          <a:solidFill>
            <a:srgbClr val="FFFFFF"/>
          </a:solidFill>
          <a:ln cap="flat">
            <a:noFill/>
            <a:prstDash val="solid"/>
          </a:ln>
        </p:spPr>
        <p:txBody>
          <a:bodyPr vert="horz" wrap="none" lIns="91440" tIns="0" rIns="91440" bIns="45720" anchor="ctr" anchorCtr="0" compatLnSpc="1">
            <a:sp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400" b="0" i="0" u="none" strike="noStrike" kern="1200" cap="none" spc="0" baseline="0">
              <a:solidFill>
                <a:srgbClr val="000000"/>
              </a:solidFill>
              <a:uFillTx/>
              <a:latin typeface="Arial" pitchFamily="34"/>
              <a:cs typeface="Arial" pitchFamily="34"/>
            </a:endParaRPr>
          </a:p>
          <a:p>
            <a:pPr marL="0" marR="0" lvl="0" indent="0" algn="l" defTabSz="914400" rtl="0" fontAlgn="auto" hangingPunct="0">
              <a:lnSpc>
                <a:spcPct val="100000"/>
              </a:lnSpc>
              <a:spcBef>
                <a:spcPts val="0"/>
              </a:spcBef>
              <a:spcAft>
                <a:spcPts val="0"/>
              </a:spcAft>
              <a:buSzPct val="100000"/>
              <a:buChar char="•"/>
              <a:tabLst/>
              <a:defRPr sz="1800" b="0" i="0" u="none" strike="noStrike" kern="0" cap="none" spc="0" baseline="0">
                <a:solidFill>
                  <a:srgbClr val="000000"/>
                </a:solidFill>
                <a:uFillTx/>
              </a:defRPr>
            </a:pPr>
            <a:r>
              <a:rPr lang="de-DE" sz="1400" b="0" i="0" u="none" strike="noStrike" kern="1200" cap="none" spc="0" baseline="0">
                <a:solidFill>
                  <a:srgbClr val="000000"/>
                </a:solidFill>
                <a:uFillTx/>
                <a:latin typeface="Arial" pitchFamily="34"/>
                <a:cs typeface="Arial" pitchFamily="34"/>
              </a:rPr>
              <a:t>Personalstruktur (z.B. nach Alter, Geschlecht, Betriebszugehörigkeit)</a:t>
            </a:r>
          </a:p>
          <a:p>
            <a:pPr marL="0" marR="0" lvl="0" indent="0" algn="l" defTabSz="914400" rtl="0" fontAlgn="auto" hangingPunct="0">
              <a:lnSpc>
                <a:spcPct val="100000"/>
              </a:lnSpc>
              <a:spcBef>
                <a:spcPts val="0"/>
              </a:spcBef>
              <a:spcAft>
                <a:spcPts val="0"/>
              </a:spcAft>
              <a:buSzPct val="100000"/>
              <a:buChar char="•"/>
              <a:tabLst/>
              <a:defRPr sz="1800" b="0" i="0" u="none" strike="noStrike" kern="0" cap="none" spc="0" baseline="0">
                <a:solidFill>
                  <a:srgbClr val="000000"/>
                </a:solidFill>
                <a:uFillTx/>
              </a:defRPr>
            </a:pPr>
            <a:r>
              <a:rPr lang="de-DE" sz="1400" b="0" i="0" u="none" strike="noStrike" kern="1200" cap="none" spc="0" baseline="0">
                <a:solidFill>
                  <a:srgbClr val="000000"/>
                </a:solidFill>
                <a:uFillTx/>
                <a:latin typeface="Arial" pitchFamily="34"/>
                <a:cs typeface="Arial" pitchFamily="34"/>
              </a:rPr>
              <a:t>Personalbewegungsstatistik (Zugänge, Abgänge, Unfälle, Bildungsquoten)</a:t>
            </a:r>
          </a:p>
          <a:p>
            <a:pPr marL="0" marR="0" lvl="0" indent="0" algn="l" defTabSz="914400" rtl="0" fontAlgn="auto" hangingPunct="0">
              <a:lnSpc>
                <a:spcPct val="100000"/>
              </a:lnSpc>
              <a:spcBef>
                <a:spcPts val="0"/>
              </a:spcBef>
              <a:spcAft>
                <a:spcPts val="0"/>
              </a:spcAft>
              <a:buSzPct val="100000"/>
              <a:buChar char="•"/>
              <a:tabLst/>
              <a:defRPr sz="1800" b="0" i="0" u="none" strike="noStrike" kern="0" cap="none" spc="0" baseline="0">
                <a:solidFill>
                  <a:srgbClr val="000000"/>
                </a:solidFill>
                <a:uFillTx/>
              </a:defRPr>
            </a:pPr>
            <a:r>
              <a:rPr lang="de-DE" sz="1400" b="0" i="0" u="none" strike="noStrike" kern="1200" cap="none" spc="0" baseline="0">
                <a:solidFill>
                  <a:srgbClr val="000000"/>
                </a:solidFill>
                <a:uFillTx/>
                <a:latin typeface="Arial" pitchFamily="34"/>
                <a:cs typeface="Arial" pitchFamily="34"/>
              </a:rPr>
              <a:t>Personalaufwandsstatistik: Personalkosten, Nebenkosten, Aus- und Weiterbildungskosten.</a:t>
            </a:r>
          </a:p>
          <a:p>
            <a:pPr marL="0" marR="0" lvl="0" indent="0" algn="l" defTabSz="914400" rtl="0" fontAlgn="auto" hangingPunct="0">
              <a:lnSpc>
                <a:spcPct val="100000"/>
              </a:lnSpc>
              <a:spcBef>
                <a:spcPts val="0"/>
              </a:spcBef>
              <a:spcAft>
                <a:spcPts val="0"/>
              </a:spcAft>
              <a:buSzPct val="100000"/>
              <a:buChar char="•"/>
              <a:tabLst/>
              <a:defRPr sz="1800" b="0" i="0" u="none" strike="noStrike" kern="0" cap="none" spc="0" baseline="0">
                <a:solidFill>
                  <a:srgbClr val="000000"/>
                </a:solidFill>
                <a:uFillTx/>
              </a:defRPr>
            </a:pPr>
            <a:r>
              <a:rPr lang="de-DE" sz="1400" b="0" i="0" u="none" strike="noStrike" kern="1200" cap="none" spc="0" baseline="0">
                <a:solidFill>
                  <a:srgbClr val="000000"/>
                </a:solidFill>
                <a:uFillTx/>
                <a:latin typeface="Arial" pitchFamily="34"/>
                <a:cs typeface="Arial" pitchFamily="34"/>
              </a:rPr>
              <a:t>Mitarbeiter: Vorschlagswesen, Umsetzung, Mitarbeiterbefragungen, Einsparungen</a:t>
            </a:r>
          </a:p>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de-DE" sz="1400" b="0" i="0" u="none" strike="noStrike" kern="1200" cap="none" spc="0" baseline="0">
              <a:solidFill>
                <a:srgbClr val="000000"/>
              </a:solidFill>
              <a:uFillTx/>
              <a:latin typeface="Arial" pitchFamily="34"/>
              <a:cs typeface="Arial" pitchFamily="34"/>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3">
            <a:extLst>
              <a:ext uri="{FF2B5EF4-FFF2-40B4-BE49-F238E27FC236}">
                <a16:creationId xmlns:a16="http://schemas.microsoft.com/office/drawing/2014/main" id="{7F6CCE1D-E4A1-AA26-8645-47C97E4AAE41}"/>
              </a:ext>
            </a:extLst>
          </p:cNvPr>
          <p:cNvSpPr txBox="1"/>
          <p:nvPr/>
        </p:nvSpPr>
        <p:spPr>
          <a:xfrm>
            <a:off x="5349925" y="0"/>
            <a:ext cx="1928881"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a:solidFill>
                  <a:srgbClr val="000000"/>
                </a:solidFill>
                <a:uFillTx/>
                <a:latin typeface="Arial" pitchFamily="34"/>
                <a:cs typeface="Arial" pitchFamily="34"/>
              </a:rPr>
              <a:t>DSGVO</a:t>
            </a:r>
          </a:p>
        </p:txBody>
      </p:sp>
      <p:sp>
        <p:nvSpPr>
          <p:cNvPr id="3" name="Textfeld 5">
            <a:extLst>
              <a:ext uri="{FF2B5EF4-FFF2-40B4-BE49-F238E27FC236}">
                <a16:creationId xmlns:a16="http://schemas.microsoft.com/office/drawing/2014/main" id="{0B042CD3-BE0E-38CE-12C2-78580147B5C4}"/>
              </a:ext>
            </a:extLst>
          </p:cNvPr>
          <p:cNvSpPr txBox="1"/>
          <p:nvPr/>
        </p:nvSpPr>
        <p:spPr>
          <a:xfrm>
            <a:off x="3266364" y="1015660"/>
            <a:ext cx="6096003" cy="1406603"/>
          </a:xfrm>
          <a:prstGeom prst="rect">
            <a:avLst/>
          </a:prstGeom>
          <a:noFill/>
          <a:ln cap="flat">
            <a:noFill/>
          </a:ln>
        </p:spPr>
        <p:txBody>
          <a:bodyPr vert="horz" wrap="square" lIns="91440" tIns="45720" rIns="91440" bIns="45720" anchor="t" anchorCtr="0" compatLnSpc="1">
            <a:spAutoFit/>
          </a:bodyPr>
          <a:lstStyle/>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Recht auf Benachrichtigung zur Datenerhebung</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Recht auf Auskunft über gespeicherte Daten</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Recht auf Benachrichtigung, Sperrung oder Löschung</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Anspruch auf Schadensersatz</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Anspruch Anrufung der Datenschutzkontrollinstanz (Datenschutzbeauftragte/r)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3">
            <a:extLst>
              <a:ext uri="{FF2B5EF4-FFF2-40B4-BE49-F238E27FC236}">
                <a16:creationId xmlns:a16="http://schemas.microsoft.com/office/drawing/2014/main" id="{C599FD20-B2B3-91DE-4DCE-3F7EA9C78FAE}"/>
              </a:ext>
            </a:extLst>
          </p:cNvPr>
          <p:cNvSpPr txBox="1"/>
          <p:nvPr/>
        </p:nvSpPr>
        <p:spPr>
          <a:xfrm>
            <a:off x="4134816" y="0"/>
            <a:ext cx="3740115" cy="646334"/>
          </a:xfrm>
          <a:prstGeom prst="rect">
            <a:avLst/>
          </a:prstGeom>
          <a:no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0" cap="none" spc="0" baseline="0">
                <a:solidFill>
                  <a:srgbClr val="000000"/>
                </a:solidFill>
                <a:uFillTx/>
                <a:latin typeface="Arial" pitchFamily="34"/>
                <a:cs typeface="Arial" pitchFamily="34"/>
              </a:rPr>
              <a:t>P</a:t>
            </a:r>
            <a:r>
              <a:rPr lang="de-DE" sz="3600" b="0" i="0" u="none" strike="noStrike" kern="1200" cap="none" spc="0" baseline="0">
                <a:solidFill>
                  <a:srgbClr val="000000"/>
                </a:solidFill>
                <a:uFillTx/>
                <a:latin typeface="Arial" pitchFamily="34"/>
                <a:cs typeface="Arial" pitchFamily="34"/>
              </a:rPr>
              <a:t>ersonalbedarf</a:t>
            </a:r>
          </a:p>
        </p:txBody>
      </p:sp>
      <p:sp>
        <p:nvSpPr>
          <p:cNvPr id="3" name="Textfeld 6">
            <a:extLst>
              <a:ext uri="{FF2B5EF4-FFF2-40B4-BE49-F238E27FC236}">
                <a16:creationId xmlns:a16="http://schemas.microsoft.com/office/drawing/2014/main" id="{37DB10C6-F347-0617-363D-745184161161}"/>
              </a:ext>
            </a:extLst>
          </p:cNvPr>
          <p:cNvSpPr txBox="1"/>
          <p:nvPr/>
        </p:nvSpPr>
        <p:spPr>
          <a:xfrm>
            <a:off x="1112358" y="1102492"/>
            <a:ext cx="9785021" cy="4003663"/>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750"/>
              </a:spcAft>
              <a:buNone/>
              <a:tabLst/>
              <a:defRPr sz="1800" b="0" i="0" u="none" strike="noStrike" kern="0" cap="none" spc="0" baseline="0">
                <a:solidFill>
                  <a:srgbClr val="000000"/>
                </a:solidFill>
                <a:uFillTx/>
              </a:defRPr>
            </a:pPr>
            <a:r>
              <a:rPr lang="de-DE" sz="1800" b="1" i="0" u="none" strike="noStrike" kern="1200" cap="none" spc="0" baseline="0">
                <a:solidFill>
                  <a:srgbClr val="000000"/>
                </a:solidFill>
                <a:uFillTx/>
                <a:latin typeface="-apple-system"/>
              </a:rPr>
              <a:t>Wonach richtet sich der Personalbedarf?</a:t>
            </a:r>
            <a:endParaRPr lang="de-DE" sz="1800" b="0" i="0" u="none" strike="noStrike" kern="1200" cap="none" spc="0" baseline="0">
              <a:solidFill>
                <a:srgbClr val="000000"/>
              </a:solidFill>
              <a:uFillTx/>
              <a:latin typeface="-apple-system"/>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800" b="0" i="0" u="none" strike="noStrike" kern="1200" cap="none" spc="0" baseline="0">
                <a:solidFill>
                  <a:srgbClr val="000000"/>
                </a:solidFill>
                <a:uFillTx/>
                <a:latin typeface="-apple-system"/>
              </a:rPr>
              <a:t>Der Personalbedarf ergibt sich aus:</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800" b="0" i="0" u="none" strike="noStrike" kern="1200" cap="none" spc="0" baseline="0">
                <a:solidFill>
                  <a:srgbClr val="000000"/>
                </a:solidFill>
                <a:uFillTx/>
                <a:latin typeface="-apple-system"/>
              </a:rPr>
              <a:t>🎯 </a:t>
            </a:r>
            <a:r>
              <a:rPr lang="de-DE" sz="1800" b="1" i="0" u="none" strike="noStrike" kern="1200" cap="none" spc="0" baseline="0">
                <a:solidFill>
                  <a:srgbClr val="000000"/>
                </a:solidFill>
                <a:uFillTx/>
                <a:latin typeface="-apple-system"/>
              </a:rPr>
              <a:t>Geplanten Unternehmenszielen</a:t>
            </a:r>
            <a:br>
              <a:rPr lang="de-DE" sz="1800" b="0" i="0" u="none" strike="noStrike" kern="1200" cap="none" spc="0" baseline="0">
                <a:solidFill>
                  <a:srgbClr val="000000"/>
                </a:solidFill>
                <a:uFillTx/>
                <a:latin typeface="-apple-system"/>
              </a:rPr>
            </a:br>
            <a:r>
              <a:rPr lang="de-DE" sz="1800" b="0" i="0" u="none" strike="noStrike" kern="1200" cap="none" spc="0" baseline="0">
                <a:solidFill>
                  <a:srgbClr val="000000"/>
                </a:solidFill>
                <a:uFillTx/>
                <a:latin typeface="-apple-system"/>
              </a:rPr>
              <a:t>(z. B. Expansion, neue Projekte, Umsatzsteigerung)</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800" b="0" i="0" u="none" strike="noStrike" kern="1200" cap="none" spc="0" baseline="0">
                <a:solidFill>
                  <a:srgbClr val="000000"/>
                </a:solidFill>
                <a:uFillTx/>
                <a:latin typeface="-apple-system"/>
              </a:rPr>
              <a:t>📊 </a:t>
            </a:r>
            <a:r>
              <a:rPr lang="de-DE" sz="1800" b="1" i="0" u="none" strike="noStrike" kern="1200" cap="none" spc="0" baseline="0">
                <a:solidFill>
                  <a:srgbClr val="000000"/>
                </a:solidFill>
                <a:uFillTx/>
                <a:latin typeface="-apple-system"/>
              </a:rPr>
              <a:t>Aktuellem Aufgaben- und Arbeitsvolumen</a:t>
            </a:r>
            <a:endParaRPr lang="de-DE" sz="1800" b="0" i="0" u="none" strike="noStrike" kern="1200" cap="none" spc="0" baseline="0">
              <a:solidFill>
                <a:srgbClr val="000000"/>
              </a:solidFill>
              <a:uFillTx/>
              <a:latin typeface="-apple-system"/>
            </a:endParaRP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800" b="0" i="0" u="none" strike="noStrike" kern="1200" cap="none" spc="0" baseline="0">
                <a:solidFill>
                  <a:srgbClr val="000000"/>
                </a:solidFill>
                <a:uFillTx/>
                <a:latin typeface="-apple-system"/>
              </a:rPr>
              <a:t>🔧 </a:t>
            </a:r>
            <a:r>
              <a:rPr lang="de-DE" sz="1800" b="1" i="0" u="none" strike="noStrike" kern="1200" cap="none" spc="0" baseline="0">
                <a:solidFill>
                  <a:srgbClr val="000000"/>
                </a:solidFill>
                <a:uFillTx/>
                <a:latin typeface="-apple-system"/>
              </a:rPr>
              <a:t>Zukünftigen Veränderungen im Unternehmen</a:t>
            </a:r>
            <a:br>
              <a:rPr lang="de-DE" sz="1800" b="0" i="0" u="none" strike="noStrike" kern="1200" cap="none" spc="0" baseline="0">
                <a:solidFill>
                  <a:srgbClr val="000000"/>
                </a:solidFill>
                <a:uFillTx/>
                <a:latin typeface="-apple-system"/>
              </a:rPr>
            </a:br>
            <a:r>
              <a:rPr lang="de-DE" sz="1800" b="0" i="0" u="none" strike="noStrike" kern="1200" cap="none" spc="0" baseline="0">
                <a:solidFill>
                  <a:srgbClr val="000000"/>
                </a:solidFill>
                <a:uFillTx/>
                <a:latin typeface="-apple-system"/>
              </a:rPr>
              <a:t>(z. B. Einführung neuer Technologien, Standortwechsel)</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800" b="0" i="0" u="none" strike="noStrike" kern="1200" cap="none" spc="0" baseline="0">
                <a:solidFill>
                  <a:srgbClr val="000000"/>
                </a:solidFill>
                <a:uFillTx/>
                <a:latin typeface="-apple-system"/>
              </a:rPr>
              <a:t>🔁 </a:t>
            </a:r>
            <a:r>
              <a:rPr lang="de-DE" sz="1800" b="1" i="0" u="none" strike="noStrike" kern="1200" cap="none" spc="0" baseline="0">
                <a:solidFill>
                  <a:srgbClr val="000000"/>
                </a:solidFill>
                <a:uFillTx/>
                <a:latin typeface="-apple-system"/>
              </a:rPr>
              <a:t>Personellen Veränderungen</a:t>
            </a:r>
            <a:br>
              <a:rPr lang="de-DE" sz="1800" b="0" i="0" u="none" strike="noStrike" kern="1200" cap="none" spc="0" baseline="0">
                <a:solidFill>
                  <a:srgbClr val="000000"/>
                </a:solidFill>
                <a:uFillTx/>
                <a:latin typeface="-apple-system"/>
              </a:rPr>
            </a:br>
            <a:r>
              <a:rPr lang="de-DE" sz="1800" b="0" i="0" u="none" strike="noStrike" kern="1200" cap="none" spc="0" baseline="0">
                <a:solidFill>
                  <a:srgbClr val="000000"/>
                </a:solidFill>
                <a:uFillTx/>
                <a:latin typeface="-apple-system"/>
              </a:rPr>
              <a:t>(z. B. Kündigungen, Renteneintritte, Elternzeiten)</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800" b="0" i="0" u="none" strike="noStrike" kern="1200" cap="none" spc="0" baseline="0">
                <a:solidFill>
                  <a:srgbClr val="000000"/>
                </a:solidFill>
                <a:uFillTx/>
                <a:latin typeface="-apple-system"/>
              </a:rPr>
              <a:t>⚖️ </a:t>
            </a:r>
            <a:r>
              <a:rPr lang="de-DE" sz="1800" b="1" i="0" u="none" strike="noStrike" kern="1200" cap="none" spc="0" baseline="0">
                <a:solidFill>
                  <a:srgbClr val="000000"/>
                </a:solidFill>
                <a:uFillTx/>
                <a:latin typeface="-apple-system"/>
              </a:rPr>
              <a:t>Gesetzlichen / regulatorischen Anforderungen</a:t>
            </a:r>
            <a:br>
              <a:rPr lang="de-DE" sz="1800" b="0" i="0" u="none" strike="noStrike" kern="1200" cap="none" spc="0" baseline="0">
                <a:solidFill>
                  <a:srgbClr val="000000"/>
                </a:solidFill>
                <a:uFillTx/>
                <a:latin typeface="-apple-system"/>
              </a:rPr>
            </a:br>
            <a:r>
              <a:rPr lang="de-DE" sz="1800" b="0" i="0" u="none" strike="noStrike" kern="1200" cap="none" spc="0" baseline="0">
                <a:solidFill>
                  <a:srgbClr val="000000"/>
                </a:solidFill>
                <a:uFillTx/>
                <a:latin typeface="-apple-system"/>
              </a:rPr>
              <a:t>(z. B. Betreuungsschlüssel, Arbeitsschutz, Sicherheitsnormen)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800" b="1" i="1" u="none" strike="noStrike" kern="1200" cap="none" spc="0" baseline="0">
                <a:solidFill>
                  <a:srgbClr val="000000"/>
                </a:solidFill>
                <a:uFillTx/>
                <a:latin typeface="-apple-system"/>
              </a:rPr>
              <a:t>Definition: </a:t>
            </a:r>
            <a:r>
              <a:rPr lang="de-DE" sz="1800" b="0" i="1" u="none" strike="noStrike" kern="1200" cap="none" spc="0" baseline="0">
                <a:solidFill>
                  <a:srgbClr val="000000"/>
                </a:solidFill>
                <a:uFillTx/>
                <a:latin typeface="-apple-system"/>
              </a:rPr>
              <a:t>Unter dem </a:t>
            </a:r>
            <a:r>
              <a:rPr lang="de-DE" sz="1800" b="1" i="1" u="none" strike="noStrike" kern="1200" cap="none" spc="0" baseline="0">
                <a:solidFill>
                  <a:srgbClr val="000000"/>
                </a:solidFill>
                <a:uFillTx/>
                <a:latin typeface="-apple-system"/>
              </a:rPr>
              <a:t>Personalbedarf</a:t>
            </a:r>
            <a:r>
              <a:rPr lang="de-DE" sz="1800" b="0" i="1" u="none" strike="noStrike" kern="1200" cap="none" spc="0" baseline="0">
                <a:solidFill>
                  <a:srgbClr val="000000"/>
                </a:solidFill>
                <a:uFillTx/>
                <a:latin typeface="-apple-system"/>
              </a:rPr>
              <a:t> eines Unternehmens versteht man die </a:t>
            </a:r>
            <a:r>
              <a:rPr lang="de-DE" sz="1800" b="1" i="1" u="none" strike="noStrike" kern="1200" cap="none" spc="0" baseline="0">
                <a:solidFill>
                  <a:srgbClr val="000000"/>
                </a:solidFill>
                <a:uFillTx/>
                <a:latin typeface="-apple-system"/>
              </a:rPr>
              <a:t>Gesamtheit an Arbeitskräften</a:t>
            </a:r>
            <a:r>
              <a:rPr lang="de-DE" sz="1800" b="0" i="1" u="none" strike="noStrike" kern="1200" cap="none" spc="0" baseline="0">
                <a:solidFill>
                  <a:srgbClr val="000000"/>
                </a:solidFill>
                <a:uFillTx/>
                <a:latin typeface="-apple-system"/>
              </a:rPr>
              <a:t>, die zur Wahrnehmung aller Aufgaben in dem betreffenden Unternehmen benötigt werden.</a:t>
            </a:r>
            <a:endParaRPr lang="de-DE" sz="1800" b="0" i="0" u="none" strike="noStrike" kern="1200" cap="none" spc="0" baseline="0">
              <a:solidFill>
                <a:srgbClr val="000000"/>
              </a:solidFill>
              <a:uFillTx/>
              <a:latin typeface="-apple-system"/>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A9687-AF4B-E598-9FE5-8789393BB559}"/>
            </a:ext>
          </a:extLst>
        </p:cNvPr>
        <p:cNvGrpSpPr/>
        <p:nvPr/>
      </p:nvGrpSpPr>
      <p:grpSpPr>
        <a:xfrm>
          <a:off x="0" y="0"/>
          <a:ext cx="0" cy="0"/>
          <a:chOff x="0" y="0"/>
          <a:chExt cx="0" cy="0"/>
        </a:xfrm>
      </p:grpSpPr>
      <p:sp>
        <p:nvSpPr>
          <p:cNvPr id="2" name="Textfeld 3">
            <a:extLst>
              <a:ext uri="{FF2B5EF4-FFF2-40B4-BE49-F238E27FC236}">
                <a16:creationId xmlns:a16="http://schemas.microsoft.com/office/drawing/2014/main" id="{1961F73D-51B0-DFD3-63FE-C4480F6C48CB}"/>
              </a:ext>
            </a:extLst>
          </p:cNvPr>
          <p:cNvSpPr txBox="1"/>
          <p:nvPr/>
        </p:nvSpPr>
        <p:spPr>
          <a:xfrm>
            <a:off x="4144297"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Stellenbeschreibung</a:t>
            </a:r>
          </a:p>
        </p:txBody>
      </p:sp>
      <p:sp>
        <p:nvSpPr>
          <p:cNvPr id="3" name="Textfeld 5">
            <a:extLst>
              <a:ext uri="{FF2B5EF4-FFF2-40B4-BE49-F238E27FC236}">
                <a16:creationId xmlns:a16="http://schemas.microsoft.com/office/drawing/2014/main" id="{D2B562C0-90F0-DA1E-85D3-C7DC69B8F4F6}"/>
              </a:ext>
            </a:extLst>
          </p:cNvPr>
          <p:cNvSpPr txBox="1"/>
          <p:nvPr/>
        </p:nvSpPr>
        <p:spPr>
          <a:xfrm>
            <a:off x="2261016" y="1163144"/>
            <a:ext cx="8106697" cy="4131900"/>
          </a:xfrm>
          <a:prstGeom prst="rect">
            <a:avLst/>
          </a:prstGeom>
          <a:noFill/>
          <a:ln cap="flat">
            <a:noFill/>
          </a:ln>
        </p:spPr>
        <p:txBody>
          <a:bodyPr vert="horz" wrap="square" lIns="91440" tIns="45720" rIns="91440" bIns="45720" anchor="t" anchorCtr="0" compatLnSpc="1">
            <a:spAutoFit/>
          </a:bodyPr>
          <a:lstStyle/>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 Stellenbeschreibung – Definition &amp; Inhalt</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Eine Stellenbeschreibung ist ein schriftliches Dokument, das eine bestimmte Stelle im Unternehmen eindeutig beschreibt und zwar unabhängig davon, ob die Stelle besetzt oder vakant ist.</a:t>
            </a:r>
          </a:p>
          <a:p>
            <a:pPr marR="0" lvl="0" algn="l" defTabSz="914400" rtl="0" fontAlgn="auto" hangingPunct="1">
              <a:lnSpc>
                <a:spcPts val="2100"/>
              </a:lnSpc>
              <a:spcBef>
                <a:spcPts val="0"/>
              </a:spcBef>
              <a:spcAft>
                <a:spcPts val="0"/>
              </a:spcAft>
              <a:buSzPct val="100000"/>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R="0" lvl="0" algn="l" defTabSz="914400" rtl="0" fontAlgn="auto" hangingPunct="1">
              <a:lnSpc>
                <a:spcPts val="2100"/>
              </a:lnSpc>
              <a:spcBef>
                <a:spcPts val="0"/>
              </a:spcBef>
              <a:spcAft>
                <a:spcPts val="0"/>
              </a:spcAft>
              <a:buSzPct val="100000"/>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Sie dient als Grundlage für die Personalarbeit und legt fest:</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welche Aufgaben</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welche Verantwortungen</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welche Kompetenzen</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R="0" lvl="0" algn="l" defTabSz="914400" rtl="0" fontAlgn="auto" hangingPunct="1">
              <a:lnSpc>
                <a:spcPts val="2100"/>
              </a:lnSpc>
              <a:spcBef>
                <a:spcPts val="0"/>
              </a:spcBef>
              <a:spcAft>
                <a:spcPts val="0"/>
              </a:spcAft>
              <a:buSzPct val="100000"/>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mit dieser Stelle verbunden sind.</a:t>
            </a:r>
          </a:p>
        </p:txBody>
      </p:sp>
    </p:spTree>
    <p:extLst>
      <p:ext uri="{BB962C8B-B14F-4D97-AF65-F5344CB8AC3E}">
        <p14:creationId xmlns:p14="http://schemas.microsoft.com/office/powerpoint/2010/main" val="1474228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83E26-1913-7C33-0805-BD0728329982}"/>
            </a:ext>
          </a:extLst>
        </p:cNvPr>
        <p:cNvGrpSpPr/>
        <p:nvPr/>
      </p:nvGrpSpPr>
      <p:grpSpPr>
        <a:xfrm>
          <a:off x="0" y="0"/>
          <a:ext cx="0" cy="0"/>
          <a:chOff x="0" y="0"/>
          <a:chExt cx="0" cy="0"/>
        </a:xfrm>
      </p:grpSpPr>
      <p:sp>
        <p:nvSpPr>
          <p:cNvPr id="3" name="Textfeld 5">
            <a:extLst>
              <a:ext uri="{FF2B5EF4-FFF2-40B4-BE49-F238E27FC236}">
                <a16:creationId xmlns:a16="http://schemas.microsoft.com/office/drawing/2014/main" id="{A05BF31A-5B5E-528F-EF17-EDD8383D5AB8}"/>
              </a:ext>
            </a:extLst>
          </p:cNvPr>
          <p:cNvSpPr txBox="1"/>
          <p:nvPr/>
        </p:nvSpPr>
        <p:spPr>
          <a:xfrm>
            <a:off x="2005781" y="1192640"/>
            <a:ext cx="8534399" cy="3561039"/>
          </a:xfrm>
          <a:prstGeom prst="rect">
            <a:avLst/>
          </a:prstGeom>
          <a:noFill/>
          <a:ln cap="flat">
            <a:noFill/>
          </a:ln>
        </p:spPr>
        <p:txBody>
          <a:bodyPr vert="horz" wrap="square" lIns="91440" tIns="45720" rIns="91440" bIns="45720" anchor="t" anchorCtr="0" compatLnSpc="1">
            <a:spAutoFit/>
          </a:bodyPr>
          <a:lstStyle/>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 Ziele einer Stellenbeschreibung</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Klare Abgrenzung von Aufgaben und Zuständigkeiten</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Vermeidung von Überschneidungen zwischen Stellen</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Grundlage für Stellenbewertung, Personalbedarfsermittlung und Entgeltfindung</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Unterstützung bei Einarbeitung, Mitarbeiterbeurteilung und Entwicklung</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Hilfe bei Stellenbesetzung (z. B. als Basis für Stellenausschreibungen) </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Einheitliche Besetzung</a:t>
            </a:r>
          </a:p>
        </p:txBody>
      </p:sp>
      <p:sp>
        <p:nvSpPr>
          <p:cNvPr id="4" name="Textfeld 3">
            <a:extLst>
              <a:ext uri="{FF2B5EF4-FFF2-40B4-BE49-F238E27FC236}">
                <a16:creationId xmlns:a16="http://schemas.microsoft.com/office/drawing/2014/main" id="{9BC40912-28B4-659B-0A42-6F7116052B08}"/>
              </a:ext>
            </a:extLst>
          </p:cNvPr>
          <p:cNvSpPr txBox="1"/>
          <p:nvPr/>
        </p:nvSpPr>
        <p:spPr>
          <a:xfrm>
            <a:off x="4144297"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Stellenbeschreibung</a:t>
            </a:r>
          </a:p>
        </p:txBody>
      </p:sp>
    </p:spTree>
    <p:extLst>
      <p:ext uri="{BB962C8B-B14F-4D97-AF65-F5344CB8AC3E}">
        <p14:creationId xmlns:p14="http://schemas.microsoft.com/office/powerpoint/2010/main" val="4449256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97BCA-608C-0E33-4313-A0A0FAF44254}"/>
            </a:ext>
          </a:extLst>
        </p:cNvPr>
        <p:cNvGrpSpPr/>
        <p:nvPr/>
      </p:nvGrpSpPr>
      <p:grpSpPr>
        <a:xfrm>
          <a:off x="0" y="0"/>
          <a:ext cx="0" cy="0"/>
          <a:chOff x="0" y="0"/>
          <a:chExt cx="0" cy="0"/>
        </a:xfrm>
      </p:grpSpPr>
      <p:sp>
        <p:nvSpPr>
          <p:cNvPr id="3" name="Textfeld 5">
            <a:extLst>
              <a:ext uri="{FF2B5EF4-FFF2-40B4-BE49-F238E27FC236}">
                <a16:creationId xmlns:a16="http://schemas.microsoft.com/office/drawing/2014/main" id="{9BC89B3E-EB37-B022-6A32-6971D54C68F2}"/>
              </a:ext>
            </a:extLst>
          </p:cNvPr>
          <p:cNvSpPr txBox="1"/>
          <p:nvPr/>
        </p:nvSpPr>
        <p:spPr>
          <a:xfrm>
            <a:off x="2192594" y="1408950"/>
            <a:ext cx="7223851" cy="3054682"/>
          </a:xfrm>
          <a:prstGeom prst="rect">
            <a:avLst/>
          </a:prstGeom>
          <a:noFill/>
          <a:ln cap="flat">
            <a:noFill/>
          </a:ln>
        </p:spPr>
        <p:txBody>
          <a:bodyPr vert="horz" wrap="square" lIns="91440" tIns="45720" rIns="91440" bIns="45720" anchor="t" anchorCtr="0" compatLnSpc="1">
            <a:spAutoFit/>
          </a:bodyPr>
          <a:lstStyle/>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 Nutzen in der Praxis</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Erleichtert die Personalplanung</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Schafft Transparenz für Vorgesetzte und Mitarbeitende</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Unterstützt die interne Kommunikation</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Basis für Zielvereinbarungen und Leistungsbeurteilungen</a:t>
            </a: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de-DE" b="0" i="0" u="none" strike="noStrike" kern="1200" cap="none" spc="0" baseline="0" dirty="0">
              <a:solidFill>
                <a:srgbClr val="000000"/>
              </a:solidFill>
              <a:uFillTx/>
              <a:latin typeface="Arial" pitchFamily="34"/>
              <a:cs typeface="Arial" pitchFamily="34"/>
            </a:endParaRPr>
          </a:p>
          <a:p>
            <a:pPr marL="171450" marR="0" lvl="0" indent="-1714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b="0" i="0" u="none" strike="noStrike" kern="1200" cap="none" spc="0" baseline="0" dirty="0">
                <a:solidFill>
                  <a:srgbClr val="000000"/>
                </a:solidFill>
                <a:uFillTx/>
                <a:latin typeface="Arial" pitchFamily="34"/>
                <a:cs typeface="Arial" pitchFamily="34"/>
              </a:rPr>
              <a:t>Hilft bei der Organisation und Prozessoptimierung</a:t>
            </a:r>
          </a:p>
        </p:txBody>
      </p:sp>
      <p:sp>
        <p:nvSpPr>
          <p:cNvPr id="4" name="Textfeld 3">
            <a:extLst>
              <a:ext uri="{FF2B5EF4-FFF2-40B4-BE49-F238E27FC236}">
                <a16:creationId xmlns:a16="http://schemas.microsoft.com/office/drawing/2014/main" id="{070C451A-7525-AE92-69F6-0C792C541D9C}"/>
              </a:ext>
            </a:extLst>
          </p:cNvPr>
          <p:cNvSpPr txBox="1"/>
          <p:nvPr/>
        </p:nvSpPr>
        <p:spPr>
          <a:xfrm>
            <a:off x="4144297"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Stellenbeschreibung</a:t>
            </a:r>
          </a:p>
        </p:txBody>
      </p:sp>
    </p:spTree>
    <p:extLst>
      <p:ext uri="{BB962C8B-B14F-4D97-AF65-F5344CB8AC3E}">
        <p14:creationId xmlns:p14="http://schemas.microsoft.com/office/powerpoint/2010/main" val="4211611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25F7C-4BF8-7121-7A09-DA5D9869B373}"/>
            </a:ext>
          </a:extLst>
        </p:cNvPr>
        <p:cNvGrpSpPr/>
        <p:nvPr/>
      </p:nvGrpSpPr>
      <p:grpSpPr>
        <a:xfrm>
          <a:off x="0" y="0"/>
          <a:ext cx="0" cy="0"/>
          <a:chOff x="0" y="0"/>
          <a:chExt cx="0" cy="0"/>
        </a:xfrm>
      </p:grpSpPr>
      <p:sp>
        <p:nvSpPr>
          <p:cNvPr id="4" name="Textfeld 3">
            <a:extLst>
              <a:ext uri="{FF2B5EF4-FFF2-40B4-BE49-F238E27FC236}">
                <a16:creationId xmlns:a16="http://schemas.microsoft.com/office/drawing/2014/main" id="{43F04CF4-BB3D-B23A-F292-F0B9A8020AD0}"/>
              </a:ext>
            </a:extLst>
          </p:cNvPr>
          <p:cNvSpPr txBox="1"/>
          <p:nvPr/>
        </p:nvSpPr>
        <p:spPr>
          <a:xfrm>
            <a:off x="4144297"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Stellenbesetzung</a:t>
            </a:r>
          </a:p>
        </p:txBody>
      </p:sp>
      <p:sp>
        <p:nvSpPr>
          <p:cNvPr id="2" name="Textfeld 1">
            <a:extLst>
              <a:ext uri="{FF2B5EF4-FFF2-40B4-BE49-F238E27FC236}">
                <a16:creationId xmlns:a16="http://schemas.microsoft.com/office/drawing/2014/main" id="{F9A1CFFF-D45E-5BEE-225D-61E7DB9FB645}"/>
              </a:ext>
            </a:extLst>
          </p:cNvPr>
          <p:cNvSpPr txBox="1"/>
          <p:nvPr/>
        </p:nvSpPr>
        <p:spPr>
          <a:xfrm>
            <a:off x="1452715" y="953728"/>
            <a:ext cx="8642555" cy="2031325"/>
          </a:xfrm>
          <a:prstGeom prst="rect">
            <a:avLst/>
          </a:prstGeom>
          <a:noFill/>
        </p:spPr>
        <p:txBody>
          <a:bodyPr wrap="square" rtlCol="0">
            <a:spAutoFit/>
          </a:bodyPr>
          <a:lstStyle/>
          <a:p>
            <a:r>
              <a:rPr lang="de-DE" b="1" dirty="0"/>
              <a:t>Vorteile intern</a:t>
            </a:r>
          </a:p>
          <a:p>
            <a:pPr marL="285750" indent="-285750">
              <a:buFont typeface="Arial" panose="020B0604020202020204" pitchFamily="34" charset="0"/>
              <a:buChar char="•"/>
            </a:pPr>
            <a:r>
              <a:rPr lang="de-DE" dirty="0"/>
              <a:t>Kurze Einarbeitungszeit (Unternehmensabläufe, Kultur und Systeme sind bekannt)</a:t>
            </a:r>
          </a:p>
          <a:p>
            <a:pPr marL="285750" indent="-285750">
              <a:buFont typeface="Arial" panose="020B0604020202020204" pitchFamily="34" charset="0"/>
              <a:buChar char="•"/>
            </a:pPr>
            <a:r>
              <a:rPr lang="de-DE" dirty="0"/>
              <a:t>Motivations- und Bindungseffekt für Mitarbeitende (Karriereperspektiven)</a:t>
            </a:r>
          </a:p>
          <a:p>
            <a:pPr marL="285750" indent="-285750">
              <a:buFont typeface="Arial" panose="020B0604020202020204" pitchFamily="34" charset="0"/>
              <a:buChar char="•"/>
            </a:pPr>
            <a:r>
              <a:rPr lang="de-DE" dirty="0"/>
              <a:t>Mitarbeitende sind bereits bekannt (Soft- und </a:t>
            </a:r>
            <a:r>
              <a:rPr lang="de-DE" dirty="0" err="1"/>
              <a:t>Hardskills</a:t>
            </a:r>
            <a:r>
              <a:rPr lang="de-DE" dirty="0"/>
              <a:t>)</a:t>
            </a:r>
          </a:p>
          <a:p>
            <a:pPr marL="285750" indent="-285750">
              <a:buFont typeface="Arial" panose="020B0604020202020204" pitchFamily="34" charset="0"/>
              <a:buChar char="•"/>
            </a:pPr>
            <a:r>
              <a:rPr lang="de-DE" dirty="0"/>
              <a:t>Geringere Kosten (keine oder geringe Recruiting-Kosten)</a:t>
            </a:r>
          </a:p>
          <a:p>
            <a:pPr marL="285750" indent="-285750">
              <a:buFont typeface="Arial" panose="020B0604020202020204" pitchFamily="34" charset="0"/>
              <a:buChar char="•"/>
            </a:pPr>
            <a:r>
              <a:rPr lang="de-DE" dirty="0"/>
              <a:t>Geringeres Fehlbesetzungsrisiko (Leistung und Verhalten bekannt)</a:t>
            </a:r>
          </a:p>
          <a:p>
            <a:pPr marL="285750" indent="-285750">
              <a:buFont typeface="Arial" panose="020B0604020202020204" pitchFamily="34" charset="0"/>
              <a:buChar char="•"/>
            </a:pPr>
            <a:r>
              <a:rPr lang="de-DE" dirty="0"/>
              <a:t>Schnelle Verfügbarkeit</a:t>
            </a:r>
          </a:p>
        </p:txBody>
      </p:sp>
      <p:sp>
        <p:nvSpPr>
          <p:cNvPr id="5" name="Textfeld 4">
            <a:extLst>
              <a:ext uri="{FF2B5EF4-FFF2-40B4-BE49-F238E27FC236}">
                <a16:creationId xmlns:a16="http://schemas.microsoft.com/office/drawing/2014/main" id="{449EDE2F-F07D-D63F-F207-73388187E43C}"/>
              </a:ext>
            </a:extLst>
          </p:cNvPr>
          <p:cNvSpPr txBox="1"/>
          <p:nvPr/>
        </p:nvSpPr>
        <p:spPr>
          <a:xfrm>
            <a:off x="4928418" y="3534695"/>
            <a:ext cx="6540911" cy="1754326"/>
          </a:xfrm>
          <a:prstGeom prst="rect">
            <a:avLst/>
          </a:prstGeom>
          <a:noFill/>
        </p:spPr>
        <p:txBody>
          <a:bodyPr wrap="square" rtlCol="0">
            <a:spAutoFit/>
          </a:bodyPr>
          <a:lstStyle/>
          <a:p>
            <a:r>
              <a:rPr lang="de-DE" b="1" dirty="0"/>
              <a:t>Nachteile intern</a:t>
            </a:r>
          </a:p>
          <a:p>
            <a:pPr marL="285750" indent="-285750">
              <a:buFont typeface="Arial" panose="020B0604020202020204" pitchFamily="34" charset="0"/>
              <a:buChar char="•"/>
            </a:pPr>
            <a:r>
              <a:rPr lang="de-DE" dirty="0"/>
              <a:t>Begrenzter Bewerberkreis</a:t>
            </a:r>
          </a:p>
          <a:p>
            <a:pPr marL="285750" indent="-285750">
              <a:buFont typeface="Arial" panose="020B0604020202020204" pitchFamily="34" charset="0"/>
              <a:buChar char="•"/>
            </a:pPr>
            <a:r>
              <a:rPr lang="de-DE" dirty="0"/>
              <a:t>Betriebsblindheit (wenig neue Impulse)</a:t>
            </a:r>
          </a:p>
          <a:p>
            <a:pPr marL="285750" indent="-285750">
              <a:buFont typeface="Arial" panose="020B0604020202020204" pitchFamily="34" charset="0"/>
              <a:buChar char="•"/>
            </a:pPr>
            <a:r>
              <a:rPr lang="de-DE" dirty="0"/>
              <a:t>Interne Konkurrenz / Konfliktpotenzial</a:t>
            </a:r>
          </a:p>
          <a:p>
            <a:pPr marL="285750" indent="-285750">
              <a:buFont typeface="Arial" panose="020B0604020202020204" pitchFamily="34" charset="0"/>
              <a:buChar char="•"/>
            </a:pPr>
            <a:r>
              <a:rPr lang="de-DE" dirty="0"/>
              <a:t>Verschiebung des Personalengpasses (alte Stelle wird frei)</a:t>
            </a:r>
          </a:p>
          <a:p>
            <a:pPr marL="285750" indent="-285750">
              <a:buFont typeface="Arial" panose="020B0604020202020204" pitchFamily="34" charset="0"/>
              <a:buChar char="•"/>
            </a:pPr>
            <a:r>
              <a:rPr lang="de-DE" dirty="0"/>
              <a:t>Gefahr von Seilschaften oder Befangenheit</a:t>
            </a:r>
          </a:p>
        </p:txBody>
      </p:sp>
    </p:spTree>
    <p:extLst>
      <p:ext uri="{BB962C8B-B14F-4D97-AF65-F5344CB8AC3E}">
        <p14:creationId xmlns:p14="http://schemas.microsoft.com/office/powerpoint/2010/main" val="126601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7895C-5631-CF65-A55B-19614F7C09C8}"/>
            </a:ext>
          </a:extLst>
        </p:cNvPr>
        <p:cNvGrpSpPr/>
        <p:nvPr/>
      </p:nvGrpSpPr>
      <p:grpSpPr>
        <a:xfrm>
          <a:off x="0" y="0"/>
          <a:ext cx="0" cy="0"/>
          <a:chOff x="0" y="0"/>
          <a:chExt cx="0" cy="0"/>
        </a:xfrm>
      </p:grpSpPr>
      <p:sp>
        <p:nvSpPr>
          <p:cNvPr id="4" name="Textfeld 3">
            <a:extLst>
              <a:ext uri="{FF2B5EF4-FFF2-40B4-BE49-F238E27FC236}">
                <a16:creationId xmlns:a16="http://schemas.microsoft.com/office/drawing/2014/main" id="{5E0C35FC-46DB-F991-97F8-974D03D78C4F}"/>
              </a:ext>
            </a:extLst>
          </p:cNvPr>
          <p:cNvSpPr txBox="1"/>
          <p:nvPr/>
        </p:nvSpPr>
        <p:spPr>
          <a:xfrm>
            <a:off x="4144297"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Stellenbesetzung</a:t>
            </a:r>
          </a:p>
        </p:txBody>
      </p:sp>
      <p:sp>
        <p:nvSpPr>
          <p:cNvPr id="2" name="Textfeld 1">
            <a:extLst>
              <a:ext uri="{FF2B5EF4-FFF2-40B4-BE49-F238E27FC236}">
                <a16:creationId xmlns:a16="http://schemas.microsoft.com/office/drawing/2014/main" id="{87284EDD-F357-8159-0DF6-DF57BF26CAF3}"/>
              </a:ext>
            </a:extLst>
          </p:cNvPr>
          <p:cNvSpPr txBox="1"/>
          <p:nvPr/>
        </p:nvSpPr>
        <p:spPr>
          <a:xfrm>
            <a:off x="331839" y="646331"/>
            <a:ext cx="5601930" cy="2031325"/>
          </a:xfrm>
          <a:prstGeom prst="rect">
            <a:avLst/>
          </a:prstGeom>
          <a:noFill/>
        </p:spPr>
        <p:txBody>
          <a:bodyPr wrap="square" rtlCol="0">
            <a:spAutoFit/>
          </a:bodyPr>
          <a:lstStyle/>
          <a:p>
            <a:r>
              <a:rPr lang="de-DE" b="1" dirty="0"/>
              <a:t>Vorteile extern</a:t>
            </a:r>
          </a:p>
          <a:p>
            <a:pPr marL="285750" indent="-285750">
              <a:buFont typeface="Arial" panose="020B0604020202020204" pitchFamily="34" charset="0"/>
              <a:buChar char="•"/>
            </a:pPr>
            <a:r>
              <a:rPr lang="de-DE" dirty="0"/>
              <a:t>Großer Bewerberpool</a:t>
            </a:r>
          </a:p>
          <a:p>
            <a:pPr marL="285750" indent="-285750">
              <a:buFont typeface="Arial" panose="020B0604020202020204" pitchFamily="34" charset="0"/>
              <a:buChar char="•"/>
            </a:pPr>
            <a:r>
              <a:rPr lang="de-DE" dirty="0"/>
              <a:t>Neue Ideen</a:t>
            </a:r>
          </a:p>
          <a:p>
            <a:pPr marL="285750" indent="-285750">
              <a:buFont typeface="Arial" panose="020B0604020202020204" pitchFamily="34" charset="0"/>
              <a:buChar char="•"/>
            </a:pPr>
            <a:r>
              <a:rPr lang="de-DE" dirty="0"/>
              <a:t>Know-how und Best Practices</a:t>
            </a:r>
          </a:p>
          <a:p>
            <a:pPr marL="285750" indent="-285750">
              <a:buFont typeface="Arial" panose="020B0604020202020204" pitchFamily="34" charset="0"/>
              <a:buChar char="•"/>
            </a:pPr>
            <a:r>
              <a:rPr lang="de-DE" dirty="0"/>
              <a:t>Keine interne Lücke durch Nachbesetzung</a:t>
            </a:r>
          </a:p>
          <a:p>
            <a:pPr marL="285750" indent="-285750">
              <a:buFont typeface="Arial" panose="020B0604020202020204" pitchFamily="34" charset="0"/>
              <a:buChar char="•"/>
            </a:pPr>
            <a:r>
              <a:rPr lang="de-DE" dirty="0"/>
              <a:t>Chance auf gezielte Spezialqualifikationen</a:t>
            </a:r>
          </a:p>
          <a:p>
            <a:pPr marL="285750" indent="-285750">
              <a:buFont typeface="Arial" panose="020B0604020202020204" pitchFamily="34" charset="0"/>
              <a:buChar char="•"/>
            </a:pPr>
            <a:r>
              <a:rPr lang="de-DE" dirty="0"/>
              <a:t>Neutralität gegenüber bestehenden Strukturen</a:t>
            </a:r>
          </a:p>
        </p:txBody>
      </p:sp>
      <p:sp>
        <p:nvSpPr>
          <p:cNvPr id="5" name="Textfeld 4">
            <a:extLst>
              <a:ext uri="{FF2B5EF4-FFF2-40B4-BE49-F238E27FC236}">
                <a16:creationId xmlns:a16="http://schemas.microsoft.com/office/drawing/2014/main" id="{E5786B9F-EBA7-1346-4B51-C703D5EFEF0B}"/>
              </a:ext>
            </a:extLst>
          </p:cNvPr>
          <p:cNvSpPr txBox="1"/>
          <p:nvPr/>
        </p:nvSpPr>
        <p:spPr>
          <a:xfrm>
            <a:off x="3428156" y="3002211"/>
            <a:ext cx="8219768" cy="1754326"/>
          </a:xfrm>
          <a:prstGeom prst="rect">
            <a:avLst/>
          </a:prstGeom>
          <a:noFill/>
        </p:spPr>
        <p:txBody>
          <a:bodyPr wrap="square" rtlCol="0">
            <a:spAutoFit/>
          </a:bodyPr>
          <a:lstStyle/>
          <a:p>
            <a:r>
              <a:rPr lang="de-DE" b="1" dirty="0"/>
              <a:t>Nachteile extern</a:t>
            </a:r>
          </a:p>
          <a:p>
            <a:pPr marL="285750" indent="-285750">
              <a:buFont typeface="Arial" panose="020B0604020202020204" pitchFamily="34" charset="0"/>
              <a:buChar char="•"/>
            </a:pPr>
            <a:r>
              <a:rPr lang="de-DE" dirty="0"/>
              <a:t>Längere Einarbeitungszeit</a:t>
            </a:r>
          </a:p>
          <a:p>
            <a:pPr marL="285750" indent="-285750">
              <a:buFont typeface="Arial" panose="020B0604020202020204" pitchFamily="34" charset="0"/>
              <a:buChar char="•"/>
            </a:pPr>
            <a:r>
              <a:rPr lang="de-DE" dirty="0"/>
              <a:t>Höhere Kosten (Anzeigen, Personalberater, Auswahlverfahren)</a:t>
            </a:r>
          </a:p>
          <a:p>
            <a:pPr marL="285750" indent="-285750">
              <a:buFont typeface="Arial" panose="020B0604020202020204" pitchFamily="34" charset="0"/>
              <a:buChar char="•"/>
            </a:pPr>
            <a:r>
              <a:rPr lang="de-DE" dirty="0"/>
              <a:t>Höheres Fehlbesetzungsrisiko</a:t>
            </a:r>
          </a:p>
          <a:p>
            <a:pPr marL="285750" indent="-285750">
              <a:buFont typeface="Arial" panose="020B0604020202020204" pitchFamily="34" charset="0"/>
              <a:buChar char="•"/>
            </a:pPr>
            <a:r>
              <a:rPr lang="de-DE" dirty="0"/>
              <a:t>Geringere Motivation der Belegschaft möglich (wenn Aufstiegschancen fehlen)</a:t>
            </a:r>
          </a:p>
          <a:p>
            <a:pPr marL="285750" indent="-285750">
              <a:buFont typeface="Arial" panose="020B0604020202020204" pitchFamily="34" charset="0"/>
              <a:buChar char="•"/>
            </a:pPr>
            <a:r>
              <a:rPr lang="de-DE" dirty="0"/>
              <a:t>Ungewisse kulturelle Passung</a:t>
            </a:r>
          </a:p>
        </p:txBody>
      </p:sp>
      <p:sp>
        <p:nvSpPr>
          <p:cNvPr id="6" name="Textfeld 5">
            <a:extLst>
              <a:ext uri="{FF2B5EF4-FFF2-40B4-BE49-F238E27FC236}">
                <a16:creationId xmlns:a16="http://schemas.microsoft.com/office/drawing/2014/main" id="{891413DC-FA4B-7A92-E278-046EC3EC8A33}"/>
              </a:ext>
            </a:extLst>
          </p:cNvPr>
          <p:cNvSpPr txBox="1"/>
          <p:nvPr/>
        </p:nvSpPr>
        <p:spPr>
          <a:xfrm>
            <a:off x="2048796" y="5308261"/>
            <a:ext cx="6565490" cy="646331"/>
          </a:xfrm>
          <a:prstGeom prst="rect">
            <a:avLst/>
          </a:prstGeom>
          <a:noFill/>
        </p:spPr>
        <p:txBody>
          <a:bodyPr wrap="square">
            <a:spAutoFit/>
          </a:bodyPr>
          <a:lstStyle/>
          <a:p>
            <a:r>
              <a:rPr lang="de-DE" dirty="0"/>
              <a:t>Intern = schnell, günstig, motivierend – aber begrenzt</a:t>
            </a:r>
          </a:p>
          <a:p>
            <a:r>
              <a:rPr lang="de-DE" dirty="0"/>
              <a:t>Extern = innovativ, vielfältig – aber teuer und risikoreicher</a:t>
            </a:r>
          </a:p>
        </p:txBody>
      </p:sp>
    </p:spTree>
    <p:extLst>
      <p:ext uri="{BB962C8B-B14F-4D97-AF65-F5344CB8AC3E}">
        <p14:creationId xmlns:p14="http://schemas.microsoft.com/office/powerpoint/2010/main" val="28665361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a:extLst>
              <a:ext uri="{FF2B5EF4-FFF2-40B4-BE49-F238E27FC236}">
                <a16:creationId xmlns:a16="http://schemas.microsoft.com/office/drawing/2014/main" id="{43EFFA68-EFE7-2C5E-E1F3-339ABDB140BB}"/>
              </a:ext>
            </a:extLst>
          </p:cNvPr>
          <p:cNvSpPr>
            <a:spLocks noGrp="1"/>
          </p:cNvSpPr>
          <p:nvPr>
            <p:ph type="sldNum" sz="quarter" idx="4"/>
          </p:nvPr>
        </p:nvSpPr>
        <p:spPr/>
        <p:txBody>
          <a:bodyPr/>
          <a:lstStyle/>
          <a:p>
            <a:r>
              <a:rPr lang="de-DE"/>
              <a:t>Seite </a:t>
            </a:r>
            <a:fld id="{D283E8E3-8FCC-4BF4-8059-096185AE98AE}" type="slidenum">
              <a:rPr lang="de-DE" smtClean="0"/>
              <a:pPr/>
              <a:t>18</a:t>
            </a:fld>
            <a:endParaRPr lang="de-DE" dirty="0"/>
          </a:p>
        </p:txBody>
      </p:sp>
      <p:sp>
        <p:nvSpPr>
          <p:cNvPr id="6" name="Textfeld 5">
            <a:extLst>
              <a:ext uri="{FF2B5EF4-FFF2-40B4-BE49-F238E27FC236}">
                <a16:creationId xmlns:a16="http://schemas.microsoft.com/office/drawing/2014/main" id="{2007269A-D254-8262-451A-0E1C55CA4EB5}"/>
              </a:ext>
            </a:extLst>
          </p:cNvPr>
          <p:cNvSpPr txBox="1"/>
          <p:nvPr/>
        </p:nvSpPr>
        <p:spPr>
          <a:xfrm>
            <a:off x="2152933" y="1396792"/>
            <a:ext cx="8606052" cy="1200329"/>
          </a:xfrm>
          <a:prstGeom prst="rect">
            <a:avLst/>
          </a:prstGeom>
          <a:noFill/>
        </p:spPr>
        <p:txBody>
          <a:bodyPr wrap="square" rtlCol="0">
            <a:spAutoFit/>
          </a:bodyPr>
          <a:lstStyle/>
          <a:p>
            <a:pPr marL="342900" indent="-342900">
              <a:buAutoNum type="arabicPeriod"/>
            </a:pPr>
            <a:r>
              <a:rPr lang="de-DE" sz="2400" dirty="0"/>
              <a:t>Jeweils 3 Zielsetzungen (sozial, ökonomisch, ökologisch)</a:t>
            </a:r>
          </a:p>
          <a:p>
            <a:pPr marL="342900" indent="-342900">
              <a:buAutoNum type="arabicPeriod"/>
            </a:pPr>
            <a:r>
              <a:rPr lang="de-DE" sz="2400" dirty="0"/>
              <a:t>Verfassen einer Stellenbeschreibung</a:t>
            </a:r>
          </a:p>
          <a:p>
            <a:pPr marL="342900" indent="-342900">
              <a:buAutoNum type="arabicPeriod"/>
            </a:pPr>
            <a:r>
              <a:rPr lang="de-DE" sz="2400" dirty="0">
                <a:solidFill>
                  <a:srgbClr val="00B050"/>
                </a:solidFill>
              </a:rPr>
              <a:t>(Verfassen einer Stellenausschreibung)</a:t>
            </a:r>
          </a:p>
        </p:txBody>
      </p:sp>
    </p:spTree>
    <p:extLst>
      <p:ext uri="{BB962C8B-B14F-4D97-AF65-F5344CB8AC3E}">
        <p14:creationId xmlns:p14="http://schemas.microsoft.com/office/powerpoint/2010/main" val="11090981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5BE0E-314A-C32A-5EC3-578A305F71CA}"/>
            </a:ext>
          </a:extLst>
        </p:cNvPr>
        <p:cNvGrpSpPr/>
        <p:nvPr/>
      </p:nvGrpSpPr>
      <p:grpSpPr>
        <a:xfrm>
          <a:off x="0" y="0"/>
          <a:ext cx="0" cy="0"/>
          <a:chOff x="0" y="0"/>
          <a:chExt cx="0" cy="0"/>
        </a:xfrm>
      </p:grpSpPr>
      <p:sp>
        <p:nvSpPr>
          <p:cNvPr id="4" name="Textfeld 3">
            <a:extLst>
              <a:ext uri="{FF2B5EF4-FFF2-40B4-BE49-F238E27FC236}">
                <a16:creationId xmlns:a16="http://schemas.microsoft.com/office/drawing/2014/main" id="{1CCAA59B-DB3E-C553-04E6-2E33EC75C08B}"/>
              </a:ext>
            </a:extLst>
          </p:cNvPr>
          <p:cNvSpPr txBox="1"/>
          <p:nvPr/>
        </p:nvSpPr>
        <p:spPr>
          <a:xfrm>
            <a:off x="4144297"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Recruiting Kanäle</a:t>
            </a:r>
          </a:p>
        </p:txBody>
      </p:sp>
      <p:sp>
        <p:nvSpPr>
          <p:cNvPr id="3" name="Textfeld 2">
            <a:extLst>
              <a:ext uri="{FF2B5EF4-FFF2-40B4-BE49-F238E27FC236}">
                <a16:creationId xmlns:a16="http://schemas.microsoft.com/office/drawing/2014/main" id="{6D264B1B-6A15-3A1F-19A4-5E41F87BCA3E}"/>
              </a:ext>
            </a:extLst>
          </p:cNvPr>
          <p:cNvSpPr txBox="1"/>
          <p:nvPr/>
        </p:nvSpPr>
        <p:spPr>
          <a:xfrm>
            <a:off x="1032388" y="1061884"/>
            <a:ext cx="5855110" cy="1384995"/>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Interne </a:t>
            </a:r>
            <a:r>
              <a:rPr lang="de-DE" sz="1400" b="1" dirty="0" err="1">
                <a:latin typeface="Arial" panose="020B0604020202020204" pitchFamily="34" charset="0"/>
                <a:cs typeface="Arial" panose="020B0604020202020204" pitchFamily="34" charset="0"/>
              </a:rPr>
              <a:t>Recruitingkanäle</a:t>
            </a:r>
            <a:endParaRPr lang="de-DE" sz="1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Interne Stellenausschreibung (Intranet, Aushang, Rundmail)</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Mitarbeiterempfehlungsprogramme</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Versetzungen / Beförderungen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Nachfolgeplanung / Talent Pools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Rückgewinnung ehemaliger Mitarbeitender (Boomerang Hires)</a:t>
            </a:r>
          </a:p>
        </p:txBody>
      </p:sp>
      <p:sp>
        <p:nvSpPr>
          <p:cNvPr id="5" name="Textfeld 4">
            <a:extLst>
              <a:ext uri="{FF2B5EF4-FFF2-40B4-BE49-F238E27FC236}">
                <a16:creationId xmlns:a16="http://schemas.microsoft.com/office/drawing/2014/main" id="{533805FB-7145-8538-AAE7-E2922CF51BAE}"/>
              </a:ext>
            </a:extLst>
          </p:cNvPr>
          <p:cNvSpPr txBox="1"/>
          <p:nvPr/>
        </p:nvSpPr>
        <p:spPr>
          <a:xfrm>
            <a:off x="6096000" y="3503181"/>
            <a:ext cx="4847303" cy="1815882"/>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Externe </a:t>
            </a:r>
            <a:r>
              <a:rPr lang="de-DE" sz="1400" b="1" dirty="0" err="1">
                <a:latin typeface="Arial" panose="020B0604020202020204" pitchFamily="34" charset="0"/>
                <a:cs typeface="Arial" panose="020B0604020202020204" pitchFamily="34" charset="0"/>
              </a:rPr>
              <a:t>Recruitingkanäle</a:t>
            </a:r>
            <a:r>
              <a:rPr lang="de-DE" sz="1400" b="1" dirty="0">
                <a:latin typeface="Arial" panose="020B0604020202020204" pitchFamily="34" charset="0"/>
                <a:cs typeface="Arial" panose="020B0604020202020204" pitchFamily="34" charset="0"/>
              </a:rPr>
              <a:t> (klassisch)</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Online-Jobbörsen z. B. StepStone, Indeed, Monster</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Printanzeigen</a:t>
            </a:r>
            <a:r>
              <a:rPr lang="de-DE" sz="1400" i="1" dirty="0">
                <a:latin typeface="Arial" panose="020B0604020202020204" pitchFamily="34" charset="0"/>
                <a:cs typeface="Arial" panose="020B0604020202020204" pitchFamily="34" charset="0"/>
              </a:rPr>
              <a:t> Zeitungen</a:t>
            </a:r>
            <a:r>
              <a:rPr lang="de-DE" sz="1400" dirty="0">
                <a:latin typeface="Arial" panose="020B0604020202020204" pitchFamily="34" charset="0"/>
                <a:cs typeface="Arial" panose="020B0604020202020204" pitchFamily="34" charset="0"/>
              </a:rPr>
              <a:t>, Fachzeitschriften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Arbeitsagentur / Jobcenter </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Personalvermittler / Headhunter</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Karrieremessen / Jobmessen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Hochschul- und Schulkooperationen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Initiativbewerbungen</a:t>
            </a:r>
          </a:p>
        </p:txBody>
      </p:sp>
    </p:spTree>
    <p:extLst>
      <p:ext uri="{BB962C8B-B14F-4D97-AF65-F5344CB8AC3E}">
        <p14:creationId xmlns:p14="http://schemas.microsoft.com/office/powerpoint/2010/main" val="3579646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3">
            <a:extLst>
              <a:ext uri="{FF2B5EF4-FFF2-40B4-BE49-F238E27FC236}">
                <a16:creationId xmlns:a16="http://schemas.microsoft.com/office/drawing/2014/main" id="{7A36A0F9-117E-E3C8-4F3B-A05CAC39469B}"/>
              </a:ext>
            </a:extLst>
          </p:cNvPr>
          <p:cNvSpPr txBox="1"/>
          <p:nvPr/>
        </p:nvSpPr>
        <p:spPr>
          <a:xfrm>
            <a:off x="4440070" y="0"/>
            <a:ext cx="3311856"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a:solidFill>
                  <a:srgbClr val="000000"/>
                </a:solidFill>
                <a:uFillTx/>
                <a:latin typeface="Arial" pitchFamily="34"/>
                <a:cs typeface="Arial" pitchFamily="34"/>
              </a:rPr>
              <a:t>Personalpolitik</a:t>
            </a:r>
          </a:p>
        </p:txBody>
      </p:sp>
      <p:sp>
        <p:nvSpPr>
          <p:cNvPr id="3" name="Textfeld 2">
            <a:extLst>
              <a:ext uri="{FF2B5EF4-FFF2-40B4-BE49-F238E27FC236}">
                <a16:creationId xmlns:a16="http://schemas.microsoft.com/office/drawing/2014/main" id="{146024C4-A4F3-2172-CC07-52217BA75909}"/>
              </a:ext>
            </a:extLst>
          </p:cNvPr>
          <p:cNvSpPr txBox="1"/>
          <p:nvPr/>
        </p:nvSpPr>
        <p:spPr>
          <a:xfrm>
            <a:off x="1596789" y="803757"/>
            <a:ext cx="7970294" cy="1769711"/>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750"/>
              </a:spcAft>
              <a:buNone/>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Definition und Akteure der Personalwirtschaft</a:t>
            </a:r>
          </a:p>
          <a:p>
            <a:pPr marL="0" marR="0" lvl="0" indent="0" algn="l" defTabSz="914400" rtl="0" fontAlgn="auto" hangingPunct="1">
              <a:lnSpc>
                <a:spcPct val="100000"/>
              </a:lnSpc>
              <a:spcBef>
                <a:spcPts val="1125"/>
              </a:spcBef>
              <a:spcAft>
                <a:spcPts val="0"/>
              </a:spcAft>
              <a:buNone/>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📌Die betriebliche Personalwirtschaft umfasst alle Aufgaben, die im Zusammenhang mit der </a:t>
            </a:r>
            <a:r>
              <a:rPr lang="de-DE" sz="1200" b="1" i="0" u="none" strike="noStrike" kern="1200" cap="none" spc="0" baseline="0">
                <a:solidFill>
                  <a:srgbClr val="000000"/>
                </a:solidFill>
                <a:uFillTx/>
                <a:latin typeface="Arial" pitchFamily="34"/>
                <a:cs typeface="Arial" pitchFamily="34"/>
              </a:rPr>
              <a:t>Betreuung des Produktionsfaktors Arbeit</a:t>
            </a:r>
            <a:r>
              <a:rPr lang="de-DE" sz="1200" b="0" i="0" u="none" strike="noStrike" kern="1200" cap="none" spc="0" baseline="0">
                <a:solidFill>
                  <a:srgbClr val="000000"/>
                </a:solidFill>
                <a:uFillTx/>
                <a:latin typeface="Arial" pitchFamily="34"/>
                <a:cs typeface="Arial" pitchFamily="34"/>
              </a:rPr>
              <a:t> stehen.</a:t>
            </a:r>
          </a:p>
          <a:p>
            <a:pPr marL="0" marR="0" lvl="0" indent="0" algn="l" defTabSz="914400" rtl="0" fontAlgn="auto" hangingPunct="1">
              <a:lnSpc>
                <a:spcPct val="100000"/>
              </a:lnSpc>
              <a:spcBef>
                <a:spcPts val="1125"/>
              </a:spcBef>
              <a:spcAft>
                <a:spcPts val="0"/>
              </a:spcAft>
              <a:buNone/>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Dabei ist nicht allein die Personalabteilung für die professionelle Durchführung verantwortlich. Auch </a:t>
            </a:r>
            <a:r>
              <a:rPr lang="de-DE" sz="1200" b="1" i="0" u="none" strike="noStrike" kern="1200" cap="none" spc="0" baseline="0">
                <a:solidFill>
                  <a:srgbClr val="000000"/>
                </a:solidFill>
                <a:uFillTx/>
                <a:latin typeface="Arial" pitchFamily="34"/>
                <a:cs typeface="Arial" pitchFamily="34"/>
              </a:rPr>
              <a:t>Führungskräfte</a:t>
            </a:r>
            <a:r>
              <a:rPr lang="de-DE" sz="1200" b="0" i="0" u="none" strike="noStrike" kern="1200" cap="none" spc="0" baseline="0">
                <a:solidFill>
                  <a:srgbClr val="000000"/>
                </a:solidFill>
                <a:uFillTx/>
                <a:latin typeface="Arial" pitchFamily="34"/>
                <a:cs typeface="Arial" pitchFamily="34"/>
              </a:rPr>
              <a:t> spielen eine wesentliche Rolle, indem sie die Personalwirtschaft im Rahmen ihrer Führungsaufgaben aktiv mitgestalten. Die Unternehmensleitung gibt dabei die grundlegenden Richtlinien vor, während der </a:t>
            </a:r>
            <a:r>
              <a:rPr lang="de-DE" sz="1200" b="1" i="0" u="none" strike="noStrike" kern="1200" cap="none" spc="0" baseline="0">
                <a:solidFill>
                  <a:srgbClr val="000000"/>
                </a:solidFill>
                <a:uFillTx/>
                <a:latin typeface="Arial" pitchFamily="34"/>
                <a:cs typeface="Arial" pitchFamily="34"/>
              </a:rPr>
              <a:t>Betriebsrat</a:t>
            </a:r>
            <a:r>
              <a:rPr lang="de-DE" sz="1200" b="0" i="0" u="none" strike="noStrike" kern="1200" cap="none" spc="0" baseline="0">
                <a:solidFill>
                  <a:srgbClr val="000000"/>
                </a:solidFill>
                <a:uFillTx/>
                <a:latin typeface="Arial" pitchFamily="34"/>
                <a:cs typeface="Arial" pitchFamily="34"/>
              </a:rPr>
              <a:t> durch seine Mitbestimmungsrechte ebenfalls Einfluss nimmt.</a:t>
            </a:r>
          </a:p>
        </p:txBody>
      </p:sp>
      <p:pic>
        <p:nvPicPr>
          <p:cNvPr id="4" name="Grafik 4">
            <a:extLst>
              <a:ext uri="{FF2B5EF4-FFF2-40B4-BE49-F238E27FC236}">
                <a16:creationId xmlns:a16="http://schemas.microsoft.com/office/drawing/2014/main" id="{F9FCDA02-C853-213B-1A50-99E91563504F}"/>
              </a:ext>
            </a:extLst>
          </p:cNvPr>
          <p:cNvPicPr>
            <a:picLocks noChangeAspect="1"/>
          </p:cNvPicPr>
          <p:nvPr/>
        </p:nvPicPr>
        <p:blipFill>
          <a:blip r:embed="rId2"/>
          <a:stretch>
            <a:fillRect/>
          </a:stretch>
        </p:blipFill>
        <p:spPr>
          <a:xfrm>
            <a:off x="6974003" y="5056688"/>
            <a:ext cx="4712598" cy="997555"/>
          </a:xfrm>
          <a:prstGeom prst="rect">
            <a:avLst/>
          </a:prstGeom>
          <a:noFill/>
          <a:ln cap="flat">
            <a:noFill/>
          </a:ln>
        </p:spPr>
      </p:pic>
      <p:sp>
        <p:nvSpPr>
          <p:cNvPr id="5" name="Textfeld 8">
            <a:extLst>
              <a:ext uri="{FF2B5EF4-FFF2-40B4-BE49-F238E27FC236}">
                <a16:creationId xmlns:a16="http://schemas.microsoft.com/office/drawing/2014/main" id="{846DAC6E-558E-86F4-1221-9025C8C47808}"/>
              </a:ext>
            </a:extLst>
          </p:cNvPr>
          <p:cNvSpPr txBox="1"/>
          <p:nvPr/>
        </p:nvSpPr>
        <p:spPr>
          <a:xfrm>
            <a:off x="1596789" y="3086164"/>
            <a:ext cx="9421502" cy="2683873"/>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200" b="0" i="0" u="none" strike="noStrike" kern="1200" cap="none" spc="0" baseline="0" dirty="0">
                <a:solidFill>
                  <a:srgbClr val="000000"/>
                </a:solidFill>
                <a:uFillTx/>
                <a:latin typeface="Arial" pitchFamily="34"/>
                <a:cs typeface="Arial" pitchFamily="34"/>
              </a:rPr>
              <a:t>📌Die Personalwirtschaft sorgt dafür, dass eine bedarfsgerechte </a:t>
            </a:r>
            <a:r>
              <a:rPr lang="de-DE" sz="1200" b="1" i="0" u="none" strike="noStrike" kern="1200" cap="none" spc="0" baseline="0" dirty="0">
                <a:solidFill>
                  <a:srgbClr val="000000"/>
                </a:solidFill>
                <a:uFillTx/>
                <a:latin typeface="Arial" pitchFamily="34"/>
                <a:cs typeface="Arial" pitchFamily="34"/>
              </a:rPr>
              <a:t>Anzahl</a:t>
            </a:r>
            <a:r>
              <a:rPr lang="de-DE" sz="1200" b="0" i="0" u="none" strike="noStrike" kern="1200" cap="none" spc="0" baseline="0" dirty="0">
                <a:solidFill>
                  <a:srgbClr val="000000"/>
                </a:solidFill>
                <a:uFillTx/>
                <a:latin typeface="Arial" pitchFamily="34"/>
                <a:cs typeface="Arial" pitchFamily="34"/>
              </a:rPr>
              <a:t> Mitarbeiter zum richtigen </a:t>
            </a:r>
            <a:r>
              <a:rPr lang="de-DE" sz="1200" b="1" i="0" u="none" strike="noStrike" kern="1200" cap="none" spc="0" baseline="0" dirty="0">
                <a:solidFill>
                  <a:srgbClr val="000000"/>
                </a:solidFill>
                <a:uFillTx/>
                <a:latin typeface="Arial" pitchFamily="34"/>
                <a:cs typeface="Arial" pitchFamily="34"/>
              </a:rPr>
              <a:t>Zeitpunkt</a:t>
            </a:r>
            <a:r>
              <a:rPr lang="de-DE" sz="1200" b="0" i="0" u="none" strike="noStrike" kern="1200" cap="none" spc="0" baseline="0" dirty="0">
                <a:solidFill>
                  <a:srgbClr val="000000"/>
                </a:solidFill>
                <a:uFillTx/>
                <a:latin typeface="Arial" pitchFamily="34"/>
                <a:cs typeface="Arial" pitchFamily="34"/>
              </a:rPr>
              <a:t> mit erforderlichen </a:t>
            </a:r>
            <a:r>
              <a:rPr lang="de-DE" sz="1200" b="1" i="0" u="none" strike="noStrike" kern="1200" cap="none" spc="0" baseline="0" dirty="0">
                <a:solidFill>
                  <a:srgbClr val="000000"/>
                </a:solidFill>
                <a:uFillTx/>
                <a:latin typeface="Arial" pitchFamily="34"/>
                <a:cs typeface="Arial" pitchFamily="34"/>
              </a:rPr>
              <a:t>Qualifikationen</a:t>
            </a:r>
            <a:r>
              <a:rPr lang="de-DE" sz="1200" b="0" i="0" u="none" strike="noStrike" kern="1200" cap="none" spc="0" baseline="0" dirty="0">
                <a:solidFill>
                  <a:srgbClr val="000000"/>
                </a:solidFill>
                <a:uFillTx/>
                <a:latin typeface="Arial" pitchFamily="34"/>
                <a:cs typeface="Arial" pitchFamily="34"/>
              </a:rPr>
              <a:t> unter Berücksichtigungen des </a:t>
            </a:r>
            <a:r>
              <a:rPr lang="de-DE" sz="1200" b="1" i="0" u="none" strike="noStrike" kern="1200" cap="none" spc="0" baseline="0" dirty="0">
                <a:solidFill>
                  <a:srgbClr val="000000"/>
                </a:solidFill>
                <a:uFillTx/>
                <a:latin typeface="Arial" pitchFamily="34"/>
                <a:cs typeface="Arial" pitchFamily="34"/>
              </a:rPr>
              <a:t>monetären Faktors</a:t>
            </a:r>
            <a:r>
              <a:rPr lang="de-DE" sz="1200" b="0" i="0" u="none" strike="noStrike" kern="1200" cap="none" spc="0" baseline="0" dirty="0">
                <a:solidFill>
                  <a:srgbClr val="000000"/>
                </a:solidFill>
                <a:uFillTx/>
                <a:latin typeface="Arial" pitchFamily="34"/>
                <a:cs typeface="Arial" pitchFamily="34"/>
              </a:rPr>
              <a:t> für den benötigten </a:t>
            </a:r>
            <a:r>
              <a:rPr lang="de-DE" sz="1200" b="1" i="0" u="none" strike="noStrike" kern="1200" cap="none" spc="0" baseline="0" dirty="0">
                <a:solidFill>
                  <a:srgbClr val="000000"/>
                </a:solidFill>
                <a:uFillTx/>
                <a:latin typeface="Arial" pitchFamily="34"/>
                <a:cs typeface="Arial" pitchFamily="34"/>
              </a:rPr>
              <a:t>Zeitraum</a:t>
            </a:r>
            <a:r>
              <a:rPr lang="de-DE" sz="1200" b="0" i="0" u="none" strike="noStrike" kern="1200" cap="none" spc="0" baseline="0" dirty="0">
                <a:solidFill>
                  <a:srgbClr val="000000"/>
                </a:solidFill>
                <a:uFillTx/>
                <a:latin typeface="Arial" pitchFamily="34"/>
                <a:cs typeface="Arial" pitchFamily="34"/>
              </a:rPr>
              <a:t> an einem bestimmten </a:t>
            </a:r>
            <a:r>
              <a:rPr lang="de-DE" sz="1200" b="1" i="0" u="none" strike="noStrike" kern="1200" cap="none" spc="0" baseline="0" dirty="0">
                <a:solidFill>
                  <a:srgbClr val="000000"/>
                </a:solidFill>
                <a:uFillTx/>
                <a:latin typeface="Arial" pitchFamily="34"/>
                <a:cs typeface="Arial" pitchFamily="34"/>
              </a:rPr>
              <a:t>Ort</a:t>
            </a:r>
            <a:r>
              <a:rPr lang="de-DE" sz="1200" b="0" i="0" u="none" strike="noStrike" kern="1200" cap="none" spc="0" baseline="0" dirty="0">
                <a:solidFill>
                  <a:srgbClr val="000000"/>
                </a:solidFill>
                <a:uFillTx/>
                <a:latin typeface="Arial" pitchFamily="34"/>
                <a:cs typeface="Arial" pitchFamily="34"/>
              </a:rPr>
              <a:t> vorhanden ist.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200" b="0" i="0" u="none" strike="noStrike" kern="1200" cap="none" spc="0" baseline="0" dirty="0">
                <a:solidFill>
                  <a:srgbClr val="000000"/>
                </a:solidFill>
                <a:uFillTx/>
                <a:latin typeface="Arial" pitchFamily="34"/>
                <a:cs typeface="Arial" pitchFamily="34"/>
              </a:rPr>
              <a:t>Beispiele möglicher Einflüsse, Aspekte und Bestimmungsfaktoren </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1" u="none" strike="noStrike" kern="1200" cap="none" spc="0" baseline="0" dirty="0">
                <a:solidFill>
                  <a:srgbClr val="000000"/>
                </a:solidFill>
                <a:uFillTx/>
                <a:latin typeface="Arial" pitchFamily="34"/>
                <a:cs typeface="Arial" pitchFamily="34"/>
              </a:rPr>
              <a:t>Produktion und Auftragslage</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1" u="none" strike="noStrike" kern="1200" cap="none" spc="0" baseline="0" dirty="0">
                <a:solidFill>
                  <a:srgbClr val="000000"/>
                </a:solidFill>
                <a:uFillTx/>
                <a:latin typeface="Arial" pitchFamily="34"/>
                <a:cs typeface="Arial" pitchFamily="34"/>
              </a:rPr>
              <a:t>Standortfaktoren</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1" u="none" strike="noStrike" kern="1200" cap="none" spc="0" baseline="0" dirty="0">
                <a:solidFill>
                  <a:srgbClr val="000000"/>
                </a:solidFill>
                <a:uFillTx/>
                <a:latin typeface="Arial" pitchFamily="34"/>
                <a:cs typeface="Arial" pitchFamily="34"/>
              </a:rPr>
              <a:t>Gehaltspolitik (bessere Bezahlung bei anderen Unternehmen)</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1" u="none" strike="noStrike" kern="1200" cap="none" spc="0" baseline="0" dirty="0">
                <a:solidFill>
                  <a:srgbClr val="000000"/>
                </a:solidFill>
                <a:uFillTx/>
                <a:latin typeface="Arial" pitchFamily="34"/>
                <a:cs typeface="Arial" pitchFamily="34"/>
              </a:rPr>
              <a:t>technische Veränderungen</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1" u="none" strike="noStrike" kern="1200" cap="none" spc="0" baseline="0" dirty="0">
                <a:solidFill>
                  <a:srgbClr val="000000"/>
                </a:solidFill>
                <a:uFillTx/>
                <a:latin typeface="Arial" pitchFamily="34"/>
                <a:cs typeface="Arial" pitchFamily="34"/>
              </a:rPr>
              <a:t>Veränderungen im Produkt- und Serviceangebot</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1" u="none" strike="noStrike" kern="1200" cap="none" spc="0" baseline="0" dirty="0">
                <a:solidFill>
                  <a:srgbClr val="000000"/>
                </a:solidFill>
                <a:uFillTx/>
                <a:latin typeface="Arial" pitchFamily="34"/>
                <a:cs typeface="Arial" pitchFamily="34"/>
              </a:rPr>
              <a:t>Marktveränderungen</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1" u="none" strike="noStrike" kern="1200" cap="none" spc="0" baseline="0" dirty="0">
                <a:solidFill>
                  <a:srgbClr val="000000"/>
                </a:solidFill>
                <a:uFillTx/>
                <a:latin typeface="Arial" pitchFamily="34"/>
                <a:cs typeface="Arial" pitchFamily="34"/>
              </a:rPr>
              <a:t>Rechtsgrundlagen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D2FE7-8C48-AB78-7625-BCBE2235D62C}"/>
            </a:ext>
          </a:extLst>
        </p:cNvPr>
        <p:cNvGrpSpPr/>
        <p:nvPr/>
      </p:nvGrpSpPr>
      <p:grpSpPr>
        <a:xfrm>
          <a:off x="0" y="0"/>
          <a:ext cx="0" cy="0"/>
          <a:chOff x="0" y="0"/>
          <a:chExt cx="0" cy="0"/>
        </a:xfrm>
      </p:grpSpPr>
      <p:sp>
        <p:nvSpPr>
          <p:cNvPr id="4" name="Textfeld 3">
            <a:extLst>
              <a:ext uri="{FF2B5EF4-FFF2-40B4-BE49-F238E27FC236}">
                <a16:creationId xmlns:a16="http://schemas.microsoft.com/office/drawing/2014/main" id="{ECF7C761-698B-C797-4085-6470103547C4}"/>
              </a:ext>
            </a:extLst>
          </p:cNvPr>
          <p:cNvSpPr txBox="1"/>
          <p:nvPr/>
        </p:nvSpPr>
        <p:spPr>
          <a:xfrm>
            <a:off x="4144297"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Recruiting Kanäle</a:t>
            </a:r>
          </a:p>
        </p:txBody>
      </p:sp>
      <p:sp>
        <p:nvSpPr>
          <p:cNvPr id="3" name="Textfeld 2">
            <a:extLst>
              <a:ext uri="{FF2B5EF4-FFF2-40B4-BE49-F238E27FC236}">
                <a16:creationId xmlns:a16="http://schemas.microsoft.com/office/drawing/2014/main" id="{6CF4F731-4225-E8FC-D481-9DBA3AA6FA8C}"/>
              </a:ext>
            </a:extLst>
          </p:cNvPr>
          <p:cNvSpPr txBox="1"/>
          <p:nvPr/>
        </p:nvSpPr>
        <p:spPr>
          <a:xfrm>
            <a:off x="471950" y="1017639"/>
            <a:ext cx="5855110" cy="1384995"/>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Interne </a:t>
            </a:r>
            <a:r>
              <a:rPr lang="de-DE" sz="1400" b="1" dirty="0" err="1">
                <a:latin typeface="Arial" panose="020B0604020202020204" pitchFamily="34" charset="0"/>
                <a:cs typeface="Arial" panose="020B0604020202020204" pitchFamily="34" charset="0"/>
              </a:rPr>
              <a:t>Recruitingkanäle</a:t>
            </a:r>
            <a:endParaRPr lang="de-DE" sz="1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Interne Stellenausschreibung (Intranet, Aushang, Rundmail)</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Mitarbeiterempfehlungsprogramme</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Versetzungen / Beförderungen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Nachfolgeplanung / Talent Pools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Rückgewinnung ehemaliger Mitarbeitender (Boomerang Hires)</a:t>
            </a:r>
          </a:p>
        </p:txBody>
      </p:sp>
      <p:sp>
        <p:nvSpPr>
          <p:cNvPr id="5" name="Textfeld 4">
            <a:extLst>
              <a:ext uri="{FF2B5EF4-FFF2-40B4-BE49-F238E27FC236}">
                <a16:creationId xmlns:a16="http://schemas.microsoft.com/office/drawing/2014/main" id="{373573E8-3C3C-F936-CABD-D5422FD31340}"/>
              </a:ext>
            </a:extLst>
          </p:cNvPr>
          <p:cNvSpPr txBox="1"/>
          <p:nvPr/>
        </p:nvSpPr>
        <p:spPr>
          <a:xfrm>
            <a:off x="7076768" y="1017639"/>
            <a:ext cx="4847303" cy="1815882"/>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Externe </a:t>
            </a:r>
            <a:r>
              <a:rPr lang="de-DE" sz="1400" b="1" dirty="0" err="1">
                <a:latin typeface="Arial" panose="020B0604020202020204" pitchFamily="34" charset="0"/>
                <a:cs typeface="Arial" panose="020B0604020202020204" pitchFamily="34" charset="0"/>
              </a:rPr>
              <a:t>Recruitingkanäle</a:t>
            </a:r>
            <a:r>
              <a:rPr lang="de-DE" sz="1400" b="1" dirty="0">
                <a:latin typeface="Arial" panose="020B0604020202020204" pitchFamily="34" charset="0"/>
                <a:cs typeface="Arial" panose="020B0604020202020204" pitchFamily="34" charset="0"/>
              </a:rPr>
              <a:t> (klassisch)</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Online-Jobbörsen z. B. StepStone, Indeed, Monster</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Printanzeigen</a:t>
            </a:r>
            <a:r>
              <a:rPr lang="de-DE" sz="1400" i="1" dirty="0">
                <a:latin typeface="Arial" panose="020B0604020202020204" pitchFamily="34" charset="0"/>
                <a:cs typeface="Arial" panose="020B0604020202020204" pitchFamily="34" charset="0"/>
              </a:rPr>
              <a:t> Zeitungen</a:t>
            </a:r>
            <a:r>
              <a:rPr lang="de-DE" sz="1400" dirty="0">
                <a:latin typeface="Arial" panose="020B0604020202020204" pitchFamily="34" charset="0"/>
                <a:cs typeface="Arial" panose="020B0604020202020204" pitchFamily="34" charset="0"/>
              </a:rPr>
              <a:t>, Fachzeitschriften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Arbeitsagentur / Jobcenter </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Personalvermittler / Headhunter</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Karrieremessen / Jobmessen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Hochschul- und Schulkooperationen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Initiativbewerbungen</a:t>
            </a:r>
          </a:p>
        </p:txBody>
      </p:sp>
      <p:sp>
        <p:nvSpPr>
          <p:cNvPr id="2" name="Textfeld 1">
            <a:extLst>
              <a:ext uri="{FF2B5EF4-FFF2-40B4-BE49-F238E27FC236}">
                <a16:creationId xmlns:a16="http://schemas.microsoft.com/office/drawing/2014/main" id="{C5DCED95-9F87-F187-DCB4-9E029537737D}"/>
              </a:ext>
            </a:extLst>
          </p:cNvPr>
          <p:cNvSpPr txBox="1"/>
          <p:nvPr/>
        </p:nvSpPr>
        <p:spPr>
          <a:xfrm>
            <a:off x="471948" y="2806677"/>
            <a:ext cx="7344697" cy="1600438"/>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Digitale &amp; aktive </a:t>
            </a:r>
            <a:r>
              <a:rPr lang="de-DE" sz="1400" b="1" dirty="0" err="1">
                <a:latin typeface="Arial" panose="020B0604020202020204" pitchFamily="34" charset="0"/>
                <a:cs typeface="Arial" panose="020B0604020202020204" pitchFamily="34" charset="0"/>
              </a:rPr>
              <a:t>Recruitingkanäle</a:t>
            </a:r>
            <a:endParaRPr lang="de-DE" sz="1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Unternehmenseigene Karriereseite</a:t>
            </a:r>
          </a:p>
          <a:p>
            <a:pPr marL="285750" indent="-285750">
              <a:buFont typeface="Arial" panose="020B0604020202020204" pitchFamily="34" charset="0"/>
              <a:buChar char="•"/>
            </a:pPr>
            <a:r>
              <a:rPr lang="de-DE" sz="1400" dirty="0" err="1">
                <a:latin typeface="Arial" panose="020B0604020202020204" pitchFamily="34" charset="0"/>
                <a:cs typeface="Arial" panose="020B0604020202020204" pitchFamily="34" charset="0"/>
              </a:rPr>
              <a:t>Social</a:t>
            </a:r>
            <a:r>
              <a:rPr lang="de-DE" sz="1400" dirty="0">
                <a:latin typeface="Arial" panose="020B0604020202020204" pitchFamily="34" charset="0"/>
                <a:cs typeface="Arial" panose="020B0604020202020204" pitchFamily="34" charset="0"/>
              </a:rPr>
              <a:t> Media Recruiting LinkedIn, XING, </a:t>
            </a:r>
            <a:r>
              <a:rPr lang="de-DE" sz="1400" i="1" dirty="0">
                <a:latin typeface="Arial" panose="020B0604020202020204" pitchFamily="34" charset="0"/>
                <a:cs typeface="Arial" panose="020B0604020202020204" pitchFamily="34" charset="0"/>
              </a:rPr>
              <a:t>Facebook</a:t>
            </a:r>
            <a:r>
              <a:rPr lang="de-DE" sz="1400" dirty="0">
                <a:latin typeface="Arial" panose="020B0604020202020204" pitchFamily="34" charset="0"/>
                <a:cs typeface="Arial" panose="020B0604020202020204" pitchFamily="34" charset="0"/>
              </a:rPr>
              <a:t>, Instagram</a:t>
            </a:r>
          </a:p>
          <a:p>
            <a:pPr marL="285750" indent="-285750">
              <a:buFont typeface="Arial" panose="020B0604020202020204" pitchFamily="34" charset="0"/>
              <a:buChar char="•"/>
            </a:pPr>
            <a:r>
              <a:rPr lang="de-DE" sz="1400" dirty="0" err="1">
                <a:latin typeface="Arial" panose="020B0604020202020204" pitchFamily="34" charset="0"/>
                <a:cs typeface="Arial" panose="020B0604020202020204" pitchFamily="34" charset="0"/>
              </a:rPr>
              <a:t>Active</a:t>
            </a:r>
            <a:r>
              <a:rPr lang="de-DE" sz="1400" dirty="0">
                <a:latin typeface="Arial" panose="020B0604020202020204" pitchFamily="34" charset="0"/>
                <a:cs typeface="Arial" panose="020B0604020202020204" pitchFamily="34" charset="0"/>
              </a:rPr>
              <a:t> Sourcing Direkte Ansprache potenzieller Kandidaten (z. B. über LinkedIn/XING)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Talent Pools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Recruiting über Messenger-Dienste WhatsApp, Chatbots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Video-Recruiting Videostellenanzeigen, Videointerviews</a:t>
            </a:r>
          </a:p>
        </p:txBody>
      </p:sp>
      <p:sp>
        <p:nvSpPr>
          <p:cNvPr id="6" name="Textfeld 5">
            <a:extLst>
              <a:ext uri="{FF2B5EF4-FFF2-40B4-BE49-F238E27FC236}">
                <a16:creationId xmlns:a16="http://schemas.microsoft.com/office/drawing/2014/main" id="{823C8687-A179-6CCB-6058-29644F630268}"/>
              </a:ext>
            </a:extLst>
          </p:cNvPr>
          <p:cNvSpPr txBox="1"/>
          <p:nvPr/>
        </p:nvSpPr>
        <p:spPr>
          <a:xfrm>
            <a:off x="7270957" y="4522837"/>
            <a:ext cx="4050890" cy="1600438"/>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Alternative / spezielle </a:t>
            </a:r>
            <a:r>
              <a:rPr lang="de-DE" sz="1400" b="1" dirty="0" err="1">
                <a:latin typeface="Arial" panose="020B0604020202020204" pitchFamily="34" charset="0"/>
                <a:cs typeface="Arial" panose="020B0604020202020204" pitchFamily="34" charset="0"/>
              </a:rPr>
              <a:t>Recruitingkanäle</a:t>
            </a:r>
            <a:endParaRPr lang="de-DE" sz="1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Zeitarbeit / Arbeitnehmerüberlassung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Freelancer / Projektkräfte</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Ausbildungs- und Praktikumsprogramme</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Duale Studiengänge</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Internationale Rekrutierung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Quereinsteigerprogramme</a:t>
            </a:r>
          </a:p>
        </p:txBody>
      </p:sp>
    </p:spTree>
    <p:extLst>
      <p:ext uri="{BB962C8B-B14F-4D97-AF65-F5344CB8AC3E}">
        <p14:creationId xmlns:p14="http://schemas.microsoft.com/office/powerpoint/2010/main" val="2874897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a:extLst>
              <a:ext uri="{FF2B5EF4-FFF2-40B4-BE49-F238E27FC236}">
                <a16:creationId xmlns:a16="http://schemas.microsoft.com/office/drawing/2014/main" id="{4BEF5E79-1972-1C7C-6457-A36F690EC89B}"/>
              </a:ext>
            </a:extLst>
          </p:cNvPr>
          <p:cNvSpPr txBox="1"/>
          <p:nvPr/>
        </p:nvSpPr>
        <p:spPr>
          <a:xfrm>
            <a:off x="590765" y="772777"/>
            <a:ext cx="6258236" cy="1477328"/>
          </a:xfrm>
          <a:prstGeom prst="rect">
            <a:avLst/>
          </a:prstGeom>
          <a:noFill/>
        </p:spPr>
        <p:txBody>
          <a:bodyPr wrap="square" rtlCol="0">
            <a:spAutoFit/>
          </a:bodyPr>
          <a:lstStyle/>
          <a:p>
            <a:r>
              <a:rPr lang="de-DE" b="1" dirty="0">
                <a:latin typeface="Arial" panose="020B0604020202020204" pitchFamily="34" charset="0"/>
                <a:cs typeface="Arial" panose="020B0604020202020204" pitchFamily="34" charset="0"/>
              </a:rPr>
              <a:t>Anschreiben (Bewerbungsschreiben)</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Individuell auf die Stelle zugeschnitten</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Motivation für die Bewerbung</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Bezug zwischen Anforderungen der Stelle und eigenen Qualifikationen</a:t>
            </a:r>
          </a:p>
        </p:txBody>
      </p:sp>
      <p:sp>
        <p:nvSpPr>
          <p:cNvPr id="2" name="Textfeld 1">
            <a:extLst>
              <a:ext uri="{FF2B5EF4-FFF2-40B4-BE49-F238E27FC236}">
                <a16:creationId xmlns:a16="http://schemas.microsoft.com/office/drawing/2014/main" id="{ED0625A6-3761-7F41-0A50-D35DF63C4157}"/>
              </a:ext>
            </a:extLst>
          </p:cNvPr>
          <p:cNvSpPr txBox="1"/>
          <p:nvPr/>
        </p:nvSpPr>
        <p:spPr>
          <a:xfrm>
            <a:off x="4144297"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Recruiting</a:t>
            </a:r>
          </a:p>
        </p:txBody>
      </p:sp>
      <p:sp>
        <p:nvSpPr>
          <p:cNvPr id="3" name="Textfeld 2">
            <a:extLst>
              <a:ext uri="{FF2B5EF4-FFF2-40B4-BE49-F238E27FC236}">
                <a16:creationId xmlns:a16="http://schemas.microsoft.com/office/drawing/2014/main" id="{4BBD3FEA-B8BF-DC01-05A9-303D001EE658}"/>
              </a:ext>
            </a:extLst>
          </p:cNvPr>
          <p:cNvSpPr txBox="1"/>
          <p:nvPr/>
        </p:nvSpPr>
        <p:spPr>
          <a:xfrm>
            <a:off x="496530" y="3805083"/>
            <a:ext cx="5948516" cy="1200329"/>
          </a:xfrm>
          <a:prstGeom prst="rect">
            <a:avLst/>
          </a:prstGeom>
          <a:noFill/>
        </p:spPr>
        <p:txBody>
          <a:bodyPr wrap="square" rtlCol="0">
            <a:spAutoFit/>
          </a:bodyPr>
          <a:lstStyle/>
          <a:p>
            <a:r>
              <a:rPr lang="de-DE" b="1" dirty="0">
                <a:latin typeface="Arial" panose="020B0604020202020204" pitchFamily="34" charset="0"/>
                <a:cs typeface="Arial" panose="020B0604020202020204" pitchFamily="34" charset="0"/>
              </a:rPr>
              <a:t>Lebenslauf (tabellarisch)</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Persönliche Daten </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Schulische und berufliche Laufbahn</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Kenntnisse und Fähigkeiten (z. B. EDV, Sprachen)</a:t>
            </a:r>
          </a:p>
        </p:txBody>
      </p:sp>
      <p:sp>
        <p:nvSpPr>
          <p:cNvPr id="4" name="Textfeld 3">
            <a:extLst>
              <a:ext uri="{FF2B5EF4-FFF2-40B4-BE49-F238E27FC236}">
                <a16:creationId xmlns:a16="http://schemas.microsoft.com/office/drawing/2014/main" id="{00751D85-B206-4C58-D343-1F70F38941DF}"/>
              </a:ext>
            </a:extLst>
          </p:cNvPr>
          <p:cNvSpPr txBox="1"/>
          <p:nvPr/>
        </p:nvSpPr>
        <p:spPr>
          <a:xfrm>
            <a:off x="6961238" y="2637808"/>
            <a:ext cx="4734232" cy="1477328"/>
          </a:xfrm>
          <a:prstGeom prst="rect">
            <a:avLst/>
          </a:prstGeom>
          <a:noFill/>
        </p:spPr>
        <p:txBody>
          <a:bodyPr wrap="square" rtlCol="0">
            <a:spAutoFit/>
          </a:bodyPr>
          <a:lstStyle/>
          <a:p>
            <a:pPr marL="285750" indent="-285750">
              <a:buFont typeface="Arial" panose="020B0604020202020204" pitchFamily="34" charset="0"/>
              <a:buChar char="•"/>
            </a:pPr>
            <a:r>
              <a:rPr lang="de-DE" b="1" i="1" dirty="0">
                <a:latin typeface="Arial" panose="020B0604020202020204" pitchFamily="34" charset="0"/>
                <a:cs typeface="Arial" panose="020B0604020202020204" pitchFamily="34" charset="0"/>
              </a:rPr>
              <a:t>Zeugnisse und Nachweise (Anlagen) </a:t>
            </a:r>
            <a:r>
              <a:rPr lang="de-DE" i="1" dirty="0">
                <a:latin typeface="Arial" panose="020B0604020202020204" pitchFamily="34" charset="0"/>
                <a:cs typeface="Arial" panose="020B0604020202020204" pitchFamily="34" charset="0"/>
              </a:rPr>
              <a:t>Schulabschlusszeugnisse</a:t>
            </a:r>
          </a:p>
          <a:p>
            <a:pPr marL="285750" indent="-285750">
              <a:buFont typeface="Arial" panose="020B0604020202020204" pitchFamily="34" charset="0"/>
              <a:buChar char="•"/>
            </a:pPr>
            <a:r>
              <a:rPr lang="de-DE" i="1" dirty="0">
                <a:latin typeface="Arial" panose="020B0604020202020204" pitchFamily="34" charset="0"/>
                <a:cs typeface="Arial" panose="020B0604020202020204" pitchFamily="34" charset="0"/>
              </a:rPr>
              <a:t>Arbeitszeugnisse</a:t>
            </a:r>
          </a:p>
          <a:p>
            <a:pPr marL="285750" indent="-285750">
              <a:buFont typeface="Arial" panose="020B0604020202020204" pitchFamily="34" charset="0"/>
              <a:buChar char="•"/>
            </a:pPr>
            <a:r>
              <a:rPr lang="de-DE" i="1" dirty="0">
                <a:latin typeface="Arial" panose="020B0604020202020204" pitchFamily="34" charset="0"/>
                <a:cs typeface="Arial" panose="020B0604020202020204" pitchFamily="34" charset="0"/>
              </a:rPr>
              <a:t>Praktikums- oder Ausbildungsnachweise</a:t>
            </a:r>
          </a:p>
          <a:p>
            <a:pPr marL="285750" indent="-285750">
              <a:buFont typeface="Arial" panose="020B0604020202020204" pitchFamily="34" charset="0"/>
              <a:buChar char="•"/>
            </a:pPr>
            <a:r>
              <a:rPr lang="de-DE" i="1" dirty="0">
                <a:latin typeface="Arial" panose="020B0604020202020204" pitchFamily="34" charset="0"/>
                <a:cs typeface="Arial" panose="020B0604020202020204" pitchFamily="34" charset="0"/>
              </a:rPr>
              <a:t>Zertifikate und Weiterbildungsnachweise</a:t>
            </a:r>
          </a:p>
        </p:txBody>
      </p:sp>
    </p:spTree>
    <p:extLst>
      <p:ext uri="{BB962C8B-B14F-4D97-AF65-F5344CB8AC3E}">
        <p14:creationId xmlns:p14="http://schemas.microsoft.com/office/powerpoint/2010/main" val="32993958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1F09C-02CC-BF2F-704F-39BBD9623141}"/>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2DE49510-6C7A-44D9-63D9-B08385570E99}"/>
              </a:ext>
            </a:extLst>
          </p:cNvPr>
          <p:cNvSpPr txBox="1"/>
          <p:nvPr/>
        </p:nvSpPr>
        <p:spPr>
          <a:xfrm>
            <a:off x="3465870"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Recruiting</a:t>
            </a:r>
          </a:p>
        </p:txBody>
      </p:sp>
      <p:sp>
        <p:nvSpPr>
          <p:cNvPr id="5" name="Textfeld 4">
            <a:extLst>
              <a:ext uri="{FF2B5EF4-FFF2-40B4-BE49-F238E27FC236}">
                <a16:creationId xmlns:a16="http://schemas.microsoft.com/office/drawing/2014/main" id="{455D4BFE-E487-93ED-34B2-16D5E05CCA1F}"/>
              </a:ext>
            </a:extLst>
          </p:cNvPr>
          <p:cNvSpPr txBox="1"/>
          <p:nvPr/>
        </p:nvSpPr>
        <p:spPr>
          <a:xfrm>
            <a:off x="526024" y="634741"/>
            <a:ext cx="9016182" cy="2308324"/>
          </a:xfrm>
          <a:prstGeom prst="rect">
            <a:avLst/>
          </a:prstGeom>
          <a:noFill/>
        </p:spPr>
        <p:txBody>
          <a:bodyPr wrap="square" rtlCol="0">
            <a:spAutoFit/>
          </a:bodyPr>
          <a:lstStyle/>
          <a:p>
            <a:r>
              <a:rPr lang="de-DE" sz="1600" b="1" dirty="0">
                <a:latin typeface="Arial" panose="020B0604020202020204" pitchFamily="34" charset="0"/>
                <a:cs typeface="Arial" panose="020B0604020202020204" pitchFamily="34" charset="0"/>
              </a:rPr>
              <a:t>Einladung</a:t>
            </a:r>
          </a:p>
          <a:p>
            <a:pPr marL="342900" indent="-342900">
              <a:buFont typeface="Arial" panose="020B0604020202020204" pitchFamily="34" charset="0"/>
              <a:buChar char="•"/>
            </a:pPr>
            <a:r>
              <a:rPr lang="de-DE" sz="1600" dirty="0">
                <a:latin typeface="Arial" panose="020B0604020202020204" pitchFamily="34" charset="0"/>
                <a:cs typeface="Arial" panose="020B0604020202020204" pitchFamily="34" charset="0"/>
              </a:rPr>
              <a:t>Anruf der entsprechenden Bewerber (hat auch Selektionsfunktion)</a:t>
            </a:r>
          </a:p>
          <a:p>
            <a:pPr marL="342900" indent="-342900">
              <a:buFont typeface="Arial" panose="020B0604020202020204" pitchFamily="34" charset="0"/>
              <a:buChar char="•"/>
            </a:pPr>
            <a:r>
              <a:rPr lang="de-DE" sz="1600" dirty="0">
                <a:latin typeface="Arial" panose="020B0604020202020204" pitchFamily="34" charset="0"/>
                <a:cs typeface="Arial" panose="020B0604020202020204" pitchFamily="34" charset="0"/>
              </a:rPr>
              <a:t>Terminvereinbarung</a:t>
            </a:r>
          </a:p>
          <a:p>
            <a:pPr marL="342900" indent="-342900">
              <a:buFont typeface="Arial" panose="020B0604020202020204" pitchFamily="34" charset="0"/>
              <a:buChar char="•"/>
            </a:pPr>
            <a:r>
              <a:rPr lang="de-DE" sz="1600" dirty="0">
                <a:latin typeface="Arial" panose="020B0604020202020204" pitchFamily="34" charset="0"/>
                <a:cs typeface="Arial" panose="020B0604020202020204" pitchFamily="34" charset="0"/>
              </a:rPr>
              <a:t>Schriftliche Bestätigung per Mail an den Bewerber</a:t>
            </a:r>
          </a:p>
          <a:p>
            <a:pPr marL="800100" lvl="1" indent="-342900">
              <a:buFont typeface="Arial" panose="020B0604020202020204" pitchFamily="34" charset="0"/>
              <a:buChar char="•"/>
            </a:pPr>
            <a:r>
              <a:rPr lang="de-DE" sz="1600" dirty="0">
                <a:latin typeface="Arial" panose="020B0604020202020204" pitchFamily="34" charset="0"/>
                <a:cs typeface="Arial" panose="020B0604020202020204" pitchFamily="34" charset="0"/>
              </a:rPr>
              <a:t>Dank, </a:t>
            </a:r>
          </a:p>
          <a:p>
            <a:pPr marL="800100" lvl="1" indent="-342900">
              <a:buFont typeface="Arial" panose="020B0604020202020204" pitchFamily="34" charset="0"/>
              <a:buChar char="•"/>
            </a:pPr>
            <a:r>
              <a:rPr lang="de-DE" sz="1600" dirty="0">
                <a:latin typeface="Arial" panose="020B0604020202020204" pitchFamily="34" charset="0"/>
                <a:cs typeface="Arial" panose="020B0604020202020204" pitchFamily="34" charset="0"/>
              </a:rPr>
              <a:t>Bestätigung </a:t>
            </a:r>
          </a:p>
          <a:p>
            <a:pPr marL="800100" lvl="1" indent="-342900">
              <a:buFont typeface="Arial" panose="020B0604020202020204" pitchFamily="34" charset="0"/>
              <a:buChar char="•"/>
            </a:pPr>
            <a:r>
              <a:rPr lang="de-DE" sz="1600" dirty="0">
                <a:latin typeface="Arial" panose="020B0604020202020204" pitchFamily="34" charset="0"/>
                <a:cs typeface="Arial" panose="020B0604020202020204" pitchFamily="34" charset="0"/>
              </a:rPr>
              <a:t>Anschrift ggf. Karte und Raumangabe, </a:t>
            </a:r>
          </a:p>
          <a:p>
            <a:pPr marL="800100" lvl="1" indent="-342900">
              <a:buFont typeface="Arial" panose="020B0604020202020204" pitchFamily="34" charset="0"/>
              <a:buChar char="•"/>
            </a:pPr>
            <a:r>
              <a:rPr lang="de-DE" sz="1600" dirty="0">
                <a:latin typeface="Arial" panose="020B0604020202020204" pitchFamily="34" charset="0"/>
                <a:cs typeface="Arial" panose="020B0604020202020204" pitchFamily="34" charset="0"/>
              </a:rPr>
              <a:t>Teilnehmer benennen</a:t>
            </a:r>
          </a:p>
          <a:p>
            <a:pPr marL="800100" lvl="1" indent="-342900">
              <a:buFont typeface="Arial" panose="020B0604020202020204" pitchFamily="34" charset="0"/>
              <a:buChar char="•"/>
            </a:pPr>
            <a:r>
              <a:rPr lang="de-DE" sz="1600" dirty="0">
                <a:latin typeface="Arial" panose="020B0604020202020204" pitchFamily="34" charset="0"/>
                <a:cs typeface="Arial" panose="020B0604020202020204" pitchFamily="34" charset="0"/>
              </a:rPr>
              <a:t>wenn Vorbereitungen erwartet werden, dann bitte diese Vorbereitung konkret benennen.</a:t>
            </a:r>
          </a:p>
        </p:txBody>
      </p:sp>
      <p:sp>
        <p:nvSpPr>
          <p:cNvPr id="7" name="Textfeld 6">
            <a:extLst>
              <a:ext uri="{FF2B5EF4-FFF2-40B4-BE49-F238E27FC236}">
                <a16:creationId xmlns:a16="http://schemas.microsoft.com/office/drawing/2014/main" id="{40FDD427-EB8A-A6D4-F52B-515D8996800D}"/>
              </a:ext>
            </a:extLst>
          </p:cNvPr>
          <p:cNvSpPr txBox="1"/>
          <p:nvPr/>
        </p:nvSpPr>
        <p:spPr>
          <a:xfrm>
            <a:off x="526024" y="3308557"/>
            <a:ext cx="10613924" cy="2554545"/>
          </a:xfrm>
          <a:prstGeom prst="rect">
            <a:avLst/>
          </a:prstGeom>
          <a:noFill/>
        </p:spPr>
        <p:txBody>
          <a:bodyPr wrap="square" rtlCol="0">
            <a:spAutoFit/>
          </a:bodyPr>
          <a:lstStyle/>
          <a:p>
            <a:r>
              <a:rPr lang="de-DE" sz="1600" b="1" dirty="0">
                <a:latin typeface="Arial" panose="020B0604020202020204" pitchFamily="34" charset="0"/>
                <a:cs typeface="Arial" panose="020B0604020202020204" pitchFamily="34" charset="0"/>
              </a:rPr>
              <a:t>Struktur Vorstellungsgespräch</a:t>
            </a:r>
          </a:p>
          <a:p>
            <a:pPr marL="342900" indent="-342900">
              <a:buFont typeface="+mj-lt"/>
              <a:buAutoNum type="arabicPeriod"/>
            </a:pPr>
            <a:r>
              <a:rPr lang="de-DE" sz="1600" dirty="0">
                <a:latin typeface="Arial" panose="020B0604020202020204" pitchFamily="34" charset="0"/>
                <a:cs typeface="Arial" panose="020B0604020202020204" pitchFamily="34" charset="0"/>
              </a:rPr>
              <a:t>5 Min - Begrüßung / Small-Talk</a:t>
            </a:r>
          </a:p>
          <a:p>
            <a:pPr marL="342900" indent="-342900">
              <a:buFont typeface="+mj-lt"/>
              <a:buAutoNum type="arabicPeriod"/>
            </a:pPr>
            <a:r>
              <a:rPr lang="de-DE" sz="1600" dirty="0">
                <a:latin typeface="Arial" panose="020B0604020202020204" pitchFamily="34" charset="0"/>
                <a:cs typeface="Arial" panose="020B0604020202020204" pitchFamily="34" charset="0"/>
              </a:rPr>
              <a:t>5 Min - Erläuterung des Verlaufs / Erläuterung der Stelle</a:t>
            </a:r>
          </a:p>
          <a:p>
            <a:pPr marL="342900" indent="-342900">
              <a:buFont typeface="+mj-lt"/>
              <a:buAutoNum type="arabicPeriod"/>
            </a:pPr>
            <a:r>
              <a:rPr lang="de-DE" sz="1600" dirty="0">
                <a:latin typeface="Arial" panose="020B0604020202020204" pitchFamily="34" charset="0"/>
                <a:cs typeface="Arial" panose="020B0604020202020204" pitchFamily="34" charset="0"/>
              </a:rPr>
              <a:t>10 Min - Unternehmensvorstellung und Vorstellung der Teilnehmer</a:t>
            </a:r>
          </a:p>
          <a:p>
            <a:pPr marL="342900" indent="-342900">
              <a:buFont typeface="+mj-lt"/>
              <a:buAutoNum type="arabicPeriod"/>
            </a:pPr>
            <a:r>
              <a:rPr lang="de-DE" sz="1600" dirty="0">
                <a:latin typeface="Arial" panose="020B0604020202020204" pitchFamily="34" charset="0"/>
                <a:cs typeface="Arial" panose="020B0604020202020204" pitchFamily="34" charset="0"/>
              </a:rPr>
              <a:t>5 Min - Vorstellung des Bewerbers</a:t>
            </a:r>
          </a:p>
          <a:p>
            <a:pPr marL="342900" indent="-342900">
              <a:buFont typeface="+mj-lt"/>
              <a:buAutoNum type="arabicPeriod"/>
            </a:pPr>
            <a:r>
              <a:rPr lang="de-DE" sz="1600" dirty="0">
                <a:latin typeface="Arial" panose="020B0604020202020204" pitchFamily="34" charset="0"/>
                <a:cs typeface="Arial" panose="020B0604020202020204" pitchFamily="34" charset="0"/>
              </a:rPr>
              <a:t>15 Min - Fachliche Fragen / Kompetenzen – Fragenkatalog</a:t>
            </a:r>
          </a:p>
          <a:p>
            <a:pPr marL="342900" indent="-342900">
              <a:buFont typeface="+mj-lt"/>
              <a:buAutoNum type="arabicPeriod"/>
            </a:pPr>
            <a:r>
              <a:rPr lang="de-DE" sz="1600" dirty="0">
                <a:latin typeface="Arial" panose="020B0604020202020204" pitchFamily="34" charset="0"/>
                <a:cs typeface="Arial" panose="020B0604020202020204" pitchFamily="34" charset="0"/>
              </a:rPr>
              <a:t>10 Min - Persönliche und Sozialkompetenz – Fragenkatalog</a:t>
            </a:r>
          </a:p>
          <a:p>
            <a:pPr marL="342900" indent="-342900">
              <a:buFont typeface="+mj-lt"/>
              <a:buAutoNum type="arabicPeriod"/>
            </a:pPr>
            <a:r>
              <a:rPr lang="de-DE" sz="1600" dirty="0">
                <a:latin typeface="Arial" panose="020B0604020202020204" pitchFamily="34" charset="0"/>
                <a:cs typeface="Arial" panose="020B0604020202020204" pitchFamily="34" charset="0"/>
              </a:rPr>
              <a:t>5 Min - Fragen des Bewerbers</a:t>
            </a:r>
          </a:p>
          <a:p>
            <a:pPr marL="342900" indent="-342900">
              <a:buFont typeface="+mj-lt"/>
              <a:buAutoNum type="arabicPeriod"/>
            </a:pPr>
            <a:r>
              <a:rPr lang="de-DE" sz="1600" dirty="0">
                <a:latin typeface="Arial" panose="020B0604020202020204" pitchFamily="34" charset="0"/>
                <a:cs typeface="Arial" panose="020B0604020202020204" pitchFamily="34" charset="0"/>
              </a:rPr>
              <a:t>5 Min - Rahmenbedingungen – Arbeitszeiten, Eintrittstermin, Vertragsart - </a:t>
            </a:r>
            <a:r>
              <a:rPr lang="de-DE" sz="1600" i="1" dirty="0">
                <a:latin typeface="Arial" panose="020B0604020202020204" pitchFamily="34" charset="0"/>
                <a:cs typeface="Arial" panose="020B0604020202020204" pitchFamily="34" charset="0"/>
              </a:rPr>
              <a:t>!!Gehalt!!</a:t>
            </a:r>
          </a:p>
          <a:p>
            <a:pPr marL="342900" indent="-342900">
              <a:buFont typeface="+mj-lt"/>
              <a:buAutoNum type="arabicPeriod"/>
            </a:pPr>
            <a:r>
              <a:rPr lang="de-DE" sz="1600" dirty="0">
                <a:latin typeface="Arial" panose="020B0604020202020204" pitchFamily="34" charset="0"/>
                <a:cs typeface="Arial" panose="020B0604020202020204" pitchFamily="34" charset="0"/>
              </a:rPr>
              <a:t>2-3 Min - Abschluss – Verabschiedung, verbindlich Zeitrahmen für die Rückmeldung, Verabschiedung</a:t>
            </a:r>
          </a:p>
        </p:txBody>
      </p:sp>
    </p:spTree>
    <p:extLst>
      <p:ext uri="{BB962C8B-B14F-4D97-AF65-F5344CB8AC3E}">
        <p14:creationId xmlns:p14="http://schemas.microsoft.com/office/powerpoint/2010/main" val="33273221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16852D-E660-6459-97B3-BDB4D393E35D}"/>
            </a:ext>
          </a:extLst>
        </p:cNvPr>
        <p:cNvGrpSpPr/>
        <p:nvPr/>
      </p:nvGrpSpPr>
      <p:grpSpPr>
        <a:xfrm>
          <a:off x="0" y="0"/>
          <a:ext cx="0" cy="0"/>
          <a:chOff x="0" y="0"/>
          <a:chExt cx="0" cy="0"/>
        </a:xfrm>
      </p:grpSpPr>
      <p:sp>
        <p:nvSpPr>
          <p:cNvPr id="5" name="Foliennummernplatzhalter 4">
            <a:extLst>
              <a:ext uri="{FF2B5EF4-FFF2-40B4-BE49-F238E27FC236}">
                <a16:creationId xmlns:a16="http://schemas.microsoft.com/office/drawing/2014/main" id="{F784FF3E-785F-CB0E-383F-849C2109B8B4}"/>
              </a:ext>
            </a:extLst>
          </p:cNvPr>
          <p:cNvSpPr>
            <a:spLocks noGrp="1"/>
          </p:cNvSpPr>
          <p:nvPr>
            <p:ph type="sldNum" sz="quarter" idx="4"/>
          </p:nvPr>
        </p:nvSpPr>
        <p:spPr/>
        <p:txBody>
          <a:bodyPr/>
          <a:lstStyle/>
          <a:p>
            <a:r>
              <a:rPr lang="de-DE"/>
              <a:t>Seite </a:t>
            </a:r>
            <a:fld id="{D283E8E3-8FCC-4BF4-8059-096185AE98AE}" type="slidenum">
              <a:rPr lang="de-DE" smtClean="0"/>
              <a:pPr/>
              <a:t>23</a:t>
            </a:fld>
            <a:endParaRPr lang="de-DE" dirty="0"/>
          </a:p>
        </p:txBody>
      </p:sp>
      <p:sp>
        <p:nvSpPr>
          <p:cNvPr id="6" name="Textfeld 5">
            <a:extLst>
              <a:ext uri="{FF2B5EF4-FFF2-40B4-BE49-F238E27FC236}">
                <a16:creationId xmlns:a16="http://schemas.microsoft.com/office/drawing/2014/main" id="{16D49BD6-211B-A36E-50F9-4810D2443437}"/>
              </a:ext>
            </a:extLst>
          </p:cNvPr>
          <p:cNvSpPr txBox="1"/>
          <p:nvPr/>
        </p:nvSpPr>
        <p:spPr>
          <a:xfrm>
            <a:off x="1354622" y="1460482"/>
            <a:ext cx="9795599" cy="2862322"/>
          </a:xfrm>
          <a:prstGeom prst="rect">
            <a:avLst/>
          </a:prstGeom>
          <a:noFill/>
        </p:spPr>
        <p:txBody>
          <a:bodyPr wrap="square" rtlCol="0">
            <a:spAutoFit/>
          </a:bodyPr>
          <a:lstStyle/>
          <a:p>
            <a:pPr marL="342900" indent="-342900">
              <a:buAutoNum type="arabicPeriod"/>
            </a:pPr>
            <a:r>
              <a:rPr lang="de-DE" sz="2000" dirty="0"/>
              <a:t>Welche rechtlichen Aspekte müssen Unternehmen bei Stellenausschreibungen und Bewerbungsgesprächen beachten? </a:t>
            </a:r>
          </a:p>
          <a:p>
            <a:pPr marL="342900" indent="-342900">
              <a:buAutoNum type="arabicPeriod"/>
            </a:pPr>
            <a:r>
              <a:rPr lang="de-DE" sz="2000" dirty="0"/>
              <a:t>Nach welchen Kriterien können eingehende Bewerbungen sinnvoll vorausgewählt werden?</a:t>
            </a:r>
          </a:p>
          <a:p>
            <a:pPr marL="342900" indent="-342900">
              <a:buAutoNum type="arabicPeriod"/>
            </a:pPr>
            <a:r>
              <a:rPr lang="de-DE" sz="2000" dirty="0"/>
              <a:t>Entwickeln eines Fragenkatalogs für ein Bewerbungsgespräch für Kaufleute im E-Commerce /Marketingkommunikation</a:t>
            </a:r>
          </a:p>
          <a:p>
            <a:pPr marL="342900" indent="-342900">
              <a:buAutoNum type="arabicPeriod"/>
            </a:pPr>
            <a:r>
              <a:rPr lang="de-DE" sz="2000" dirty="0"/>
              <a:t>Kostenermittlung bis inkl. des 1. Bewerbungsgesprächs?</a:t>
            </a:r>
          </a:p>
          <a:p>
            <a:pPr marL="342900" indent="-342900">
              <a:buAutoNum type="arabicPeriod"/>
            </a:pPr>
            <a:r>
              <a:rPr lang="de-DE" sz="2000" dirty="0"/>
              <a:t>Ein Unternehmen erhält 150 Bewerbungen auf eine Stelle. Wie würden Sie den Auswahlprozess organisieren, um effizient und fair vorzugehen?</a:t>
            </a:r>
          </a:p>
        </p:txBody>
      </p:sp>
      <p:sp>
        <p:nvSpPr>
          <p:cNvPr id="2" name="Textfeld 1">
            <a:extLst>
              <a:ext uri="{FF2B5EF4-FFF2-40B4-BE49-F238E27FC236}">
                <a16:creationId xmlns:a16="http://schemas.microsoft.com/office/drawing/2014/main" id="{51152322-719D-E0AF-1369-788059DACA64}"/>
              </a:ext>
            </a:extLst>
          </p:cNvPr>
          <p:cNvSpPr txBox="1"/>
          <p:nvPr/>
        </p:nvSpPr>
        <p:spPr>
          <a:xfrm>
            <a:off x="3465870"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Aufgaben</a:t>
            </a:r>
          </a:p>
        </p:txBody>
      </p:sp>
    </p:spTree>
    <p:extLst>
      <p:ext uri="{BB962C8B-B14F-4D97-AF65-F5344CB8AC3E}">
        <p14:creationId xmlns:p14="http://schemas.microsoft.com/office/powerpoint/2010/main" val="2830959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5E26B-CC6A-307A-633B-51BADBBF3077}"/>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D60EBB88-A5E5-7D76-C7AB-82870339AA99}"/>
              </a:ext>
            </a:extLst>
          </p:cNvPr>
          <p:cNvSpPr txBox="1"/>
          <p:nvPr/>
        </p:nvSpPr>
        <p:spPr>
          <a:xfrm>
            <a:off x="3465870"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Recruiting</a:t>
            </a:r>
          </a:p>
        </p:txBody>
      </p:sp>
      <p:sp>
        <p:nvSpPr>
          <p:cNvPr id="5" name="Textfeld 4">
            <a:extLst>
              <a:ext uri="{FF2B5EF4-FFF2-40B4-BE49-F238E27FC236}">
                <a16:creationId xmlns:a16="http://schemas.microsoft.com/office/drawing/2014/main" id="{45BD0B56-0077-ED71-938D-B0898544F471}"/>
              </a:ext>
            </a:extLst>
          </p:cNvPr>
          <p:cNvSpPr txBox="1"/>
          <p:nvPr/>
        </p:nvSpPr>
        <p:spPr>
          <a:xfrm>
            <a:off x="555521" y="993618"/>
            <a:ext cx="5294673" cy="338554"/>
          </a:xfrm>
          <a:prstGeom prst="rect">
            <a:avLst/>
          </a:prstGeom>
          <a:noFill/>
        </p:spPr>
        <p:txBody>
          <a:bodyPr wrap="square" rtlCol="0">
            <a:spAutoFit/>
          </a:bodyPr>
          <a:lstStyle/>
          <a:p>
            <a:r>
              <a:rPr lang="de-DE" sz="1600" dirty="0">
                <a:latin typeface="Arial" panose="020B0604020202020204" pitchFamily="34" charset="0"/>
                <a:cs typeface="Arial" panose="020B0604020202020204" pitchFamily="34" charset="0"/>
              </a:rPr>
              <a:t>Welche Einstellungstest / Assessment-Center gibt es.</a:t>
            </a:r>
          </a:p>
        </p:txBody>
      </p:sp>
      <p:sp>
        <p:nvSpPr>
          <p:cNvPr id="3" name="Textfeld 2">
            <a:extLst>
              <a:ext uri="{FF2B5EF4-FFF2-40B4-BE49-F238E27FC236}">
                <a16:creationId xmlns:a16="http://schemas.microsoft.com/office/drawing/2014/main" id="{232779F1-D7F9-3009-A285-AAE501C71B89}"/>
              </a:ext>
            </a:extLst>
          </p:cNvPr>
          <p:cNvSpPr txBox="1"/>
          <p:nvPr/>
        </p:nvSpPr>
        <p:spPr>
          <a:xfrm>
            <a:off x="712839" y="1573790"/>
            <a:ext cx="3908322" cy="1569660"/>
          </a:xfrm>
          <a:prstGeom prst="rect">
            <a:avLst/>
          </a:prstGeom>
          <a:noFill/>
        </p:spPr>
        <p:txBody>
          <a:bodyPr wrap="square" rtlCol="0">
            <a:spAutoFit/>
          </a:bodyPr>
          <a:lstStyle/>
          <a:p>
            <a:r>
              <a:rPr lang="de-DE" sz="1200" b="1" dirty="0">
                <a:latin typeface="Arial" panose="020B0604020202020204" pitchFamily="34" charset="0"/>
                <a:cs typeface="Arial" panose="020B0604020202020204" pitchFamily="34" charset="0"/>
              </a:rPr>
              <a:t>Leistungstests (kognitive Tests)</a:t>
            </a:r>
          </a:p>
          <a:p>
            <a:r>
              <a:rPr lang="de-DE" sz="1200" dirty="0">
                <a:latin typeface="Arial" panose="020B0604020202020204" pitchFamily="34" charset="0"/>
                <a:cs typeface="Arial" panose="020B0604020202020204" pitchFamily="34" charset="0"/>
              </a:rPr>
              <a:t>Prüfen geistige Fähigkeiten</a:t>
            </a:r>
          </a:p>
          <a:p>
            <a:pPr marL="285750" indent="-285750">
              <a:buFont typeface="Arial" panose="020B0604020202020204" pitchFamily="34" charset="0"/>
              <a:buChar char="•"/>
            </a:pPr>
            <a:r>
              <a:rPr lang="de-DE" sz="1200" dirty="0">
                <a:latin typeface="Arial" panose="020B0604020202020204" pitchFamily="34" charset="0"/>
                <a:cs typeface="Arial" panose="020B0604020202020204" pitchFamily="34" charset="0"/>
              </a:rPr>
              <a:t>Logisches Denken</a:t>
            </a:r>
          </a:p>
          <a:p>
            <a:pPr marL="285750" indent="-285750">
              <a:buFont typeface="Arial" panose="020B0604020202020204" pitchFamily="34" charset="0"/>
              <a:buChar char="•"/>
            </a:pPr>
            <a:r>
              <a:rPr lang="de-DE" sz="1200" dirty="0">
                <a:latin typeface="Arial" panose="020B0604020202020204" pitchFamily="34" charset="0"/>
                <a:cs typeface="Arial" panose="020B0604020202020204" pitchFamily="34" charset="0"/>
              </a:rPr>
              <a:t>Zahlenverständnis</a:t>
            </a:r>
          </a:p>
          <a:p>
            <a:pPr marL="285750" indent="-285750">
              <a:buFont typeface="Arial" panose="020B0604020202020204" pitchFamily="34" charset="0"/>
              <a:buChar char="•"/>
            </a:pPr>
            <a:r>
              <a:rPr lang="de-DE" sz="1200" dirty="0">
                <a:latin typeface="Arial" panose="020B0604020202020204" pitchFamily="34" charset="0"/>
                <a:cs typeface="Arial" panose="020B0604020202020204" pitchFamily="34" charset="0"/>
              </a:rPr>
              <a:t>Sprachverständnis</a:t>
            </a:r>
          </a:p>
          <a:p>
            <a:pPr marL="285750" indent="-285750">
              <a:buFont typeface="Arial" panose="020B0604020202020204" pitchFamily="34" charset="0"/>
              <a:buChar char="•"/>
            </a:pPr>
            <a:r>
              <a:rPr lang="de-DE" sz="1200" dirty="0">
                <a:latin typeface="Arial" panose="020B0604020202020204" pitchFamily="34" charset="0"/>
                <a:cs typeface="Arial" panose="020B0604020202020204" pitchFamily="34" charset="0"/>
              </a:rPr>
              <a:t>Konzentration</a:t>
            </a:r>
          </a:p>
          <a:p>
            <a:pPr marL="285750" indent="-285750">
              <a:buFont typeface="Arial" panose="020B0604020202020204" pitchFamily="34" charset="0"/>
              <a:buChar char="•"/>
            </a:pPr>
            <a:r>
              <a:rPr lang="de-DE" sz="1200" dirty="0">
                <a:latin typeface="Arial" panose="020B0604020202020204" pitchFamily="34" charset="0"/>
                <a:cs typeface="Arial" panose="020B0604020202020204" pitchFamily="34" charset="0"/>
              </a:rPr>
              <a:t>Merkfähigkeit</a:t>
            </a:r>
          </a:p>
          <a:p>
            <a:r>
              <a:rPr lang="de-DE" sz="1200" dirty="0"/>
              <a:t>Kaufmännische Berufe, Verwaltung, Traineeprogramme</a:t>
            </a:r>
            <a:endParaRPr lang="de-DE" sz="1200" dirty="0">
              <a:latin typeface="Arial" panose="020B0604020202020204" pitchFamily="34" charset="0"/>
              <a:cs typeface="Arial" panose="020B0604020202020204" pitchFamily="34" charset="0"/>
            </a:endParaRPr>
          </a:p>
        </p:txBody>
      </p:sp>
      <p:sp>
        <p:nvSpPr>
          <p:cNvPr id="6" name="Textfeld 5">
            <a:extLst>
              <a:ext uri="{FF2B5EF4-FFF2-40B4-BE49-F238E27FC236}">
                <a16:creationId xmlns:a16="http://schemas.microsoft.com/office/drawing/2014/main" id="{D57D35EA-4D1C-4194-58E4-2BAAFC044DC0}"/>
              </a:ext>
            </a:extLst>
          </p:cNvPr>
          <p:cNvSpPr txBox="1"/>
          <p:nvPr/>
        </p:nvSpPr>
        <p:spPr>
          <a:xfrm>
            <a:off x="6425380" y="1573790"/>
            <a:ext cx="4537587" cy="1569660"/>
          </a:xfrm>
          <a:prstGeom prst="rect">
            <a:avLst/>
          </a:prstGeom>
          <a:noFill/>
        </p:spPr>
        <p:txBody>
          <a:bodyPr wrap="square">
            <a:spAutoFit/>
          </a:bodyPr>
          <a:lstStyle/>
          <a:p>
            <a:pPr>
              <a:buNone/>
            </a:pPr>
            <a:r>
              <a:rPr lang="de-DE" sz="1200" b="1" dirty="0">
                <a:latin typeface="Arial" panose="020B0604020202020204" pitchFamily="34" charset="0"/>
                <a:cs typeface="Arial" panose="020B0604020202020204" pitchFamily="34" charset="0"/>
              </a:rPr>
              <a:t>Fachliche Tests</a:t>
            </a:r>
          </a:p>
          <a:p>
            <a:pPr>
              <a:buNone/>
            </a:pPr>
            <a:r>
              <a:rPr lang="de-DE" sz="1200" b="1" dirty="0">
                <a:latin typeface="Arial" panose="020B0604020202020204" pitchFamily="34" charset="0"/>
                <a:cs typeface="Arial" panose="020B0604020202020204" pitchFamily="34" charset="0"/>
              </a:rPr>
              <a:t>Beispiele:</a:t>
            </a:r>
            <a:endParaRPr lang="de-DE" sz="1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200" dirty="0">
                <a:latin typeface="Arial" panose="020B0604020202020204" pitchFamily="34" charset="0"/>
                <a:cs typeface="Arial" panose="020B0604020202020204" pitchFamily="34" charset="0"/>
              </a:rPr>
              <a:t>Buchungssätze / Rechnungswesen</a:t>
            </a:r>
          </a:p>
          <a:p>
            <a:pPr marL="285750" indent="-285750">
              <a:buFont typeface="Arial" panose="020B0604020202020204" pitchFamily="34" charset="0"/>
              <a:buChar char="•"/>
            </a:pPr>
            <a:r>
              <a:rPr lang="de-DE" sz="1200" dirty="0">
                <a:latin typeface="Arial" panose="020B0604020202020204" pitchFamily="34" charset="0"/>
                <a:cs typeface="Arial" panose="020B0604020202020204" pitchFamily="34" charset="0"/>
              </a:rPr>
              <a:t>EDV-Tests (Excel, Word, ERP)</a:t>
            </a:r>
          </a:p>
          <a:p>
            <a:pPr marL="285750" indent="-285750">
              <a:buFont typeface="Arial" panose="020B0604020202020204" pitchFamily="34" charset="0"/>
              <a:buChar char="•"/>
            </a:pPr>
            <a:r>
              <a:rPr lang="de-DE" sz="1200" dirty="0">
                <a:latin typeface="Arial" panose="020B0604020202020204" pitchFamily="34" charset="0"/>
                <a:cs typeface="Arial" panose="020B0604020202020204" pitchFamily="34" charset="0"/>
              </a:rPr>
              <a:t>Technische Aufgaben</a:t>
            </a:r>
          </a:p>
          <a:p>
            <a:pPr marL="285750" indent="-285750">
              <a:buFont typeface="Arial" panose="020B0604020202020204" pitchFamily="34" charset="0"/>
              <a:buChar char="•"/>
            </a:pPr>
            <a:r>
              <a:rPr lang="de-DE" sz="1200" dirty="0">
                <a:latin typeface="Arial" panose="020B0604020202020204" pitchFamily="34" charset="0"/>
                <a:cs typeface="Arial" panose="020B0604020202020204" pitchFamily="34" charset="0"/>
              </a:rPr>
              <a:t>Programmieraufgaben</a:t>
            </a:r>
          </a:p>
          <a:p>
            <a:pPr marL="285750" indent="-285750">
              <a:buFont typeface="Arial" panose="020B0604020202020204" pitchFamily="34" charset="0"/>
              <a:buChar char="•"/>
            </a:pPr>
            <a:endParaRPr lang="de-DE" sz="1200" dirty="0">
              <a:latin typeface="Arial" panose="020B0604020202020204" pitchFamily="34" charset="0"/>
              <a:cs typeface="Arial" panose="020B0604020202020204" pitchFamily="34" charset="0"/>
            </a:endParaRPr>
          </a:p>
          <a:p>
            <a:r>
              <a:rPr lang="de-DE" sz="1200" dirty="0"/>
              <a:t>Ausbildung, Umschulung, Fach- und Sachbearbeiter</a:t>
            </a:r>
          </a:p>
        </p:txBody>
      </p:sp>
      <p:sp>
        <p:nvSpPr>
          <p:cNvPr id="9" name="Textfeld 8">
            <a:extLst>
              <a:ext uri="{FF2B5EF4-FFF2-40B4-BE49-F238E27FC236}">
                <a16:creationId xmlns:a16="http://schemas.microsoft.com/office/drawing/2014/main" id="{89B6935C-CC35-208F-2BD5-D800233012CC}"/>
              </a:ext>
            </a:extLst>
          </p:cNvPr>
          <p:cNvSpPr txBox="1"/>
          <p:nvPr/>
        </p:nvSpPr>
        <p:spPr>
          <a:xfrm>
            <a:off x="712839" y="3714550"/>
            <a:ext cx="4385187" cy="1384995"/>
          </a:xfrm>
          <a:prstGeom prst="rect">
            <a:avLst/>
          </a:prstGeom>
          <a:noFill/>
        </p:spPr>
        <p:txBody>
          <a:bodyPr wrap="square">
            <a:spAutoFit/>
          </a:bodyPr>
          <a:lstStyle/>
          <a:p>
            <a:pPr>
              <a:buNone/>
            </a:pPr>
            <a:r>
              <a:rPr lang="de-DE" sz="1200" b="1" dirty="0">
                <a:latin typeface="Arial" panose="020B0604020202020204" pitchFamily="34" charset="0"/>
                <a:cs typeface="Arial" panose="020B0604020202020204" pitchFamily="34" charset="0"/>
              </a:rPr>
              <a:t>Psychologische Eignungstests</a:t>
            </a:r>
          </a:p>
          <a:p>
            <a:pPr>
              <a:buNone/>
            </a:pPr>
            <a:r>
              <a:rPr lang="de-DE" sz="1200" dirty="0">
                <a:latin typeface="Arial" panose="020B0604020202020204" pitchFamily="34" charset="0"/>
                <a:cs typeface="Arial" panose="020B0604020202020204" pitchFamily="34" charset="0"/>
              </a:rPr>
              <a:t>Bewerten persönliche Eigenschaften.</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Belastbarkeit</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Stressresistenz</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Entscheidungsverhalten</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Sorgfalt / Zuverlässigkeit</a:t>
            </a:r>
          </a:p>
          <a:p>
            <a:pPr>
              <a:buNone/>
            </a:pPr>
            <a:r>
              <a:rPr lang="de-DE" sz="1200" dirty="0">
                <a:latin typeface="Arial" panose="020B0604020202020204" pitchFamily="34" charset="0"/>
                <a:cs typeface="Arial" panose="020B0604020202020204" pitchFamily="34" charset="0"/>
              </a:rPr>
              <a:t>⚠️ Ergebnisse sind </a:t>
            </a:r>
            <a:r>
              <a:rPr lang="de-DE" sz="1200" b="1" dirty="0">
                <a:latin typeface="Arial" panose="020B0604020202020204" pitchFamily="34" charset="0"/>
                <a:cs typeface="Arial" panose="020B0604020202020204" pitchFamily="34" charset="0"/>
              </a:rPr>
              <a:t>unterstützend</a:t>
            </a:r>
            <a:r>
              <a:rPr lang="de-DE" sz="1200" dirty="0">
                <a:latin typeface="Arial" panose="020B0604020202020204" pitchFamily="34" charset="0"/>
                <a:cs typeface="Arial" panose="020B0604020202020204" pitchFamily="34" charset="0"/>
              </a:rPr>
              <a:t>, nicht allein entscheidend.</a:t>
            </a:r>
          </a:p>
        </p:txBody>
      </p:sp>
      <p:sp>
        <p:nvSpPr>
          <p:cNvPr id="11" name="Textfeld 10">
            <a:extLst>
              <a:ext uri="{FF2B5EF4-FFF2-40B4-BE49-F238E27FC236}">
                <a16:creationId xmlns:a16="http://schemas.microsoft.com/office/drawing/2014/main" id="{4588BA3D-1373-3456-C7F6-E4325ECAA24F}"/>
              </a:ext>
            </a:extLst>
          </p:cNvPr>
          <p:cNvSpPr txBox="1"/>
          <p:nvPr/>
        </p:nvSpPr>
        <p:spPr>
          <a:xfrm>
            <a:off x="6622027" y="3622217"/>
            <a:ext cx="3770669" cy="1569660"/>
          </a:xfrm>
          <a:prstGeom prst="rect">
            <a:avLst/>
          </a:prstGeom>
          <a:noFill/>
        </p:spPr>
        <p:txBody>
          <a:bodyPr wrap="square">
            <a:spAutoFit/>
          </a:bodyPr>
          <a:lstStyle/>
          <a:p>
            <a:pPr>
              <a:buNone/>
            </a:pPr>
            <a:r>
              <a:rPr lang="de-DE" sz="1200" b="1" dirty="0">
                <a:latin typeface="Arial" panose="020B0604020202020204" pitchFamily="34" charset="0"/>
                <a:cs typeface="Arial" panose="020B0604020202020204" pitchFamily="34" charset="0"/>
              </a:rPr>
              <a:t>Persönlichkeitstests</a:t>
            </a:r>
          </a:p>
          <a:p>
            <a:pPr>
              <a:buNone/>
            </a:pPr>
            <a:r>
              <a:rPr lang="de-DE" sz="1200" dirty="0">
                <a:latin typeface="Arial" panose="020B0604020202020204" pitchFamily="34" charset="0"/>
                <a:cs typeface="Arial" panose="020B0604020202020204" pitchFamily="34" charset="0"/>
              </a:rPr>
              <a:t>Erfassen stabile Persönlichkeitsmerkmale.</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Teamorientierung</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Gewissenhaftigkeit</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Offenheit</a:t>
            </a:r>
          </a:p>
          <a:p>
            <a:pPr marL="171450" indent="-171450">
              <a:buFont typeface="Arial" panose="020B0604020202020204" pitchFamily="34" charset="0"/>
              <a:buChar char="•"/>
            </a:pPr>
            <a:r>
              <a:rPr lang="de-DE" sz="1200" dirty="0">
                <a:latin typeface="Arial" panose="020B0604020202020204" pitchFamily="34" charset="0"/>
                <a:cs typeface="Arial" panose="020B0604020202020204" pitchFamily="34" charset="0"/>
              </a:rPr>
              <a:t>Durchsetzungsfähigkeit</a:t>
            </a:r>
          </a:p>
          <a:p>
            <a:pPr>
              <a:buNone/>
            </a:pPr>
            <a:r>
              <a:rPr lang="de-DE" sz="1200" b="1" dirty="0">
                <a:latin typeface="Arial" panose="020B0604020202020204" pitchFamily="34" charset="0"/>
                <a:cs typeface="Arial" panose="020B0604020202020204" pitchFamily="34" charset="0"/>
              </a:rPr>
              <a:t>Ziel:</a:t>
            </a:r>
            <a:br>
              <a:rPr lang="de-DE" sz="1200" dirty="0">
                <a:latin typeface="Arial" panose="020B0604020202020204" pitchFamily="34" charset="0"/>
                <a:cs typeface="Arial" panose="020B0604020202020204" pitchFamily="34" charset="0"/>
              </a:rPr>
            </a:br>
            <a:r>
              <a:rPr lang="de-DE" sz="1200" dirty="0">
                <a:latin typeface="Arial" panose="020B0604020202020204" pitchFamily="34" charset="0"/>
                <a:cs typeface="Arial" panose="020B0604020202020204" pitchFamily="34" charset="0"/>
              </a:rPr>
              <a:t>Abgleich mit Unternehmenskultur und Stellenprofil</a:t>
            </a:r>
          </a:p>
        </p:txBody>
      </p:sp>
    </p:spTree>
    <p:extLst>
      <p:ext uri="{BB962C8B-B14F-4D97-AF65-F5344CB8AC3E}">
        <p14:creationId xmlns:p14="http://schemas.microsoft.com/office/powerpoint/2010/main" val="3677402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C654D-DA0A-EF16-4C24-D090A3715CA1}"/>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631570DA-CB1A-6BBE-B300-1BD3C97E8D03}"/>
              </a:ext>
            </a:extLst>
          </p:cNvPr>
          <p:cNvSpPr txBox="1"/>
          <p:nvPr/>
        </p:nvSpPr>
        <p:spPr>
          <a:xfrm>
            <a:off x="3465870"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Recruiting</a:t>
            </a:r>
          </a:p>
        </p:txBody>
      </p:sp>
      <p:sp>
        <p:nvSpPr>
          <p:cNvPr id="4" name="Textfeld 3">
            <a:extLst>
              <a:ext uri="{FF2B5EF4-FFF2-40B4-BE49-F238E27FC236}">
                <a16:creationId xmlns:a16="http://schemas.microsoft.com/office/drawing/2014/main" id="{3B1774CA-C523-E7FE-84B2-70B1CA27CF6E}"/>
              </a:ext>
            </a:extLst>
          </p:cNvPr>
          <p:cNvSpPr txBox="1"/>
          <p:nvPr/>
        </p:nvSpPr>
        <p:spPr>
          <a:xfrm>
            <a:off x="658761" y="897262"/>
            <a:ext cx="7231625" cy="646331"/>
          </a:xfrm>
          <a:prstGeom prst="rect">
            <a:avLst/>
          </a:prstGeom>
          <a:noFill/>
        </p:spPr>
        <p:txBody>
          <a:bodyPr wrap="square" rtlCol="0">
            <a:spAutoFit/>
          </a:bodyPr>
          <a:lstStyle/>
          <a:p>
            <a:r>
              <a:rPr lang="de-DE" dirty="0"/>
              <a:t>Bitte den Auswahlprozess für Auszubildende erfassen und notieren.</a:t>
            </a:r>
          </a:p>
          <a:p>
            <a:r>
              <a:rPr lang="de-DE" dirty="0"/>
              <a:t>Was verändert sich in dem Bewerbungs- und Auswahlprozess?</a:t>
            </a:r>
          </a:p>
        </p:txBody>
      </p:sp>
      <p:graphicFrame>
        <p:nvGraphicFramePr>
          <p:cNvPr id="8" name="Tabelle 7">
            <a:extLst>
              <a:ext uri="{FF2B5EF4-FFF2-40B4-BE49-F238E27FC236}">
                <a16:creationId xmlns:a16="http://schemas.microsoft.com/office/drawing/2014/main" id="{B1A7409B-FCCA-FE0A-5EBC-52B8FA6D94BC}"/>
              </a:ext>
            </a:extLst>
          </p:cNvPr>
          <p:cNvGraphicFramePr>
            <a:graphicFrameLocks noGrp="1"/>
          </p:cNvGraphicFramePr>
          <p:nvPr>
            <p:extLst>
              <p:ext uri="{D42A27DB-BD31-4B8C-83A1-F6EECF244321}">
                <p14:modId xmlns:p14="http://schemas.microsoft.com/office/powerpoint/2010/main" val="1092688084"/>
              </p:ext>
            </p:extLst>
          </p:nvPr>
        </p:nvGraphicFramePr>
        <p:xfrm>
          <a:off x="744794" y="2168070"/>
          <a:ext cx="10515600" cy="1828800"/>
        </p:xfrm>
        <a:graphic>
          <a:graphicData uri="http://schemas.openxmlformats.org/drawingml/2006/table">
            <a:tbl>
              <a:tblPr/>
              <a:tblGrid>
                <a:gridCol w="2175387">
                  <a:extLst>
                    <a:ext uri="{9D8B030D-6E8A-4147-A177-3AD203B41FA5}">
                      <a16:colId xmlns:a16="http://schemas.microsoft.com/office/drawing/2014/main" val="63720254"/>
                    </a:ext>
                  </a:extLst>
                </a:gridCol>
                <a:gridCol w="3647767">
                  <a:extLst>
                    <a:ext uri="{9D8B030D-6E8A-4147-A177-3AD203B41FA5}">
                      <a16:colId xmlns:a16="http://schemas.microsoft.com/office/drawing/2014/main" val="1599193785"/>
                    </a:ext>
                  </a:extLst>
                </a:gridCol>
                <a:gridCol w="4692446">
                  <a:extLst>
                    <a:ext uri="{9D8B030D-6E8A-4147-A177-3AD203B41FA5}">
                      <a16:colId xmlns:a16="http://schemas.microsoft.com/office/drawing/2014/main" val="1436701078"/>
                    </a:ext>
                  </a:extLst>
                </a:gridCol>
              </a:tblGrid>
              <a:tr h="0">
                <a:tc>
                  <a:txBody>
                    <a:bodyPr/>
                    <a:lstStyle/>
                    <a:p>
                      <a:pPr>
                        <a:buNone/>
                      </a:pPr>
                      <a:r>
                        <a:rPr lang="de-DE"/>
                        <a:t>Kriterium</a:t>
                      </a:r>
                    </a:p>
                  </a:txBody>
                  <a:tcPr anchor="ctr">
                    <a:lnL>
                      <a:noFill/>
                    </a:lnL>
                    <a:lnR>
                      <a:noFill/>
                    </a:lnR>
                    <a:lnT>
                      <a:noFill/>
                    </a:lnT>
                    <a:lnB>
                      <a:noFill/>
                    </a:lnB>
                    <a:noFill/>
                  </a:tcPr>
                </a:tc>
                <a:tc>
                  <a:txBody>
                    <a:bodyPr/>
                    <a:lstStyle/>
                    <a:p>
                      <a:pPr>
                        <a:buNone/>
                      </a:pPr>
                      <a:r>
                        <a:rPr lang="de-DE"/>
                        <a:t>Auszubildende</a:t>
                      </a:r>
                    </a:p>
                  </a:txBody>
                  <a:tcPr anchor="ctr">
                    <a:lnL>
                      <a:noFill/>
                    </a:lnL>
                    <a:lnR>
                      <a:noFill/>
                    </a:lnR>
                    <a:lnT>
                      <a:noFill/>
                    </a:lnT>
                    <a:lnB>
                      <a:noFill/>
                    </a:lnB>
                    <a:noFill/>
                  </a:tcPr>
                </a:tc>
                <a:tc>
                  <a:txBody>
                    <a:bodyPr/>
                    <a:lstStyle/>
                    <a:p>
                      <a:pPr>
                        <a:buNone/>
                      </a:pPr>
                      <a:r>
                        <a:rPr lang="de-DE"/>
                        <a:t>„Normale“ Einstellungen (Fachkräfte)</a:t>
                      </a:r>
                    </a:p>
                  </a:txBody>
                  <a:tcPr anchor="ctr">
                    <a:lnL>
                      <a:noFill/>
                    </a:lnL>
                    <a:lnR>
                      <a:noFill/>
                    </a:lnR>
                    <a:lnT>
                      <a:noFill/>
                    </a:lnT>
                    <a:lnB>
                      <a:noFill/>
                    </a:lnB>
                    <a:noFill/>
                  </a:tcPr>
                </a:tc>
                <a:extLst>
                  <a:ext uri="{0D108BD9-81ED-4DB2-BD59-A6C34878D82A}">
                    <a16:rowId xmlns:a16="http://schemas.microsoft.com/office/drawing/2014/main" val="789651179"/>
                  </a:ext>
                </a:extLst>
              </a:tr>
              <a:tr h="0">
                <a:tc>
                  <a:txBody>
                    <a:bodyPr/>
                    <a:lstStyle/>
                    <a:p>
                      <a:pPr>
                        <a:buNone/>
                      </a:pPr>
                      <a:r>
                        <a:rPr lang="de-DE"/>
                        <a:t>Berufserfahrung</a:t>
                      </a:r>
                    </a:p>
                  </a:txBody>
                  <a:tcPr anchor="ctr">
                    <a:lnL>
                      <a:noFill/>
                    </a:lnL>
                    <a:lnR>
                      <a:noFill/>
                    </a:lnR>
                    <a:lnT>
                      <a:noFill/>
                    </a:lnT>
                    <a:lnB>
                      <a:noFill/>
                    </a:lnB>
                    <a:noFill/>
                  </a:tcPr>
                </a:tc>
                <a:tc>
                  <a:txBody>
                    <a:bodyPr/>
                    <a:lstStyle/>
                    <a:p>
                      <a:pPr>
                        <a:buNone/>
                      </a:pPr>
                      <a:r>
                        <a:rPr lang="de-DE"/>
                        <a:t>i. d. R. keine</a:t>
                      </a:r>
                    </a:p>
                  </a:txBody>
                  <a:tcPr anchor="ctr">
                    <a:lnL>
                      <a:noFill/>
                    </a:lnL>
                    <a:lnR>
                      <a:noFill/>
                    </a:lnR>
                    <a:lnT>
                      <a:noFill/>
                    </a:lnT>
                    <a:lnB>
                      <a:noFill/>
                    </a:lnB>
                    <a:noFill/>
                  </a:tcPr>
                </a:tc>
                <a:tc>
                  <a:txBody>
                    <a:bodyPr/>
                    <a:lstStyle/>
                    <a:p>
                      <a:pPr>
                        <a:buNone/>
                      </a:pPr>
                      <a:r>
                        <a:rPr lang="de-DE"/>
                        <a:t>vorhanden / erwartet</a:t>
                      </a:r>
                    </a:p>
                  </a:txBody>
                  <a:tcPr anchor="ctr">
                    <a:lnL>
                      <a:noFill/>
                    </a:lnL>
                    <a:lnR>
                      <a:noFill/>
                    </a:lnR>
                    <a:lnT>
                      <a:noFill/>
                    </a:lnT>
                    <a:lnB>
                      <a:noFill/>
                    </a:lnB>
                    <a:noFill/>
                  </a:tcPr>
                </a:tc>
                <a:extLst>
                  <a:ext uri="{0D108BD9-81ED-4DB2-BD59-A6C34878D82A}">
                    <a16:rowId xmlns:a16="http://schemas.microsoft.com/office/drawing/2014/main" val="4174624190"/>
                  </a:ext>
                </a:extLst>
              </a:tr>
              <a:tr h="0">
                <a:tc>
                  <a:txBody>
                    <a:bodyPr/>
                    <a:lstStyle/>
                    <a:p>
                      <a:pPr>
                        <a:buNone/>
                      </a:pPr>
                      <a:r>
                        <a:rPr lang="de-DE"/>
                        <a:t>Bewertungsfokus</a:t>
                      </a:r>
                    </a:p>
                  </a:txBody>
                  <a:tcPr anchor="ctr">
                    <a:lnL>
                      <a:noFill/>
                    </a:lnL>
                    <a:lnR>
                      <a:noFill/>
                    </a:lnR>
                    <a:lnT>
                      <a:noFill/>
                    </a:lnT>
                    <a:lnB>
                      <a:noFill/>
                    </a:lnB>
                    <a:noFill/>
                  </a:tcPr>
                </a:tc>
                <a:tc>
                  <a:txBody>
                    <a:bodyPr/>
                    <a:lstStyle/>
                    <a:p>
                      <a:pPr>
                        <a:buNone/>
                      </a:pPr>
                      <a:r>
                        <a:rPr lang="de-DE"/>
                        <a:t>Potenzial, Motivation, Reife</a:t>
                      </a:r>
                    </a:p>
                  </a:txBody>
                  <a:tcPr anchor="ctr">
                    <a:lnL>
                      <a:noFill/>
                    </a:lnL>
                    <a:lnR>
                      <a:noFill/>
                    </a:lnR>
                    <a:lnT>
                      <a:noFill/>
                    </a:lnT>
                    <a:lnB>
                      <a:noFill/>
                    </a:lnB>
                    <a:noFill/>
                  </a:tcPr>
                </a:tc>
                <a:tc>
                  <a:txBody>
                    <a:bodyPr/>
                    <a:lstStyle/>
                    <a:p>
                      <a:pPr>
                        <a:buNone/>
                      </a:pPr>
                      <a:r>
                        <a:rPr lang="de-DE"/>
                        <a:t>Leistung, Erfahrung, Ergebnisse</a:t>
                      </a:r>
                    </a:p>
                  </a:txBody>
                  <a:tcPr anchor="ctr">
                    <a:lnL>
                      <a:noFill/>
                    </a:lnL>
                    <a:lnR>
                      <a:noFill/>
                    </a:lnR>
                    <a:lnT>
                      <a:noFill/>
                    </a:lnT>
                    <a:lnB>
                      <a:noFill/>
                    </a:lnB>
                    <a:noFill/>
                  </a:tcPr>
                </a:tc>
                <a:extLst>
                  <a:ext uri="{0D108BD9-81ED-4DB2-BD59-A6C34878D82A}">
                    <a16:rowId xmlns:a16="http://schemas.microsoft.com/office/drawing/2014/main" val="3480555387"/>
                  </a:ext>
                </a:extLst>
              </a:tr>
              <a:tr h="0">
                <a:tc>
                  <a:txBody>
                    <a:bodyPr/>
                    <a:lstStyle/>
                    <a:p>
                      <a:pPr>
                        <a:buNone/>
                      </a:pPr>
                      <a:r>
                        <a:rPr lang="de-DE"/>
                        <a:t>Lebenslauf</a:t>
                      </a:r>
                    </a:p>
                  </a:txBody>
                  <a:tcPr anchor="ctr">
                    <a:lnL>
                      <a:noFill/>
                    </a:lnL>
                    <a:lnR>
                      <a:noFill/>
                    </a:lnR>
                    <a:lnT>
                      <a:noFill/>
                    </a:lnT>
                    <a:lnB>
                      <a:noFill/>
                    </a:lnB>
                    <a:noFill/>
                  </a:tcPr>
                </a:tc>
                <a:tc>
                  <a:txBody>
                    <a:bodyPr/>
                    <a:lstStyle/>
                    <a:p>
                      <a:pPr>
                        <a:buNone/>
                      </a:pPr>
                      <a:r>
                        <a:rPr lang="de-DE"/>
                        <a:t>schulisch geprägt</a:t>
                      </a:r>
                    </a:p>
                  </a:txBody>
                  <a:tcPr anchor="ctr">
                    <a:lnL>
                      <a:noFill/>
                    </a:lnL>
                    <a:lnR>
                      <a:noFill/>
                    </a:lnR>
                    <a:lnT>
                      <a:noFill/>
                    </a:lnT>
                    <a:lnB>
                      <a:noFill/>
                    </a:lnB>
                    <a:noFill/>
                  </a:tcPr>
                </a:tc>
                <a:tc>
                  <a:txBody>
                    <a:bodyPr/>
                    <a:lstStyle/>
                    <a:p>
                      <a:pPr>
                        <a:buNone/>
                      </a:pPr>
                      <a:r>
                        <a:rPr lang="de-DE"/>
                        <a:t>beruflich geprägt</a:t>
                      </a:r>
                    </a:p>
                  </a:txBody>
                  <a:tcPr anchor="ctr">
                    <a:lnL>
                      <a:noFill/>
                    </a:lnL>
                    <a:lnR>
                      <a:noFill/>
                    </a:lnR>
                    <a:lnT>
                      <a:noFill/>
                    </a:lnT>
                    <a:lnB>
                      <a:noFill/>
                    </a:lnB>
                    <a:noFill/>
                  </a:tcPr>
                </a:tc>
                <a:extLst>
                  <a:ext uri="{0D108BD9-81ED-4DB2-BD59-A6C34878D82A}">
                    <a16:rowId xmlns:a16="http://schemas.microsoft.com/office/drawing/2014/main" val="1620208383"/>
                  </a:ext>
                </a:extLst>
              </a:tr>
              <a:tr h="0">
                <a:tc>
                  <a:txBody>
                    <a:bodyPr/>
                    <a:lstStyle/>
                    <a:p>
                      <a:pPr>
                        <a:buNone/>
                      </a:pPr>
                      <a:r>
                        <a:rPr lang="de-DE"/>
                        <a:t>Auswahlrisiko</a:t>
                      </a:r>
                    </a:p>
                  </a:txBody>
                  <a:tcPr anchor="ctr">
                    <a:lnL>
                      <a:noFill/>
                    </a:lnL>
                    <a:lnR>
                      <a:noFill/>
                    </a:lnR>
                    <a:lnT>
                      <a:noFill/>
                    </a:lnT>
                    <a:lnB>
                      <a:noFill/>
                    </a:lnB>
                    <a:noFill/>
                  </a:tcPr>
                </a:tc>
                <a:tc>
                  <a:txBody>
                    <a:bodyPr/>
                    <a:lstStyle/>
                    <a:p>
                      <a:pPr>
                        <a:buNone/>
                      </a:pPr>
                      <a:r>
                        <a:rPr lang="de-DE"/>
                        <a:t>höher (Entwicklung offen)</a:t>
                      </a:r>
                    </a:p>
                  </a:txBody>
                  <a:tcPr anchor="ctr">
                    <a:lnL>
                      <a:noFill/>
                    </a:lnL>
                    <a:lnR>
                      <a:noFill/>
                    </a:lnR>
                    <a:lnT>
                      <a:noFill/>
                    </a:lnT>
                    <a:lnB>
                      <a:noFill/>
                    </a:lnB>
                    <a:noFill/>
                  </a:tcPr>
                </a:tc>
                <a:tc>
                  <a:txBody>
                    <a:bodyPr/>
                    <a:lstStyle/>
                    <a:p>
                      <a:pPr>
                        <a:buNone/>
                      </a:pPr>
                      <a:r>
                        <a:rPr lang="de-DE" dirty="0"/>
                        <a:t>geringer (nachweisbare Praxis)</a:t>
                      </a:r>
                    </a:p>
                  </a:txBody>
                  <a:tcPr anchor="ctr">
                    <a:lnL>
                      <a:noFill/>
                    </a:lnL>
                    <a:lnR>
                      <a:noFill/>
                    </a:lnR>
                    <a:lnT>
                      <a:noFill/>
                    </a:lnT>
                    <a:lnB>
                      <a:noFill/>
                    </a:lnB>
                    <a:noFill/>
                  </a:tcPr>
                </a:tc>
                <a:extLst>
                  <a:ext uri="{0D108BD9-81ED-4DB2-BD59-A6C34878D82A}">
                    <a16:rowId xmlns:a16="http://schemas.microsoft.com/office/drawing/2014/main" val="3414531106"/>
                  </a:ext>
                </a:extLst>
              </a:tr>
            </a:tbl>
          </a:graphicData>
        </a:graphic>
      </p:graphicFrame>
    </p:spTree>
    <p:extLst>
      <p:ext uri="{BB962C8B-B14F-4D97-AF65-F5344CB8AC3E}">
        <p14:creationId xmlns:p14="http://schemas.microsoft.com/office/powerpoint/2010/main" val="38065475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8B04C-9664-1DC1-7548-49740A46D232}"/>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1D27EEB4-F7EA-65FF-6D82-3E3E4C73EB29}"/>
              </a:ext>
            </a:extLst>
          </p:cNvPr>
          <p:cNvSpPr txBox="1"/>
          <p:nvPr/>
        </p:nvSpPr>
        <p:spPr>
          <a:xfrm>
            <a:off x="3465870"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Recruiting</a:t>
            </a:r>
          </a:p>
        </p:txBody>
      </p:sp>
      <p:sp>
        <p:nvSpPr>
          <p:cNvPr id="4" name="Textfeld 3">
            <a:extLst>
              <a:ext uri="{FF2B5EF4-FFF2-40B4-BE49-F238E27FC236}">
                <a16:creationId xmlns:a16="http://schemas.microsoft.com/office/drawing/2014/main" id="{B12278AC-A90A-4180-3910-D42DEDCC202D}"/>
              </a:ext>
            </a:extLst>
          </p:cNvPr>
          <p:cNvSpPr txBox="1"/>
          <p:nvPr/>
        </p:nvSpPr>
        <p:spPr>
          <a:xfrm>
            <a:off x="575187" y="735030"/>
            <a:ext cx="7231625" cy="646331"/>
          </a:xfrm>
          <a:prstGeom prst="rect">
            <a:avLst/>
          </a:prstGeom>
          <a:noFill/>
        </p:spPr>
        <p:txBody>
          <a:bodyPr wrap="square" rtlCol="0">
            <a:spAutoFit/>
          </a:bodyPr>
          <a:lstStyle/>
          <a:p>
            <a:r>
              <a:rPr lang="de-DE" dirty="0"/>
              <a:t>Bitte den Auswahlprozess für Auszubildende erfassen und notieren.</a:t>
            </a:r>
          </a:p>
          <a:p>
            <a:r>
              <a:rPr lang="de-DE" dirty="0"/>
              <a:t>Was verändert sich in dem Bewerbungs- und Auswahlprozess?</a:t>
            </a:r>
          </a:p>
        </p:txBody>
      </p:sp>
      <p:sp>
        <p:nvSpPr>
          <p:cNvPr id="5" name="Textfeld 4">
            <a:extLst>
              <a:ext uri="{FF2B5EF4-FFF2-40B4-BE49-F238E27FC236}">
                <a16:creationId xmlns:a16="http://schemas.microsoft.com/office/drawing/2014/main" id="{C306242B-3264-5C06-ADAE-B8DC208CB920}"/>
              </a:ext>
            </a:extLst>
          </p:cNvPr>
          <p:cNvSpPr txBox="1"/>
          <p:nvPr/>
        </p:nvSpPr>
        <p:spPr>
          <a:xfrm>
            <a:off x="850490" y="1610483"/>
            <a:ext cx="3888659" cy="1569660"/>
          </a:xfrm>
          <a:prstGeom prst="rect">
            <a:avLst/>
          </a:prstGeom>
          <a:noFill/>
        </p:spPr>
        <p:txBody>
          <a:bodyPr wrap="square">
            <a:spAutoFit/>
          </a:bodyPr>
          <a:lstStyle/>
          <a:p>
            <a:r>
              <a:rPr lang="de-DE" sz="1600" b="1" dirty="0">
                <a:latin typeface="Arial" panose="020B0604020202020204" pitchFamily="34" charset="0"/>
                <a:cs typeface="Arial" panose="020B0604020202020204" pitchFamily="34" charset="0"/>
              </a:rPr>
              <a:t>Unterlagen-Schwerpunkt:</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Schulzeugnisse (Noten, Verhalten)</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Praktikumsnachweise</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Engagement (Vereine, Ehrenamt)</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Interessen / Hobbys</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Aufmachung der Unterlagen</a:t>
            </a:r>
          </a:p>
        </p:txBody>
      </p:sp>
      <p:sp>
        <p:nvSpPr>
          <p:cNvPr id="7" name="Textfeld 6">
            <a:extLst>
              <a:ext uri="{FF2B5EF4-FFF2-40B4-BE49-F238E27FC236}">
                <a16:creationId xmlns:a16="http://schemas.microsoft.com/office/drawing/2014/main" id="{933B74E8-6AEC-5FC8-1186-A33EE6832735}"/>
              </a:ext>
            </a:extLst>
          </p:cNvPr>
          <p:cNvSpPr txBox="1"/>
          <p:nvPr/>
        </p:nvSpPr>
        <p:spPr>
          <a:xfrm>
            <a:off x="6324599" y="1541657"/>
            <a:ext cx="3819832" cy="1323439"/>
          </a:xfrm>
          <a:prstGeom prst="rect">
            <a:avLst/>
          </a:prstGeom>
          <a:noFill/>
        </p:spPr>
        <p:txBody>
          <a:bodyPr wrap="square">
            <a:spAutoFit/>
          </a:bodyPr>
          <a:lstStyle/>
          <a:p>
            <a:pPr>
              <a:buNone/>
            </a:pPr>
            <a:r>
              <a:rPr lang="de-DE" sz="1600" b="1" dirty="0">
                <a:latin typeface="Arial" panose="020B0604020202020204" pitchFamily="34" charset="0"/>
                <a:cs typeface="Arial" panose="020B0604020202020204" pitchFamily="34" charset="0"/>
              </a:rPr>
              <a:t>Bewertungslogik:</a:t>
            </a:r>
            <a:endParaRPr lang="de-DE"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Lernbereitschaft / Motivation</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Zuverlässigkeit</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Sozialverhalten</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Grundfähigkeiten (Deutsch, Mathe)</a:t>
            </a:r>
          </a:p>
        </p:txBody>
      </p:sp>
      <p:sp>
        <p:nvSpPr>
          <p:cNvPr id="10" name="Textfeld 9">
            <a:extLst>
              <a:ext uri="{FF2B5EF4-FFF2-40B4-BE49-F238E27FC236}">
                <a16:creationId xmlns:a16="http://schemas.microsoft.com/office/drawing/2014/main" id="{41EA94A4-074E-9E1A-481B-C4949E5D6B3F}"/>
              </a:ext>
            </a:extLst>
          </p:cNvPr>
          <p:cNvSpPr txBox="1"/>
          <p:nvPr/>
        </p:nvSpPr>
        <p:spPr>
          <a:xfrm>
            <a:off x="850490" y="3274508"/>
            <a:ext cx="3706762" cy="1077218"/>
          </a:xfrm>
          <a:prstGeom prst="rect">
            <a:avLst/>
          </a:prstGeom>
          <a:noFill/>
        </p:spPr>
        <p:txBody>
          <a:bodyPr wrap="square">
            <a:spAutoFit/>
          </a:bodyPr>
          <a:lstStyle/>
          <a:p>
            <a:pPr>
              <a:buNone/>
            </a:pPr>
            <a:r>
              <a:rPr lang="de-DE" sz="1600" b="1" dirty="0">
                <a:latin typeface="Arial" panose="020B0604020202020204" pitchFamily="34" charset="0"/>
                <a:cs typeface="Arial" panose="020B0604020202020204" pitchFamily="34" charset="0"/>
              </a:rPr>
              <a:t>Didaktischer Ansatz:</a:t>
            </a:r>
            <a:endParaRPr lang="de-DE"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Einfachere Fragestellungen</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Mehr Struktur / Anleitung</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Nervosität stärker berücksichtigen</a:t>
            </a:r>
          </a:p>
        </p:txBody>
      </p:sp>
      <p:sp>
        <p:nvSpPr>
          <p:cNvPr id="12" name="Textfeld 11">
            <a:extLst>
              <a:ext uri="{FF2B5EF4-FFF2-40B4-BE49-F238E27FC236}">
                <a16:creationId xmlns:a16="http://schemas.microsoft.com/office/drawing/2014/main" id="{D2153717-73C7-987C-A699-BA3C1F590885}"/>
              </a:ext>
            </a:extLst>
          </p:cNvPr>
          <p:cNvSpPr txBox="1"/>
          <p:nvPr/>
        </p:nvSpPr>
        <p:spPr>
          <a:xfrm>
            <a:off x="6324599" y="3136008"/>
            <a:ext cx="3574026" cy="1354217"/>
          </a:xfrm>
          <a:prstGeom prst="rect">
            <a:avLst/>
          </a:prstGeom>
          <a:noFill/>
        </p:spPr>
        <p:txBody>
          <a:bodyPr wrap="square">
            <a:spAutoFit/>
          </a:bodyPr>
          <a:lstStyle/>
          <a:p>
            <a:pPr>
              <a:buNone/>
            </a:pPr>
            <a:r>
              <a:rPr lang="de-DE" b="1" dirty="0"/>
              <a:t>Typische Themen:</a:t>
            </a:r>
            <a:endParaRPr lang="de-DE" dirty="0"/>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Berufswahlmotivation</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Schulische Stärken/Schwächen</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Praktikumserfahrungen</a:t>
            </a:r>
          </a:p>
          <a:p>
            <a:pPr marL="285750" indent="-285750">
              <a:buFont typeface="Arial" panose="020B0604020202020204" pitchFamily="34" charset="0"/>
              <a:buChar char="•"/>
            </a:pPr>
            <a:r>
              <a:rPr lang="de-DE" sz="1600" i="1" dirty="0">
                <a:latin typeface="Arial" panose="020B0604020202020204" pitchFamily="34" charset="0"/>
                <a:cs typeface="Arial" panose="020B0604020202020204" pitchFamily="34" charset="0"/>
              </a:rPr>
              <a:t>Zukunftsvorstellungen</a:t>
            </a:r>
          </a:p>
        </p:txBody>
      </p:sp>
      <p:sp>
        <p:nvSpPr>
          <p:cNvPr id="14" name="Textfeld 13">
            <a:extLst>
              <a:ext uri="{FF2B5EF4-FFF2-40B4-BE49-F238E27FC236}">
                <a16:creationId xmlns:a16="http://schemas.microsoft.com/office/drawing/2014/main" id="{8A207B1E-056D-6BE9-3652-5B3300290ED4}"/>
              </a:ext>
            </a:extLst>
          </p:cNvPr>
          <p:cNvSpPr txBox="1"/>
          <p:nvPr/>
        </p:nvSpPr>
        <p:spPr>
          <a:xfrm>
            <a:off x="921772" y="4446091"/>
            <a:ext cx="3269227" cy="1354217"/>
          </a:xfrm>
          <a:prstGeom prst="rect">
            <a:avLst/>
          </a:prstGeom>
          <a:noFill/>
        </p:spPr>
        <p:txBody>
          <a:bodyPr wrap="square">
            <a:spAutoFit/>
          </a:bodyPr>
          <a:lstStyle/>
          <a:p>
            <a:pPr>
              <a:buNone/>
            </a:pPr>
            <a:r>
              <a:rPr lang="de-DE" b="1" dirty="0"/>
              <a:t>Beobachtungsschwerpunkte:</a:t>
            </a:r>
            <a:endParaRPr lang="de-DE" dirty="0"/>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Reifegrad</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Auftreten</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Kommunikationsfähigkeit</a:t>
            </a:r>
          </a:p>
          <a:p>
            <a:pPr marL="285750" indent="-285750">
              <a:buFont typeface="Arial" panose="020B0604020202020204" pitchFamily="34" charset="0"/>
              <a:buChar char="•"/>
            </a:pPr>
            <a:r>
              <a:rPr lang="de-DE" sz="1600" dirty="0">
                <a:latin typeface="Arial" panose="020B0604020202020204" pitchFamily="34" charset="0"/>
                <a:cs typeface="Arial" panose="020B0604020202020204" pitchFamily="34" charset="0"/>
              </a:rPr>
              <a:t>Pünktlichkeit</a:t>
            </a:r>
          </a:p>
        </p:txBody>
      </p:sp>
      <p:sp>
        <p:nvSpPr>
          <p:cNvPr id="16" name="Textfeld 15">
            <a:extLst>
              <a:ext uri="{FF2B5EF4-FFF2-40B4-BE49-F238E27FC236}">
                <a16:creationId xmlns:a16="http://schemas.microsoft.com/office/drawing/2014/main" id="{8BF0A8AB-C4CD-C3C3-E12C-45D0AD111FB5}"/>
              </a:ext>
            </a:extLst>
          </p:cNvPr>
          <p:cNvSpPr txBox="1"/>
          <p:nvPr/>
        </p:nvSpPr>
        <p:spPr>
          <a:xfrm>
            <a:off x="5943600" y="5023955"/>
            <a:ext cx="4689987" cy="584775"/>
          </a:xfrm>
          <a:prstGeom prst="rect">
            <a:avLst/>
          </a:prstGeom>
          <a:noFill/>
        </p:spPr>
        <p:txBody>
          <a:bodyPr wrap="square">
            <a:spAutoFit/>
          </a:bodyPr>
          <a:lstStyle/>
          <a:p>
            <a:r>
              <a:rPr lang="de-DE" sz="1600" dirty="0">
                <a:latin typeface="Arial" panose="020B0604020202020204" pitchFamily="34" charset="0"/>
                <a:cs typeface="Arial" panose="020B0604020202020204" pitchFamily="34" charset="0"/>
              </a:rPr>
              <a:t>Bei Auszubildenden wird </a:t>
            </a:r>
            <a:r>
              <a:rPr lang="de-DE" sz="1600" b="1" dirty="0">
                <a:latin typeface="Arial" panose="020B0604020202020204" pitchFamily="34" charset="0"/>
                <a:cs typeface="Arial" panose="020B0604020202020204" pitchFamily="34" charset="0"/>
              </a:rPr>
              <a:t>Potenzial ausgewählt</a:t>
            </a:r>
          </a:p>
          <a:p>
            <a:r>
              <a:rPr lang="de-DE" sz="1600" dirty="0">
                <a:latin typeface="Arial" panose="020B0604020202020204" pitchFamily="34" charset="0"/>
                <a:cs typeface="Arial" panose="020B0604020202020204" pitchFamily="34" charset="0"/>
              </a:rPr>
              <a:t>bei Fachkräften </a:t>
            </a:r>
            <a:r>
              <a:rPr lang="de-DE" sz="1600" b="1" dirty="0">
                <a:latin typeface="Arial" panose="020B0604020202020204" pitchFamily="34" charset="0"/>
                <a:cs typeface="Arial" panose="020B0604020202020204" pitchFamily="34" charset="0"/>
              </a:rPr>
              <a:t>Leistung eingekauft</a:t>
            </a:r>
            <a:r>
              <a:rPr lang="de-DE" sz="16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4969071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17538-0470-676E-B828-C634A899A7A5}"/>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932AF909-DC48-AF5A-68FD-F579C498744B}"/>
              </a:ext>
            </a:extLst>
          </p:cNvPr>
          <p:cNvSpPr txBox="1"/>
          <p:nvPr/>
        </p:nvSpPr>
        <p:spPr>
          <a:xfrm>
            <a:off x="3465870"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BBiG</a:t>
            </a:r>
          </a:p>
        </p:txBody>
      </p:sp>
      <p:sp>
        <p:nvSpPr>
          <p:cNvPr id="6" name="Textfeld 5">
            <a:extLst>
              <a:ext uri="{FF2B5EF4-FFF2-40B4-BE49-F238E27FC236}">
                <a16:creationId xmlns:a16="http://schemas.microsoft.com/office/drawing/2014/main" id="{03CB1F50-410A-6689-4F29-FC1E41FFB81E}"/>
              </a:ext>
            </a:extLst>
          </p:cNvPr>
          <p:cNvSpPr txBox="1"/>
          <p:nvPr/>
        </p:nvSpPr>
        <p:spPr>
          <a:xfrm>
            <a:off x="2525169" y="2939951"/>
            <a:ext cx="5277712" cy="2462213"/>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Rechtsgrundlagen:</a:t>
            </a:r>
          </a:p>
          <a:p>
            <a:pPr marL="285750" indent="-285750">
              <a:buFont typeface="Arial" panose="020B0604020202020204" pitchFamily="34" charset="0"/>
              <a:buChar char="•"/>
            </a:pP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Berufsbildungsgesetz (BBiG)</a:t>
            </a:r>
          </a:p>
          <a:p>
            <a:pPr marL="285750" indent="-285750">
              <a:buFont typeface="Arial" panose="020B0604020202020204" pitchFamily="34" charset="0"/>
              <a:buChar char="•"/>
            </a:pP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Handwerksordnung (HwO) (für handwerkliche Berufe)</a:t>
            </a:r>
          </a:p>
          <a:p>
            <a:pPr marL="285750" indent="-285750">
              <a:buFont typeface="Arial" panose="020B0604020202020204" pitchFamily="34" charset="0"/>
              <a:buChar char="•"/>
            </a:pP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Jugendarbeitsschutzgesetz (</a:t>
            </a:r>
            <a:r>
              <a:rPr lang="de-DE" sz="1400" dirty="0" err="1">
                <a:latin typeface="Arial" panose="020B0604020202020204" pitchFamily="34" charset="0"/>
                <a:cs typeface="Arial" panose="020B0604020202020204" pitchFamily="34" charset="0"/>
              </a:rPr>
              <a:t>JArbSchG</a:t>
            </a:r>
            <a:r>
              <a:rPr lang="de-DE" sz="14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Betriebsverfassungsgesetz (BetrVG)</a:t>
            </a:r>
          </a:p>
          <a:p>
            <a:pPr marL="285750" indent="-285750">
              <a:buFont typeface="Arial" panose="020B0604020202020204" pitchFamily="34" charset="0"/>
              <a:buChar char="•"/>
            </a:pP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Schulgesetze der Länder</a:t>
            </a:r>
          </a:p>
        </p:txBody>
      </p:sp>
      <p:pic>
        <p:nvPicPr>
          <p:cNvPr id="3" name="Grafik 2">
            <a:extLst>
              <a:ext uri="{FF2B5EF4-FFF2-40B4-BE49-F238E27FC236}">
                <a16:creationId xmlns:a16="http://schemas.microsoft.com/office/drawing/2014/main" id="{0E14D529-EA74-F761-DBF9-F61C3EE5CDDB}"/>
              </a:ext>
            </a:extLst>
          </p:cNvPr>
          <p:cNvPicPr>
            <a:picLocks noChangeAspect="1"/>
          </p:cNvPicPr>
          <p:nvPr/>
        </p:nvPicPr>
        <p:blipFill>
          <a:blip r:embed="rId2"/>
          <a:stretch>
            <a:fillRect/>
          </a:stretch>
        </p:blipFill>
        <p:spPr>
          <a:xfrm>
            <a:off x="2392680" y="805395"/>
            <a:ext cx="6522720" cy="1470100"/>
          </a:xfrm>
          <a:prstGeom prst="rect">
            <a:avLst/>
          </a:prstGeom>
        </p:spPr>
      </p:pic>
    </p:spTree>
    <p:extLst>
      <p:ext uri="{BB962C8B-B14F-4D97-AF65-F5344CB8AC3E}">
        <p14:creationId xmlns:p14="http://schemas.microsoft.com/office/powerpoint/2010/main" val="29436591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D1BF4F-92BB-1FA5-1A7A-3ABA65D55176}"/>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7406E3D9-9D54-A832-F6BA-2FB5A611D122}"/>
              </a:ext>
            </a:extLst>
          </p:cNvPr>
          <p:cNvSpPr txBox="1"/>
          <p:nvPr/>
        </p:nvSpPr>
        <p:spPr>
          <a:xfrm>
            <a:off x="3465870"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BBiG</a:t>
            </a:r>
          </a:p>
        </p:txBody>
      </p:sp>
      <p:sp>
        <p:nvSpPr>
          <p:cNvPr id="6" name="Textfeld 5">
            <a:extLst>
              <a:ext uri="{FF2B5EF4-FFF2-40B4-BE49-F238E27FC236}">
                <a16:creationId xmlns:a16="http://schemas.microsoft.com/office/drawing/2014/main" id="{794D4EE2-A4C5-B655-9578-DAB9DF35E032}"/>
              </a:ext>
            </a:extLst>
          </p:cNvPr>
          <p:cNvSpPr txBox="1"/>
          <p:nvPr/>
        </p:nvSpPr>
        <p:spPr>
          <a:xfrm>
            <a:off x="550357" y="646331"/>
            <a:ext cx="10433255" cy="1169551"/>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Vertrag </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10 / § 11 BBiG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Vertrag und Vertragsgestaltung finden sich in den o.g. Vorschriften. Ein Ausbildungsvertrag muss immer in Textform erstellt werden. (eine Zusendung in PDF-Form reicht aus §11 Abs 2.) Empfänger müssen den Erhalt bestätigen. </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§11 bezieht sich im Wesentlichen auf die Inhalte des Vertrages.</a:t>
            </a:r>
          </a:p>
        </p:txBody>
      </p:sp>
      <p:sp>
        <p:nvSpPr>
          <p:cNvPr id="3" name="Textfeld 2">
            <a:extLst>
              <a:ext uri="{FF2B5EF4-FFF2-40B4-BE49-F238E27FC236}">
                <a16:creationId xmlns:a16="http://schemas.microsoft.com/office/drawing/2014/main" id="{C5B3A8EA-4EC4-CE9A-BBBA-882B17F7B261}"/>
              </a:ext>
            </a:extLst>
          </p:cNvPr>
          <p:cNvSpPr txBox="1"/>
          <p:nvPr/>
        </p:nvSpPr>
        <p:spPr>
          <a:xfrm>
            <a:off x="550357" y="1815882"/>
            <a:ext cx="10433255" cy="738664"/>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Probezeit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20 BBiG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Es MUSS mindestens ein Monat Probezeit vereinbart werden. Es dürfe maximal 4 Monat Probezeit vereinbart werden. </a:t>
            </a:r>
          </a:p>
        </p:txBody>
      </p:sp>
      <p:sp>
        <p:nvSpPr>
          <p:cNvPr id="4" name="Textfeld 3">
            <a:extLst>
              <a:ext uri="{FF2B5EF4-FFF2-40B4-BE49-F238E27FC236}">
                <a16:creationId xmlns:a16="http://schemas.microsoft.com/office/drawing/2014/main" id="{C54ABCE8-ECD1-FAFB-B4C8-976F9DA051C0}"/>
              </a:ext>
            </a:extLst>
          </p:cNvPr>
          <p:cNvSpPr txBox="1"/>
          <p:nvPr/>
        </p:nvSpPr>
        <p:spPr>
          <a:xfrm>
            <a:off x="550356" y="2554546"/>
            <a:ext cx="10433255" cy="1600438"/>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Eignung des Ausbildungsbetriebes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27 / 28 / 29 / 30 BBiG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27 Eignung des Betriebes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28 Eignung von Ausbildern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29 Persönliche Eignung -&gt; Straftaten gegen Kinder- und Jugendliche. Massive Beschwerden gegen Ausbilder/innen dürfen nicht ausbilden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§30 fachliche Eignung nach AEVO (Ausbildereignung)</a:t>
            </a:r>
          </a:p>
        </p:txBody>
      </p:sp>
      <p:sp>
        <p:nvSpPr>
          <p:cNvPr id="5" name="Textfeld 4">
            <a:extLst>
              <a:ext uri="{FF2B5EF4-FFF2-40B4-BE49-F238E27FC236}">
                <a16:creationId xmlns:a16="http://schemas.microsoft.com/office/drawing/2014/main" id="{7B39C6AC-28E7-F703-1291-CD30874C9A8D}"/>
              </a:ext>
            </a:extLst>
          </p:cNvPr>
          <p:cNvSpPr txBox="1"/>
          <p:nvPr/>
        </p:nvSpPr>
        <p:spPr>
          <a:xfrm>
            <a:off x="550356" y="4154984"/>
            <a:ext cx="10433255" cy="738664"/>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Eintragungspflicht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34 BBiG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Ausbildungsverhältnis muss bei der zuständigen Kammer eingetragen werden (IHK, HWK, Landwirtschaftskammer)</a:t>
            </a:r>
          </a:p>
        </p:txBody>
      </p:sp>
    </p:spTree>
    <p:extLst>
      <p:ext uri="{BB962C8B-B14F-4D97-AF65-F5344CB8AC3E}">
        <p14:creationId xmlns:p14="http://schemas.microsoft.com/office/powerpoint/2010/main" val="40017369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FE851-A739-0951-000F-711831D2AB57}"/>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BC3FA66B-3B67-B711-82AC-950D718FF2E7}"/>
              </a:ext>
            </a:extLst>
          </p:cNvPr>
          <p:cNvSpPr txBox="1"/>
          <p:nvPr/>
        </p:nvSpPr>
        <p:spPr>
          <a:xfrm>
            <a:off x="3465870"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BBiG</a:t>
            </a:r>
          </a:p>
        </p:txBody>
      </p:sp>
      <p:sp>
        <p:nvSpPr>
          <p:cNvPr id="6" name="Textfeld 5">
            <a:extLst>
              <a:ext uri="{FF2B5EF4-FFF2-40B4-BE49-F238E27FC236}">
                <a16:creationId xmlns:a16="http://schemas.microsoft.com/office/drawing/2014/main" id="{869397E2-8FE6-1F0D-0FFA-A96C60550CA5}"/>
              </a:ext>
            </a:extLst>
          </p:cNvPr>
          <p:cNvSpPr txBox="1"/>
          <p:nvPr/>
        </p:nvSpPr>
        <p:spPr>
          <a:xfrm>
            <a:off x="557977" y="646331"/>
            <a:ext cx="5789483" cy="738664"/>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Vergütung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17 BBiG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Mindestvergütung im Jahr 2026 - 724 Euro im ersten Lehrjahr</a:t>
            </a:r>
          </a:p>
        </p:txBody>
      </p:sp>
      <p:sp>
        <p:nvSpPr>
          <p:cNvPr id="7" name="Textfeld 6">
            <a:extLst>
              <a:ext uri="{FF2B5EF4-FFF2-40B4-BE49-F238E27FC236}">
                <a16:creationId xmlns:a16="http://schemas.microsoft.com/office/drawing/2014/main" id="{E99A3E95-2C67-F144-13B5-F65196162986}"/>
              </a:ext>
            </a:extLst>
          </p:cNvPr>
          <p:cNvSpPr txBox="1"/>
          <p:nvPr/>
        </p:nvSpPr>
        <p:spPr>
          <a:xfrm>
            <a:off x="616358" y="2268915"/>
            <a:ext cx="10433255" cy="738664"/>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Ausbildungsdauer</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5 BBiG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Soll 2 Jahre mindestens bis 3 Jahre dauern – soll = Kann-Bestimmung</a:t>
            </a:r>
          </a:p>
        </p:txBody>
      </p:sp>
      <p:sp>
        <p:nvSpPr>
          <p:cNvPr id="8" name="Textfeld 7">
            <a:extLst>
              <a:ext uri="{FF2B5EF4-FFF2-40B4-BE49-F238E27FC236}">
                <a16:creationId xmlns:a16="http://schemas.microsoft.com/office/drawing/2014/main" id="{67DF1D65-9F9F-2B98-0649-F0F4791CFB86}"/>
              </a:ext>
            </a:extLst>
          </p:cNvPr>
          <p:cNvSpPr txBox="1"/>
          <p:nvPr/>
        </p:nvSpPr>
        <p:spPr>
          <a:xfrm>
            <a:off x="557977" y="1419761"/>
            <a:ext cx="5858064" cy="738664"/>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Fortzahlung der Vergütung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19 BBiG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Bis zu 6 Wochen -&gt; danach Krankengeld der Krankenkasse</a:t>
            </a:r>
          </a:p>
        </p:txBody>
      </p:sp>
      <p:sp>
        <p:nvSpPr>
          <p:cNvPr id="9" name="Textfeld 8">
            <a:extLst>
              <a:ext uri="{FF2B5EF4-FFF2-40B4-BE49-F238E27FC236}">
                <a16:creationId xmlns:a16="http://schemas.microsoft.com/office/drawing/2014/main" id="{D1339020-0BC5-57E8-5B2E-E278975A1C42}"/>
              </a:ext>
            </a:extLst>
          </p:cNvPr>
          <p:cNvSpPr txBox="1"/>
          <p:nvPr/>
        </p:nvSpPr>
        <p:spPr>
          <a:xfrm>
            <a:off x="616358" y="3118069"/>
            <a:ext cx="9007702" cy="954107"/>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Berufsschulpflicht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15 BBiG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Auszubildende müssen freigestellt werden. &gt;18 Jahre nach dem Unterricht von weniger als 8 Stunden wieder in den Betrieb </a:t>
            </a:r>
          </a:p>
        </p:txBody>
      </p:sp>
      <p:sp>
        <p:nvSpPr>
          <p:cNvPr id="10" name="Rechteck 9">
            <a:extLst>
              <a:ext uri="{FF2B5EF4-FFF2-40B4-BE49-F238E27FC236}">
                <a16:creationId xmlns:a16="http://schemas.microsoft.com/office/drawing/2014/main" id="{1A81FAF8-4CB4-2147-ACF3-B171F685F3D4}"/>
              </a:ext>
            </a:extLst>
          </p:cNvPr>
          <p:cNvSpPr/>
          <p:nvPr/>
        </p:nvSpPr>
        <p:spPr>
          <a:xfrm>
            <a:off x="8732520" y="2415540"/>
            <a:ext cx="2362200" cy="89535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1400" dirty="0">
                <a:latin typeface="Arial" panose="020B0604020202020204" pitchFamily="34" charset="0"/>
                <a:cs typeface="Arial" panose="020B0604020202020204" pitchFamily="34" charset="0"/>
              </a:rPr>
              <a:t>&gt;18 Jahre richten sich die Arbeitszeiten nach dem BGB</a:t>
            </a:r>
          </a:p>
        </p:txBody>
      </p:sp>
    </p:spTree>
    <p:extLst>
      <p:ext uri="{BB962C8B-B14F-4D97-AF65-F5344CB8AC3E}">
        <p14:creationId xmlns:p14="http://schemas.microsoft.com/office/powerpoint/2010/main" val="2682108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3">
            <a:extLst>
              <a:ext uri="{FF2B5EF4-FFF2-40B4-BE49-F238E27FC236}">
                <a16:creationId xmlns:a16="http://schemas.microsoft.com/office/drawing/2014/main" id="{E1C00822-C5AE-4122-FDE3-488601897A19}"/>
              </a:ext>
            </a:extLst>
          </p:cNvPr>
          <p:cNvSpPr txBox="1"/>
          <p:nvPr/>
        </p:nvSpPr>
        <p:spPr>
          <a:xfrm>
            <a:off x="5356747" y="0"/>
            <a:ext cx="1478511"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a:solidFill>
                  <a:srgbClr val="000000"/>
                </a:solidFill>
                <a:uFillTx/>
                <a:latin typeface="Arial" pitchFamily="34"/>
                <a:cs typeface="Arial" pitchFamily="34"/>
              </a:rPr>
              <a:t>Ziele</a:t>
            </a:r>
          </a:p>
        </p:txBody>
      </p:sp>
      <p:pic>
        <p:nvPicPr>
          <p:cNvPr id="3" name="Grafik 5">
            <a:extLst>
              <a:ext uri="{FF2B5EF4-FFF2-40B4-BE49-F238E27FC236}">
                <a16:creationId xmlns:a16="http://schemas.microsoft.com/office/drawing/2014/main" id="{A4198FD6-D237-E04E-F526-4F4818C97CD4}"/>
              </a:ext>
            </a:extLst>
          </p:cNvPr>
          <p:cNvPicPr>
            <a:picLocks noChangeAspect="1"/>
          </p:cNvPicPr>
          <p:nvPr/>
        </p:nvPicPr>
        <p:blipFill>
          <a:blip r:embed="rId2"/>
          <a:stretch>
            <a:fillRect/>
          </a:stretch>
        </p:blipFill>
        <p:spPr>
          <a:xfrm>
            <a:off x="1627424" y="868912"/>
            <a:ext cx="6519237" cy="2328878"/>
          </a:xfrm>
          <a:prstGeom prst="rect">
            <a:avLst/>
          </a:prstGeom>
          <a:noFill/>
          <a:ln cap="flat">
            <a:noFill/>
          </a:ln>
        </p:spPr>
      </p:pic>
      <p:sp>
        <p:nvSpPr>
          <p:cNvPr id="4" name="Textfeld 7">
            <a:extLst>
              <a:ext uri="{FF2B5EF4-FFF2-40B4-BE49-F238E27FC236}">
                <a16:creationId xmlns:a16="http://schemas.microsoft.com/office/drawing/2014/main" id="{E76A3EE8-117A-52EC-0AF8-C7B5492D82D9}"/>
              </a:ext>
            </a:extLst>
          </p:cNvPr>
          <p:cNvSpPr txBox="1"/>
          <p:nvPr/>
        </p:nvSpPr>
        <p:spPr>
          <a:xfrm>
            <a:off x="2725001" y="3660210"/>
            <a:ext cx="7146877"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200" b="1" i="0" u="none" strike="noStrike" kern="1200" cap="none" spc="0" baseline="0" dirty="0">
                <a:solidFill>
                  <a:srgbClr val="000000"/>
                </a:solidFill>
                <a:uFillTx/>
                <a:latin typeface="Arial" pitchFamily="34"/>
                <a:cs typeface="Arial" pitchFamily="34"/>
              </a:rPr>
              <a:t>Sachziele </a:t>
            </a:r>
            <a:r>
              <a:rPr lang="de-DE" sz="1200" b="0" i="0" u="none" strike="noStrike" kern="1200" cap="none" spc="0" baseline="0" dirty="0">
                <a:solidFill>
                  <a:srgbClr val="000000"/>
                </a:solidFill>
                <a:uFillTx/>
                <a:latin typeface="Arial" pitchFamily="34"/>
                <a:cs typeface="Arial" pitchFamily="34"/>
              </a:rPr>
              <a:t>sind inhaltlich-konkrete Ziele und direkt mit dem Unternehmenszweck verknüpft.</a:t>
            </a:r>
            <a:br>
              <a:rPr lang="de-DE" sz="1200" b="0" i="0" u="none" strike="noStrike" kern="1200" cap="none" spc="0" baseline="0" dirty="0">
                <a:solidFill>
                  <a:srgbClr val="000000"/>
                </a:solidFill>
                <a:uFillTx/>
                <a:latin typeface="Arial" pitchFamily="34"/>
                <a:cs typeface="Arial" pitchFamily="34"/>
              </a:rPr>
            </a:br>
            <a:r>
              <a:rPr lang="de-DE" sz="1200" b="0" i="0" u="none" strike="noStrike" kern="1200" cap="none" spc="0" baseline="0" dirty="0">
                <a:solidFill>
                  <a:srgbClr val="000000"/>
                </a:solidFill>
                <a:uFillTx/>
                <a:latin typeface="Arial" pitchFamily="34"/>
                <a:cs typeface="Arial" pitchFamily="34"/>
              </a:rPr>
              <a:t>→ beschreiben </a:t>
            </a:r>
            <a:r>
              <a:rPr lang="de-DE" sz="1200" b="0" i="1" u="none" strike="noStrike" kern="1200" cap="none" spc="0" baseline="0" dirty="0">
                <a:solidFill>
                  <a:srgbClr val="000000"/>
                </a:solidFill>
                <a:uFillTx/>
                <a:latin typeface="Arial" pitchFamily="34"/>
                <a:cs typeface="Arial" pitchFamily="34"/>
              </a:rPr>
              <a:t>was, </a:t>
            </a:r>
            <a:r>
              <a:rPr lang="de-DE" sz="1200" b="0" i="1" u="none" strike="noStrike" kern="1200" cap="none" spc="0" baseline="0" dirty="0" err="1">
                <a:solidFill>
                  <a:srgbClr val="000000"/>
                </a:solidFill>
                <a:uFillTx/>
                <a:latin typeface="Arial" pitchFamily="34"/>
                <a:cs typeface="Arial" pitchFamily="34"/>
              </a:rPr>
              <a:t>bzw</a:t>
            </a:r>
            <a:r>
              <a:rPr lang="de-DE" sz="1200" b="0" i="1" u="none" strike="noStrike" kern="1200" cap="none" spc="0" baseline="0" dirty="0">
                <a:solidFill>
                  <a:srgbClr val="000000"/>
                </a:solidFill>
                <a:uFillTx/>
                <a:latin typeface="Arial" pitchFamily="34"/>
                <a:cs typeface="Arial" pitchFamily="34"/>
              </a:rPr>
              <a:t> welche Leistungen</a:t>
            </a:r>
            <a:r>
              <a:rPr lang="de-DE" sz="1200" b="0" i="0" u="none" strike="noStrike" kern="1200" cap="none" spc="0" baseline="0" dirty="0">
                <a:solidFill>
                  <a:srgbClr val="000000"/>
                </a:solidFill>
                <a:uFillTx/>
                <a:latin typeface="Arial" pitchFamily="34"/>
                <a:cs typeface="Arial" pitchFamily="34"/>
              </a:rPr>
              <a:t> das Unternehmen erbringen möchte</a:t>
            </a:r>
            <a:br>
              <a:rPr lang="de-DE" sz="1200" b="0" i="0" u="none" strike="noStrike" kern="1200" cap="none" spc="0" baseline="0" dirty="0">
                <a:solidFill>
                  <a:srgbClr val="000000"/>
                </a:solidFill>
                <a:uFillTx/>
                <a:latin typeface="Arial" pitchFamily="34"/>
                <a:cs typeface="Arial" pitchFamily="34"/>
              </a:rPr>
            </a:br>
            <a:r>
              <a:rPr lang="de-DE" sz="1200" b="0" i="0" u="none" strike="noStrike" kern="1200" cap="none" spc="0" baseline="0" dirty="0">
                <a:solidFill>
                  <a:srgbClr val="000000"/>
                </a:solidFill>
                <a:uFillTx/>
                <a:latin typeface="Arial" pitchFamily="34"/>
                <a:cs typeface="Arial" pitchFamily="34"/>
              </a:rPr>
              <a:t>→ beziehen sich direkt auf die Leistungserstellung</a:t>
            </a:r>
          </a:p>
        </p:txBody>
      </p:sp>
      <p:sp>
        <p:nvSpPr>
          <p:cNvPr id="5" name="Textfeld 12">
            <a:extLst>
              <a:ext uri="{FF2B5EF4-FFF2-40B4-BE49-F238E27FC236}">
                <a16:creationId xmlns:a16="http://schemas.microsoft.com/office/drawing/2014/main" id="{8F5846E2-E70B-216E-4356-8011B6F7DF7B}"/>
              </a:ext>
            </a:extLst>
          </p:cNvPr>
          <p:cNvSpPr txBox="1"/>
          <p:nvPr/>
        </p:nvSpPr>
        <p:spPr>
          <a:xfrm>
            <a:off x="1446666" y="4598960"/>
            <a:ext cx="9594378" cy="1200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200" b="1" i="0" u="none" strike="noStrike" kern="1200" cap="none" spc="0" baseline="0" dirty="0">
                <a:solidFill>
                  <a:srgbClr val="000000"/>
                </a:solidFill>
                <a:uFillTx/>
                <a:latin typeface="Arial" pitchFamily="34"/>
                <a:cs typeface="Arial" pitchFamily="34"/>
              </a:rPr>
              <a:t>Formalziele</a:t>
            </a:r>
            <a:r>
              <a:rPr lang="de-DE" sz="1200" b="0" i="0" u="none" strike="noStrike" kern="1200" cap="none" spc="0" baseline="0" dirty="0">
                <a:solidFill>
                  <a:srgbClr val="000000"/>
                </a:solidFill>
                <a:uFillTx/>
                <a:latin typeface="Arial" pitchFamily="34"/>
                <a:cs typeface="Arial" pitchFamily="34"/>
              </a:rPr>
              <a:t> beantworten die Frage: </a:t>
            </a:r>
            <a:r>
              <a:rPr lang="de-DE" sz="1200" b="0" i="1" u="none" strike="noStrike" kern="1200" cap="none" spc="0" baseline="0" dirty="0">
                <a:solidFill>
                  <a:srgbClr val="000000"/>
                </a:solidFill>
                <a:uFillTx/>
                <a:latin typeface="Arial" pitchFamily="34"/>
                <a:cs typeface="Arial" pitchFamily="34"/>
              </a:rPr>
              <a:t>Wie effizient und erfolgreich sollen die Sachziele erreicht werden?</a:t>
            </a:r>
            <a:br>
              <a:rPr lang="de-DE" sz="1200" b="0" i="0" u="none" strike="noStrike" kern="1200" cap="none" spc="0" baseline="0" dirty="0">
                <a:solidFill>
                  <a:srgbClr val="000000"/>
                </a:solidFill>
                <a:uFillTx/>
                <a:latin typeface="Arial" pitchFamily="34"/>
                <a:cs typeface="Arial" pitchFamily="34"/>
              </a:rPr>
            </a:br>
            <a:r>
              <a:rPr lang="de-DE" sz="1200" b="0" i="0" u="none" strike="noStrike" kern="1200" cap="none" spc="0" baseline="0" dirty="0">
                <a:solidFill>
                  <a:srgbClr val="000000"/>
                </a:solidFill>
                <a:uFillTx/>
                <a:latin typeface="Arial" pitchFamily="34"/>
                <a:cs typeface="Arial" pitchFamily="34"/>
              </a:rPr>
              <a:t>→ beschreiben die Bedingungen und setzen Rahmenbedingungen. </a:t>
            </a:r>
            <a:br>
              <a:rPr lang="de-DE" sz="1200" b="0" i="0" u="none" strike="noStrike" kern="1200" cap="none" spc="0" baseline="0" dirty="0">
                <a:solidFill>
                  <a:srgbClr val="000000"/>
                </a:solidFill>
                <a:uFillTx/>
                <a:latin typeface="Arial" pitchFamily="34"/>
                <a:cs typeface="Arial" pitchFamily="34"/>
              </a:rPr>
            </a:br>
            <a:r>
              <a:rPr lang="de-DE" sz="1200" b="0" i="0" u="none" strike="noStrike" kern="1200" cap="none" spc="0" baseline="0" dirty="0">
                <a:solidFill>
                  <a:srgbClr val="000000"/>
                </a:solidFill>
                <a:uFillTx/>
                <a:latin typeface="Arial" pitchFamily="34"/>
                <a:cs typeface="Arial" pitchFamily="34"/>
              </a:rPr>
              <a:t>→ sind übergeordnete Erfolgsgrößen wie Produktivität, Wirtschaftlichkeit, Rentabilität.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200" b="0" i="0" u="none" strike="noStrike" kern="1200" cap="none" spc="0" baseline="0" dirty="0">
                <a:solidFill>
                  <a:srgbClr val="000000"/>
                </a:solidFill>
                <a:uFillTx/>
                <a:latin typeface="Arial" pitchFamily="34"/>
                <a:cs typeface="Arial" pitchFamily="34"/>
              </a:rPr>
              <a:t>Aus den allgemeinen Sach- und Formalzielen werden Unterziele für Bereiche, Abteilungen und Teams abgeleitet. Die Erreichung dieser Ziele ist mit konkreten Aufgaben verbunden, die durch menschliche Arbeit erfüllt werden. Daraus ergibt sich die Bildung von Abteilungen, Projekten und </a:t>
            </a:r>
            <a:r>
              <a:rPr lang="de-DE" sz="1200" b="1" i="0" u="none" strike="noStrike" kern="1200" cap="none" spc="0" baseline="0" dirty="0">
                <a:solidFill>
                  <a:srgbClr val="000000"/>
                </a:solidFill>
                <a:uFillTx/>
                <a:latin typeface="Arial" pitchFamily="34"/>
                <a:cs typeface="Arial" pitchFamily="34"/>
              </a:rPr>
              <a:t>Stellen</a:t>
            </a:r>
            <a:r>
              <a:rPr lang="de-DE" sz="1200" b="0" i="0" u="none" strike="noStrike" kern="1200" cap="none" spc="0" baseline="0" dirty="0">
                <a:solidFill>
                  <a:srgbClr val="000000"/>
                </a:solidFill>
                <a:uFillTx/>
                <a:latin typeface="Arial" pitchFamily="34"/>
                <a:cs typeface="Arial" pitchFamily="34"/>
              </a:rPr>
              <a:t> in der Organisation.“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FF9DBC-64F2-F70E-A7D2-52E7E47B52E5}"/>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FB6AA2CF-9F56-CA3C-4558-9DC3EA4191D8}"/>
              </a:ext>
            </a:extLst>
          </p:cNvPr>
          <p:cNvSpPr txBox="1"/>
          <p:nvPr/>
        </p:nvSpPr>
        <p:spPr>
          <a:xfrm>
            <a:off x="3465870"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BBiG</a:t>
            </a:r>
          </a:p>
        </p:txBody>
      </p:sp>
      <p:sp>
        <p:nvSpPr>
          <p:cNvPr id="6" name="Textfeld 5">
            <a:extLst>
              <a:ext uri="{FF2B5EF4-FFF2-40B4-BE49-F238E27FC236}">
                <a16:creationId xmlns:a16="http://schemas.microsoft.com/office/drawing/2014/main" id="{DDA72F30-0999-7D83-D2C5-7ED588FD9293}"/>
              </a:ext>
            </a:extLst>
          </p:cNvPr>
          <p:cNvSpPr txBox="1"/>
          <p:nvPr/>
        </p:nvSpPr>
        <p:spPr>
          <a:xfrm>
            <a:off x="897067" y="932081"/>
            <a:ext cx="8963213" cy="2246769"/>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Rechte der Auszubildenden § 13</a:t>
            </a:r>
          </a:p>
          <a:p>
            <a:r>
              <a:rPr lang="de-DE" sz="1400" dirty="0">
                <a:latin typeface="Arial" panose="020B0604020202020204" pitchFamily="34" charset="0"/>
                <a:cs typeface="Arial" panose="020B0604020202020204" pitchFamily="34" charset="0"/>
              </a:rPr>
              <a:t>1.die ihnen im Rahmen ihrer Berufsausbildung aufgetragenen Aufgaben sorgfältig auszuführen,</a:t>
            </a:r>
          </a:p>
          <a:p>
            <a:r>
              <a:rPr lang="de-DE" sz="1400" dirty="0">
                <a:latin typeface="Arial" panose="020B0604020202020204" pitchFamily="34" charset="0"/>
                <a:cs typeface="Arial" panose="020B0604020202020204" pitchFamily="34" charset="0"/>
              </a:rPr>
              <a:t>2.an Ausbildungsmaßnahmen teilzunehmen, für die sie nach § 15 freigestellt werden,</a:t>
            </a:r>
          </a:p>
          <a:p>
            <a:r>
              <a:rPr lang="de-DE" sz="1400" dirty="0">
                <a:latin typeface="Arial" panose="020B0604020202020204" pitchFamily="34" charset="0"/>
                <a:cs typeface="Arial" panose="020B0604020202020204" pitchFamily="34" charset="0"/>
              </a:rPr>
              <a:t>3.den Weisungen zu folgen, die ihnen im Rahmen der Berufsausbildung von Ausbildenden, von Ausbildern oder Ausbilderinnen oder von anderen weisungsberechtigten Personen erteilt werden,</a:t>
            </a:r>
          </a:p>
          <a:p>
            <a:r>
              <a:rPr lang="de-DE" sz="1400" dirty="0">
                <a:latin typeface="Arial" panose="020B0604020202020204" pitchFamily="34" charset="0"/>
                <a:cs typeface="Arial" panose="020B0604020202020204" pitchFamily="34" charset="0"/>
              </a:rPr>
              <a:t>4.die für die Ausbildungsstätte geltende Ordnung zu beachten,</a:t>
            </a:r>
          </a:p>
          <a:p>
            <a:r>
              <a:rPr lang="de-DE" sz="1400" dirty="0">
                <a:latin typeface="Arial" panose="020B0604020202020204" pitchFamily="34" charset="0"/>
                <a:cs typeface="Arial" panose="020B0604020202020204" pitchFamily="34" charset="0"/>
              </a:rPr>
              <a:t>5.Werkzeug, Maschinen und sonstige Einrichtungen pfleglich zu behandeln,</a:t>
            </a:r>
          </a:p>
          <a:p>
            <a:r>
              <a:rPr lang="de-DE" sz="1400" dirty="0">
                <a:latin typeface="Arial" panose="020B0604020202020204" pitchFamily="34" charset="0"/>
                <a:cs typeface="Arial" panose="020B0604020202020204" pitchFamily="34" charset="0"/>
              </a:rPr>
              <a:t>6.über Betriebs- und Geschäftsgeheimnisse Stillschweigen zu wahren,</a:t>
            </a:r>
          </a:p>
          <a:p>
            <a:r>
              <a:rPr lang="de-DE" sz="1400" dirty="0">
                <a:latin typeface="Arial" panose="020B0604020202020204" pitchFamily="34" charset="0"/>
                <a:cs typeface="Arial" panose="020B0604020202020204" pitchFamily="34" charset="0"/>
              </a:rPr>
              <a:t>7.einen schriftlichen oder elektronischen Ausbildungsnachweis zu führen,</a:t>
            </a:r>
          </a:p>
          <a:p>
            <a:r>
              <a:rPr lang="de-DE" sz="1400" dirty="0">
                <a:latin typeface="Arial" panose="020B0604020202020204" pitchFamily="34" charset="0"/>
                <a:cs typeface="Arial" panose="020B0604020202020204" pitchFamily="34" charset="0"/>
              </a:rPr>
              <a:t>8.den Empfang der Vertragsabfassung zu bestätigen.</a:t>
            </a:r>
          </a:p>
        </p:txBody>
      </p:sp>
    </p:spTree>
    <p:extLst>
      <p:ext uri="{BB962C8B-B14F-4D97-AF65-F5344CB8AC3E}">
        <p14:creationId xmlns:p14="http://schemas.microsoft.com/office/powerpoint/2010/main" val="33399539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99A8C-F66A-C1D9-DD6F-1D35D717F8F9}"/>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B34B25DB-5FC7-01DF-DCA5-02321E9B6EC0}"/>
              </a:ext>
            </a:extLst>
          </p:cNvPr>
          <p:cNvSpPr txBox="1"/>
          <p:nvPr/>
        </p:nvSpPr>
        <p:spPr>
          <a:xfrm>
            <a:off x="3465870"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BBiG</a:t>
            </a:r>
          </a:p>
        </p:txBody>
      </p:sp>
      <p:sp>
        <p:nvSpPr>
          <p:cNvPr id="6" name="Textfeld 5">
            <a:extLst>
              <a:ext uri="{FF2B5EF4-FFF2-40B4-BE49-F238E27FC236}">
                <a16:creationId xmlns:a16="http://schemas.microsoft.com/office/drawing/2014/main" id="{028F885D-5CFD-3EA0-2494-479E6660B62A}"/>
              </a:ext>
            </a:extLst>
          </p:cNvPr>
          <p:cNvSpPr txBox="1"/>
          <p:nvPr/>
        </p:nvSpPr>
        <p:spPr>
          <a:xfrm>
            <a:off x="744667" y="836831"/>
            <a:ext cx="10247183" cy="2677656"/>
          </a:xfrm>
          <a:prstGeom prst="rect">
            <a:avLst/>
          </a:prstGeom>
          <a:noFill/>
        </p:spPr>
        <p:txBody>
          <a:bodyPr wrap="square" rtlCol="0">
            <a:spAutoFit/>
          </a:bodyPr>
          <a:lstStyle/>
          <a:p>
            <a:r>
              <a:rPr lang="de-DE" sz="1200" b="1" dirty="0">
                <a:latin typeface="Arial" panose="020B0604020202020204" pitchFamily="34" charset="0"/>
                <a:cs typeface="Arial" panose="020B0604020202020204" pitchFamily="34" charset="0"/>
              </a:rPr>
              <a:t>Rechte und Pflichte der Ausbildenden § 14</a:t>
            </a:r>
          </a:p>
          <a:p>
            <a:r>
              <a:rPr lang="de-DE" sz="1200" dirty="0">
                <a:latin typeface="Arial" panose="020B0604020202020204" pitchFamily="34" charset="0"/>
                <a:cs typeface="Arial" panose="020B0604020202020204" pitchFamily="34" charset="0"/>
              </a:rPr>
              <a:t>1. dafür zu sorgen, dass den Auszubildenden die berufliche Handlungsfähigkeit vermittelt wird, die zum Erreichen des Ausbildungsziels erforderlich ist, und die Berufsausbildung in einer durch ihren Zweck gebotenen Form planmäßig, zeitlich und sachlich gegliedert so durchzuführen, dass das Ausbildungsziel in der vorgesehenen Ausbildungszeit erreicht werden kann,</a:t>
            </a:r>
          </a:p>
          <a:p>
            <a:r>
              <a:rPr lang="de-DE" sz="1200" dirty="0">
                <a:latin typeface="Arial" panose="020B0604020202020204" pitchFamily="34" charset="0"/>
                <a:cs typeface="Arial" panose="020B0604020202020204" pitchFamily="34" charset="0"/>
              </a:rPr>
              <a:t>2.selbst auszubilden oder einen Ausbilder oder eine Ausbilderin ausdrücklich damit zu beauftragen,</a:t>
            </a:r>
          </a:p>
          <a:p>
            <a:r>
              <a:rPr lang="de-DE" sz="1200" dirty="0">
                <a:latin typeface="Arial" panose="020B0604020202020204" pitchFamily="34" charset="0"/>
                <a:cs typeface="Arial" panose="020B0604020202020204" pitchFamily="34" charset="0"/>
              </a:rPr>
              <a:t>3.Auszubildenden kostenlos die Ausbildungsmittel, insbesondere Werkzeuge, Werkstoffe und Fachliteratur zur Verfügung zu stellen, die zur Berufsausbildung und zum Ablegen von Zwischen- und Abschlussprüfungen, auch so weit solche nach Beendigung des Berufsausbildungsverhältnisses stattfinden, erforderlich sind; die für das digitale mobile Ausbilden nach § 28 Absatz 2 Satz 2 zusätzlich erforderliche Hard- und Software sind für die Auszubildenden kostenlos zur Verfügung zu stellen,</a:t>
            </a:r>
          </a:p>
          <a:p>
            <a:r>
              <a:rPr lang="de-DE" sz="1200" dirty="0">
                <a:latin typeface="Arial" panose="020B0604020202020204" pitchFamily="34" charset="0"/>
                <a:cs typeface="Arial" panose="020B0604020202020204" pitchFamily="34" charset="0"/>
              </a:rPr>
              <a:t>4.Auszubildende zum Besuch der Berufsschule anzuhalten,</a:t>
            </a:r>
          </a:p>
          <a:p>
            <a:r>
              <a:rPr lang="de-DE" sz="1200" dirty="0">
                <a:latin typeface="Arial" panose="020B0604020202020204" pitchFamily="34" charset="0"/>
                <a:cs typeface="Arial" panose="020B0604020202020204" pitchFamily="34" charset="0"/>
              </a:rPr>
              <a:t>5.dafür zu sorgen, dass Auszubildende charakterlich gefördert sowie sittlich und körperlich nicht gefährdet werden.</a:t>
            </a:r>
          </a:p>
          <a:p>
            <a:endParaRPr lang="de-DE" sz="1200" dirty="0">
              <a:latin typeface="Arial" panose="020B0604020202020204" pitchFamily="34" charset="0"/>
              <a:cs typeface="Arial" panose="020B0604020202020204" pitchFamily="34" charset="0"/>
            </a:endParaRPr>
          </a:p>
          <a:p>
            <a:r>
              <a:rPr lang="de-DE" sz="1200" dirty="0">
                <a:latin typeface="Arial" panose="020B0604020202020204" pitchFamily="34" charset="0"/>
                <a:cs typeface="Arial" panose="020B0604020202020204" pitchFamily="34" charset="0"/>
              </a:rPr>
              <a:t>Ausbildende haben Auszubildende zum Führen der Ausbildungsnachweise nach § 13 Satz 2 Nummer 7 anzuhalten und diese regelmäßig durchzusehen. Den Auszubildenden ist Gelegenheit zu geben, den Ausbildungsnachweis am Arbeitsplatz zu führen.</a:t>
            </a:r>
          </a:p>
        </p:txBody>
      </p:sp>
    </p:spTree>
    <p:extLst>
      <p:ext uri="{BB962C8B-B14F-4D97-AF65-F5344CB8AC3E}">
        <p14:creationId xmlns:p14="http://schemas.microsoft.com/office/powerpoint/2010/main" val="14375669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2D461-47DD-326F-A7D5-63166A2160A9}"/>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DE67813A-04A1-B7E3-2E98-B7066DF825B3}"/>
              </a:ext>
            </a:extLst>
          </p:cNvPr>
          <p:cNvSpPr txBox="1"/>
          <p:nvPr/>
        </p:nvSpPr>
        <p:spPr>
          <a:xfrm>
            <a:off x="3465870"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BBiG</a:t>
            </a:r>
          </a:p>
        </p:txBody>
      </p:sp>
      <p:sp>
        <p:nvSpPr>
          <p:cNvPr id="6" name="Textfeld 5">
            <a:extLst>
              <a:ext uri="{FF2B5EF4-FFF2-40B4-BE49-F238E27FC236}">
                <a16:creationId xmlns:a16="http://schemas.microsoft.com/office/drawing/2014/main" id="{91404A9A-9180-C9B4-829C-DC233F659F6F}"/>
              </a:ext>
            </a:extLst>
          </p:cNvPr>
          <p:cNvSpPr txBox="1"/>
          <p:nvPr/>
        </p:nvSpPr>
        <p:spPr>
          <a:xfrm>
            <a:off x="616358" y="893981"/>
            <a:ext cx="10433255" cy="1600438"/>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Kündigung in der Probezeit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22 BBiG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Kündigung ist jederzeit OHNE Einhalten einer Frist möglich.</a:t>
            </a:r>
          </a:p>
          <a:p>
            <a:pPr marL="285750" indent="-285750">
              <a:buFont typeface="Arial" panose="020B0604020202020204" pitchFamily="34" charset="0"/>
              <a:buChar char="•"/>
            </a:pPr>
            <a:endParaRPr lang="de-DE" sz="1400" dirty="0">
              <a:latin typeface="Arial" panose="020B0604020202020204" pitchFamily="34" charset="0"/>
              <a:cs typeface="Arial" panose="020B0604020202020204" pitchFamily="34" charset="0"/>
            </a:endParaRPr>
          </a:p>
          <a:p>
            <a:r>
              <a:rPr lang="de-DE" sz="1400" b="1" dirty="0">
                <a:latin typeface="Arial" panose="020B0604020202020204" pitchFamily="34" charset="0"/>
                <a:cs typeface="Arial" panose="020B0604020202020204" pitchFamily="34" charset="0"/>
              </a:rPr>
              <a:t>Kündigung nach der Probezeit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Fristlos nur aus wichtigem Grund für beide Parteien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Auszubildender kündigt Aufgabe der Ausbildung / Aufnahme einer anderen Ausbildung -&gt; Frist 4 Woche</a:t>
            </a:r>
          </a:p>
        </p:txBody>
      </p:sp>
      <p:sp>
        <p:nvSpPr>
          <p:cNvPr id="7" name="Textfeld 6">
            <a:extLst>
              <a:ext uri="{FF2B5EF4-FFF2-40B4-BE49-F238E27FC236}">
                <a16:creationId xmlns:a16="http://schemas.microsoft.com/office/drawing/2014/main" id="{F19D48F9-35BC-5259-5337-71964F7C04CD}"/>
              </a:ext>
            </a:extLst>
          </p:cNvPr>
          <p:cNvSpPr txBox="1"/>
          <p:nvPr/>
        </p:nvSpPr>
        <p:spPr>
          <a:xfrm>
            <a:off x="616358" y="3111401"/>
            <a:ext cx="8630512" cy="954107"/>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Verkürzung und Verlängerung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8 BBiG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Verkürzung nur auf gemeinsamen Antrag (bei IHK/HKW) der Azubis und des Ausbildungsbetriebes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Verlängerung auf Antrag des Auszubildenden unter Anhörung der Ausbilder</a:t>
            </a:r>
          </a:p>
        </p:txBody>
      </p:sp>
    </p:spTree>
    <p:extLst>
      <p:ext uri="{BB962C8B-B14F-4D97-AF65-F5344CB8AC3E}">
        <p14:creationId xmlns:p14="http://schemas.microsoft.com/office/powerpoint/2010/main" val="24958167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D1A48-ECA8-F698-586C-B29286A82218}"/>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34B2B46C-9F3D-C480-464B-B9DA6FFEB61D}"/>
              </a:ext>
            </a:extLst>
          </p:cNvPr>
          <p:cNvSpPr txBox="1"/>
          <p:nvPr/>
        </p:nvSpPr>
        <p:spPr>
          <a:xfrm>
            <a:off x="3465870"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BBiG</a:t>
            </a:r>
          </a:p>
        </p:txBody>
      </p:sp>
      <p:sp>
        <p:nvSpPr>
          <p:cNvPr id="6" name="Textfeld 5">
            <a:extLst>
              <a:ext uri="{FF2B5EF4-FFF2-40B4-BE49-F238E27FC236}">
                <a16:creationId xmlns:a16="http://schemas.microsoft.com/office/drawing/2014/main" id="{01FEDEF2-A54F-9EE6-5834-A9878A565665}"/>
              </a:ext>
            </a:extLst>
          </p:cNvPr>
          <p:cNvSpPr txBox="1"/>
          <p:nvPr/>
        </p:nvSpPr>
        <p:spPr>
          <a:xfrm>
            <a:off x="616358" y="893981"/>
            <a:ext cx="10433255" cy="2246769"/>
          </a:xfrm>
          <a:prstGeom prst="rect">
            <a:avLst/>
          </a:prstGeom>
          <a:noFill/>
        </p:spPr>
        <p:txBody>
          <a:bodyPr wrap="square" rtlCol="0">
            <a:spAutoFit/>
          </a:bodyPr>
          <a:lstStyle/>
          <a:p>
            <a:r>
              <a:rPr lang="de-DE" sz="1400" b="1" dirty="0">
                <a:latin typeface="Arial" panose="020B0604020202020204" pitchFamily="34" charset="0"/>
                <a:cs typeface="Arial" panose="020B0604020202020204" pitchFamily="34" charset="0"/>
              </a:rPr>
              <a:t>Zulassung zur Abschlussprüfung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43 Wer wird zur Prüfung zugelassen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37 Definition der Abschlussprüfung und Ergebnisse</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21 Beendigung</a:t>
            </a:r>
          </a:p>
          <a:p>
            <a:pPr marL="742950" lvl="1"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Mit Ablauf der Ausbildungsdauer</a:t>
            </a:r>
          </a:p>
          <a:p>
            <a:pPr marL="742950" lvl="1"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Mit Bestehen der gesamten Prüfung – in der Regel am Tag der mündlichen Prüfung</a:t>
            </a:r>
          </a:p>
          <a:p>
            <a:pPr lvl="1"/>
            <a:r>
              <a:rPr lang="de-DE" sz="1400" b="1" dirty="0">
                <a:latin typeface="Arial" panose="020B0604020202020204" pitchFamily="34" charset="0"/>
                <a:cs typeface="Arial" panose="020B0604020202020204" pitchFamily="34" charset="0"/>
              </a:rPr>
              <a:t>Ausnahme:</a:t>
            </a:r>
            <a:r>
              <a:rPr lang="de-DE" sz="1400" dirty="0">
                <a:latin typeface="Arial" panose="020B0604020202020204" pitchFamily="34" charset="0"/>
                <a:cs typeface="Arial" panose="020B0604020202020204" pitchFamily="34" charset="0"/>
              </a:rPr>
              <a:t> Bei nicht-Bestehen der Prüfung kann der Azubi verlangen, dass die Ausbildungsverhältnis bis zur nächsten Wiederholungsprüfung verlängert wird – maximal bis zu einem Jahr</a:t>
            </a:r>
          </a:p>
          <a:p>
            <a:endParaRPr lang="de-DE" sz="1400" dirty="0">
              <a:latin typeface="Arial" panose="020B0604020202020204" pitchFamily="34" charset="0"/>
              <a:cs typeface="Arial" panose="020B0604020202020204" pitchFamily="34" charset="0"/>
            </a:endParaRPr>
          </a:p>
          <a:p>
            <a:endParaRPr lang="de-DE"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67466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EC526-E2CE-1528-ACB0-1DE74926BD45}"/>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E5BFD91F-31F1-2003-4F9C-BF43B29A2092}"/>
              </a:ext>
            </a:extLst>
          </p:cNvPr>
          <p:cNvSpPr txBox="1"/>
          <p:nvPr/>
        </p:nvSpPr>
        <p:spPr>
          <a:xfrm>
            <a:off x="3465870"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dirty="0">
                <a:solidFill>
                  <a:srgbClr val="000000"/>
                </a:solidFill>
                <a:uFillTx/>
                <a:latin typeface="Arial" pitchFamily="34"/>
                <a:cs typeface="Arial" pitchFamily="34"/>
              </a:rPr>
              <a:t>Jugendarbeitsschutz</a:t>
            </a:r>
          </a:p>
        </p:txBody>
      </p:sp>
      <p:sp>
        <p:nvSpPr>
          <p:cNvPr id="4" name="Textfeld 3">
            <a:extLst>
              <a:ext uri="{FF2B5EF4-FFF2-40B4-BE49-F238E27FC236}">
                <a16:creationId xmlns:a16="http://schemas.microsoft.com/office/drawing/2014/main" id="{D7A06630-5855-E472-AF8A-DB8ACE4A943B}"/>
              </a:ext>
            </a:extLst>
          </p:cNvPr>
          <p:cNvSpPr txBox="1"/>
          <p:nvPr/>
        </p:nvSpPr>
        <p:spPr>
          <a:xfrm>
            <a:off x="937261" y="997687"/>
            <a:ext cx="9147810" cy="3323987"/>
          </a:xfrm>
          <a:prstGeom prst="rect">
            <a:avLst/>
          </a:prstGeom>
          <a:noFill/>
        </p:spPr>
        <p:txBody>
          <a:bodyPr wrap="square">
            <a:spAutoFit/>
          </a:bodyPr>
          <a:lstStyle/>
          <a:p>
            <a:pPr marL="285750" indent="-285750">
              <a:buFont typeface="Arial" panose="020B0604020202020204" pitchFamily="34" charset="0"/>
              <a:buChar char="•"/>
            </a:pPr>
            <a:r>
              <a:rPr lang="de-DE" sz="1400" b="0" i="0" dirty="0">
                <a:solidFill>
                  <a:srgbClr val="000000"/>
                </a:solidFill>
                <a:effectLst/>
                <a:latin typeface="Arial" panose="020B0604020202020204" pitchFamily="34" charset="0"/>
                <a:cs typeface="Arial" panose="020B0604020202020204" pitchFamily="34" charset="0"/>
              </a:rPr>
              <a:t>👉 Jugendliche dürfen nicht mehr als acht Stunden täglich und nicht mehr als 40 Stunden wöchentlich beschäftigt werden. -&gt; </a:t>
            </a:r>
            <a:r>
              <a:rPr lang="de-DE" sz="1400" b="1" i="0" dirty="0">
                <a:solidFill>
                  <a:srgbClr val="000000"/>
                </a:solidFill>
                <a:effectLst/>
                <a:latin typeface="Arial" panose="020B0604020202020204" pitchFamily="34" charset="0"/>
                <a:cs typeface="Arial" panose="020B0604020202020204" pitchFamily="34" charset="0"/>
              </a:rPr>
              <a:t>§ 8 </a:t>
            </a:r>
            <a:r>
              <a:rPr lang="de-DE" sz="1400" b="1" i="0" dirty="0" err="1">
                <a:solidFill>
                  <a:srgbClr val="000000"/>
                </a:solidFill>
                <a:effectLst/>
                <a:latin typeface="Arial" panose="020B0604020202020204" pitchFamily="34" charset="0"/>
                <a:cs typeface="Arial" panose="020B0604020202020204" pitchFamily="34" charset="0"/>
              </a:rPr>
              <a:t>JArbSchG</a:t>
            </a:r>
            <a:endParaRPr lang="de-DE" sz="1400" b="1" i="0" dirty="0">
              <a:solidFill>
                <a:srgbClr val="000000"/>
              </a:solidFill>
              <a:effectLst/>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b="1" i="0" dirty="0">
                <a:solidFill>
                  <a:srgbClr val="000000"/>
                </a:solidFill>
                <a:effectLst/>
                <a:latin typeface="Arial" panose="020B0604020202020204" pitchFamily="34" charset="0"/>
                <a:cs typeface="Arial" panose="020B0604020202020204" pitchFamily="34" charset="0"/>
              </a:rPr>
              <a:t>👉 </a:t>
            </a:r>
            <a:r>
              <a:rPr lang="de-DE" sz="1400" i="0" dirty="0">
                <a:solidFill>
                  <a:srgbClr val="000000"/>
                </a:solidFill>
                <a:effectLst/>
                <a:latin typeface="Arial" panose="020B0604020202020204" pitchFamily="34" charset="0"/>
                <a:cs typeface="Arial" panose="020B0604020202020204" pitchFamily="34" charset="0"/>
              </a:rPr>
              <a:t>Berufsschulpflicht und Anrechnung der Unterrichtszeit auf die Arbeitszeit </a:t>
            </a:r>
            <a:r>
              <a:rPr lang="de-DE" sz="1400" b="1" i="0" dirty="0">
                <a:solidFill>
                  <a:srgbClr val="000000"/>
                </a:solidFill>
                <a:effectLst/>
                <a:latin typeface="Arial" panose="020B0604020202020204" pitchFamily="34" charset="0"/>
                <a:cs typeface="Arial" panose="020B0604020202020204" pitchFamily="34" charset="0"/>
              </a:rPr>
              <a:t>-&gt; § 9 </a:t>
            </a:r>
            <a:r>
              <a:rPr lang="de-DE" sz="1400" b="1" i="0" dirty="0" err="1">
                <a:solidFill>
                  <a:srgbClr val="000000"/>
                </a:solidFill>
                <a:effectLst/>
                <a:latin typeface="Arial" panose="020B0604020202020204" pitchFamily="34" charset="0"/>
                <a:cs typeface="Arial" panose="020B0604020202020204" pitchFamily="34" charset="0"/>
              </a:rPr>
              <a:t>JArbSchG</a:t>
            </a:r>
            <a:endParaRPr lang="de-DE" sz="1400" b="1" dirty="0">
              <a:solidFill>
                <a:srgbClr val="00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b="1" dirty="0">
                <a:solidFill>
                  <a:srgbClr val="000000"/>
                </a:solidFill>
                <a:latin typeface="Arial" panose="020B0604020202020204" pitchFamily="34" charset="0"/>
                <a:cs typeface="Arial" panose="020B0604020202020204" pitchFamily="34" charset="0"/>
              </a:rPr>
              <a:t>👉 </a:t>
            </a:r>
            <a:r>
              <a:rPr lang="de-DE" sz="1400" dirty="0">
                <a:solidFill>
                  <a:srgbClr val="000000"/>
                </a:solidFill>
                <a:latin typeface="Arial" panose="020B0604020202020204" pitchFamily="34" charset="0"/>
                <a:cs typeface="Arial" panose="020B0604020202020204" pitchFamily="34" charset="0"/>
              </a:rPr>
              <a:t>Ruhezeiten zwischen zwei Arbeitseinsetzen mindestens 12 Stunden </a:t>
            </a:r>
            <a:r>
              <a:rPr lang="de-DE" sz="1400" b="1" dirty="0">
                <a:solidFill>
                  <a:srgbClr val="000000"/>
                </a:solidFill>
                <a:latin typeface="Arial" panose="020B0604020202020204" pitchFamily="34" charset="0"/>
                <a:cs typeface="Arial" panose="020B0604020202020204" pitchFamily="34" charset="0"/>
              </a:rPr>
              <a:t>-&gt; § 13 </a:t>
            </a:r>
            <a:r>
              <a:rPr lang="de-DE" sz="1400" b="1" dirty="0" err="1">
                <a:solidFill>
                  <a:srgbClr val="000000"/>
                </a:solidFill>
                <a:latin typeface="Arial" panose="020B0604020202020204" pitchFamily="34" charset="0"/>
                <a:cs typeface="Arial" panose="020B0604020202020204" pitchFamily="34" charset="0"/>
              </a:rPr>
              <a:t>JArbSchg</a:t>
            </a:r>
            <a:endParaRPr lang="de-DE" sz="1400" b="1" i="0" dirty="0">
              <a:solidFill>
                <a:srgbClr val="000000"/>
              </a:solidFill>
              <a:effectLst/>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solidFill>
                  <a:srgbClr val="000000"/>
                </a:solidFill>
                <a:latin typeface="Arial" panose="020B0604020202020204" pitchFamily="34" charset="0"/>
                <a:cs typeface="Arial" panose="020B0604020202020204" pitchFamily="34" charset="0"/>
              </a:rPr>
              <a:t>👉 Jugendliche dürfen nur in der Zeit von 6 bis 20 Uhr beschäftigt werden. -&gt; </a:t>
            </a:r>
            <a:r>
              <a:rPr lang="de-DE" sz="1400" b="1" dirty="0">
                <a:solidFill>
                  <a:srgbClr val="000000"/>
                </a:solidFill>
                <a:latin typeface="Arial" panose="020B0604020202020204" pitchFamily="34" charset="0"/>
                <a:cs typeface="Arial" panose="020B0604020202020204" pitchFamily="34" charset="0"/>
              </a:rPr>
              <a:t>§ 14 </a:t>
            </a:r>
            <a:r>
              <a:rPr lang="de-DE" sz="1400" b="1" dirty="0" err="1">
                <a:solidFill>
                  <a:srgbClr val="000000"/>
                </a:solidFill>
                <a:latin typeface="Arial" panose="020B0604020202020204" pitchFamily="34" charset="0"/>
                <a:cs typeface="Arial" panose="020B0604020202020204" pitchFamily="34" charset="0"/>
              </a:rPr>
              <a:t>JArbSchG</a:t>
            </a:r>
            <a:endParaRPr lang="de-DE" sz="1400" b="1" dirty="0">
              <a:solidFill>
                <a:srgbClr val="00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solidFill>
                  <a:srgbClr val="000000"/>
                </a:solidFill>
                <a:latin typeface="Arial" panose="020B0604020202020204" pitchFamily="34" charset="0"/>
                <a:cs typeface="Arial" panose="020B0604020202020204" pitchFamily="34" charset="0"/>
              </a:rPr>
              <a:t>👉Jugendliche dürfen nur an fünf Tagen in der Woche beschäftigt werden. Die beiden wöchentlichen Ruhetage sollen nach Möglichkeit aufeinander folgen. (Ausnahmen!) -&gt; </a:t>
            </a:r>
            <a:r>
              <a:rPr lang="de-DE" sz="1400" b="1" dirty="0">
                <a:solidFill>
                  <a:srgbClr val="000000"/>
                </a:solidFill>
                <a:latin typeface="Arial" panose="020B0604020202020204" pitchFamily="34" charset="0"/>
                <a:cs typeface="Arial" panose="020B0604020202020204" pitchFamily="34" charset="0"/>
              </a:rPr>
              <a:t>§ 15 </a:t>
            </a:r>
            <a:r>
              <a:rPr lang="de-DE" sz="1400" b="1" dirty="0" err="1">
                <a:solidFill>
                  <a:srgbClr val="000000"/>
                </a:solidFill>
                <a:latin typeface="Arial" panose="020B0604020202020204" pitchFamily="34" charset="0"/>
                <a:cs typeface="Arial" panose="020B0604020202020204" pitchFamily="34" charset="0"/>
              </a:rPr>
              <a:t>JArbSchG</a:t>
            </a:r>
            <a:endParaRPr lang="de-DE" sz="1400" b="1" dirty="0">
              <a:solidFill>
                <a:srgbClr val="00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solidFill>
                  <a:srgbClr val="000000"/>
                </a:solidFill>
                <a:latin typeface="Arial" panose="020B0604020202020204" pitchFamily="34" charset="0"/>
                <a:cs typeface="Arial" panose="020B0604020202020204" pitchFamily="34" charset="0"/>
              </a:rPr>
              <a:t>👉 An Samstagen dürfen Jugendliche nicht beschäftigt werden. (Ausnahmen!) -&gt; </a:t>
            </a:r>
            <a:r>
              <a:rPr lang="de-DE" sz="1400" b="1" dirty="0">
                <a:solidFill>
                  <a:srgbClr val="000000"/>
                </a:solidFill>
                <a:latin typeface="Arial" panose="020B0604020202020204" pitchFamily="34" charset="0"/>
                <a:cs typeface="Arial" panose="020B0604020202020204" pitchFamily="34" charset="0"/>
              </a:rPr>
              <a:t>§ 16 </a:t>
            </a:r>
            <a:r>
              <a:rPr lang="de-DE" sz="1400" b="1" dirty="0" err="1">
                <a:solidFill>
                  <a:srgbClr val="000000"/>
                </a:solidFill>
                <a:latin typeface="Arial" panose="020B0604020202020204" pitchFamily="34" charset="0"/>
                <a:cs typeface="Arial" panose="020B0604020202020204" pitchFamily="34" charset="0"/>
              </a:rPr>
              <a:t>JArbSchG</a:t>
            </a:r>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An Sonntagen dürfen Jugendliche nicht beschäftigt werden. (Ausnahmen!) -&gt; </a:t>
            </a:r>
            <a:r>
              <a:rPr lang="de-DE" sz="1400" b="1" dirty="0">
                <a:latin typeface="Arial" panose="020B0604020202020204" pitchFamily="34" charset="0"/>
                <a:cs typeface="Arial" panose="020B0604020202020204" pitchFamily="34" charset="0"/>
              </a:rPr>
              <a:t>§ 17 </a:t>
            </a:r>
            <a:r>
              <a:rPr lang="de-DE" sz="1400" b="1" dirty="0" err="1">
                <a:latin typeface="Arial" panose="020B0604020202020204" pitchFamily="34" charset="0"/>
                <a:cs typeface="Arial" panose="020B0604020202020204" pitchFamily="34" charset="0"/>
              </a:rPr>
              <a:t>JArbSchG</a:t>
            </a:r>
            <a:endParaRPr lang="de-DE" sz="1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b="1" dirty="0">
                <a:latin typeface="Arial" panose="020B0604020202020204" pitchFamily="34" charset="0"/>
                <a:cs typeface="Arial" panose="020B0604020202020204" pitchFamily="34" charset="0"/>
              </a:rPr>
              <a:t>👉 </a:t>
            </a:r>
            <a:r>
              <a:rPr lang="de-DE" sz="1400" dirty="0">
                <a:latin typeface="Arial" panose="020B0604020202020204" pitchFamily="34" charset="0"/>
                <a:cs typeface="Arial" panose="020B0604020202020204" pitchFamily="34" charset="0"/>
              </a:rPr>
              <a:t>Am 24. und 31. Dezember nach 14 Uhr und an gesetzlichen Feiertagen dürfen Jugendliche nicht beschäftigt werden. -&gt; </a:t>
            </a:r>
            <a:r>
              <a:rPr lang="de-DE" sz="1400" b="1" dirty="0">
                <a:latin typeface="Arial" panose="020B0604020202020204" pitchFamily="34" charset="0"/>
                <a:cs typeface="Arial" panose="020B0604020202020204" pitchFamily="34" charset="0"/>
              </a:rPr>
              <a:t>§ 18 </a:t>
            </a:r>
            <a:r>
              <a:rPr lang="de-DE" sz="1400" b="1" dirty="0" err="1">
                <a:latin typeface="Arial" panose="020B0604020202020204" pitchFamily="34" charset="0"/>
                <a:cs typeface="Arial" panose="020B0604020202020204" pitchFamily="34" charset="0"/>
              </a:rPr>
              <a:t>JArbSchG</a:t>
            </a:r>
            <a:endParaRPr lang="de-DE" sz="1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👉Der Arbeitgeber hat Jugendlichen (altersabhängig) für jedes Kalenderjahr einen bezahlten Erholungsurlaub zu gewähren. </a:t>
            </a:r>
            <a:r>
              <a:rPr lang="de-DE" sz="1400" b="1" dirty="0">
                <a:latin typeface="Arial" panose="020B0604020202020204" pitchFamily="34" charset="0"/>
                <a:cs typeface="Arial" panose="020B0604020202020204" pitchFamily="34" charset="0"/>
              </a:rPr>
              <a:t>-&gt; § 19 </a:t>
            </a:r>
            <a:r>
              <a:rPr lang="de-DE" sz="1400" b="1" dirty="0" err="1">
                <a:latin typeface="Arial" panose="020B0604020202020204" pitchFamily="34" charset="0"/>
                <a:cs typeface="Arial" panose="020B0604020202020204" pitchFamily="34" charset="0"/>
              </a:rPr>
              <a:t>JArbSchG</a:t>
            </a:r>
            <a:endParaRPr lang="de-DE" sz="1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👉Jugendliche dürfen bestimmte Arbeiten nicht ausüben </a:t>
            </a:r>
            <a:r>
              <a:rPr lang="de-DE" sz="1400" b="1" dirty="0">
                <a:latin typeface="Arial" panose="020B0604020202020204" pitchFamily="34" charset="0"/>
                <a:cs typeface="Arial" panose="020B0604020202020204" pitchFamily="34" charset="0"/>
              </a:rPr>
              <a:t>-&gt;  § 22 </a:t>
            </a:r>
            <a:r>
              <a:rPr lang="de-DE" sz="1400" b="1" dirty="0" err="1">
                <a:latin typeface="Arial" panose="020B0604020202020204" pitchFamily="34" charset="0"/>
                <a:cs typeface="Arial" panose="020B0604020202020204" pitchFamily="34" charset="0"/>
              </a:rPr>
              <a:t>JArbSchG</a:t>
            </a:r>
            <a:endParaRPr lang="de-DE" sz="14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👉Ärztliche Untersuchen inkl. Bescheinigung</a:t>
            </a:r>
            <a:r>
              <a:rPr lang="de-DE" sz="1400" b="1" dirty="0">
                <a:latin typeface="Arial" panose="020B0604020202020204" pitchFamily="34" charset="0"/>
                <a:cs typeface="Arial" panose="020B0604020202020204" pitchFamily="34" charset="0"/>
              </a:rPr>
              <a:t> -&gt; § 32 </a:t>
            </a:r>
            <a:r>
              <a:rPr lang="de-DE" sz="1400" b="1" dirty="0" err="1">
                <a:latin typeface="Arial" panose="020B0604020202020204" pitchFamily="34" charset="0"/>
                <a:cs typeface="Arial" panose="020B0604020202020204" pitchFamily="34" charset="0"/>
              </a:rPr>
              <a:t>JArbSchG</a:t>
            </a:r>
            <a:endParaRPr lang="de-DE"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29474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55D9C-46ED-666F-336E-2EFC95330C38}"/>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EA416524-5CCD-F6FF-DE6C-12F2B2D1D9FD}"/>
              </a:ext>
            </a:extLst>
          </p:cNvPr>
          <p:cNvSpPr txBox="1"/>
          <p:nvPr/>
        </p:nvSpPr>
        <p:spPr>
          <a:xfrm>
            <a:off x="3465870"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dirty="0">
                <a:solidFill>
                  <a:srgbClr val="000000"/>
                </a:solidFill>
                <a:latin typeface="Arial" pitchFamily="34"/>
                <a:cs typeface="Arial" pitchFamily="34"/>
              </a:rPr>
              <a:t>Arbeitsv</a:t>
            </a:r>
            <a:r>
              <a:rPr lang="de-DE" sz="3600" b="0" i="0" u="none" strike="noStrike" kern="1200" cap="none" spc="0" baseline="0" dirty="0">
                <a:solidFill>
                  <a:srgbClr val="000000"/>
                </a:solidFill>
                <a:uFillTx/>
                <a:latin typeface="Arial" pitchFamily="34"/>
                <a:cs typeface="Arial" pitchFamily="34"/>
              </a:rPr>
              <a:t>ertr</a:t>
            </a:r>
            <a:r>
              <a:rPr lang="de-DE" sz="3600" dirty="0">
                <a:solidFill>
                  <a:srgbClr val="000000"/>
                </a:solidFill>
                <a:latin typeface="Arial" pitchFamily="34"/>
                <a:cs typeface="Arial" pitchFamily="34"/>
              </a:rPr>
              <a:t>äge</a:t>
            </a:r>
            <a:endParaRPr lang="de-DE" sz="3600" b="0" i="0" u="none" strike="noStrike" kern="1200" cap="none" spc="0" baseline="0" dirty="0">
              <a:solidFill>
                <a:srgbClr val="000000"/>
              </a:solidFill>
              <a:uFillTx/>
              <a:latin typeface="Arial" pitchFamily="34"/>
              <a:cs typeface="Arial" pitchFamily="34"/>
            </a:endParaRPr>
          </a:p>
        </p:txBody>
      </p:sp>
      <p:sp>
        <p:nvSpPr>
          <p:cNvPr id="3" name="Textfeld 2">
            <a:extLst>
              <a:ext uri="{FF2B5EF4-FFF2-40B4-BE49-F238E27FC236}">
                <a16:creationId xmlns:a16="http://schemas.microsoft.com/office/drawing/2014/main" id="{4AF91223-4BFF-00F8-E625-216D84E69F97}"/>
              </a:ext>
            </a:extLst>
          </p:cNvPr>
          <p:cNvSpPr txBox="1"/>
          <p:nvPr/>
        </p:nvSpPr>
        <p:spPr>
          <a:xfrm>
            <a:off x="1421130" y="646331"/>
            <a:ext cx="8073390" cy="3108543"/>
          </a:xfrm>
          <a:prstGeom prst="rect">
            <a:avLst/>
          </a:prstGeom>
          <a:noFill/>
        </p:spPr>
        <p:txBody>
          <a:bodyPr wrap="square" rtlCol="0">
            <a:spAutoFit/>
          </a:bodyPr>
          <a:lstStyle/>
          <a:p>
            <a:r>
              <a:rPr lang="de-DE" sz="1400" dirty="0">
                <a:latin typeface="Arial" panose="020B0604020202020204" pitchFamily="34" charset="0"/>
                <a:cs typeface="Arial" panose="020B0604020202020204" pitchFamily="34" charset="0"/>
              </a:rPr>
              <a:t>611a – Arbeitsvertrag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105 Freie Gestaltung des Arbeitsvertrages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persönliche Abhängigkeit, weisungsgebunden und fremdbestimmt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Weisungsrecht kann Inhalt, Durchführung, Zeit und Ort der Tätigkeit betreffen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Weisungsgebunden ist, wer nicht im Wesentlichen frei seine Tätigkeit gestalten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Gewerbeordnung </a:t>
            </a:r>
            <a:r>
              <a:rPr lang="de-DE" sz="1400" b="1" dirty="0">
                <a:latin typeface="Arial" panose="020B0604020202020204" pitchFamily="34" charset="0"/>
                <a:cs typeface="Arial" panose="020B0604020202020204" pitchFamily="34" charset="0"/>
              </a:rPr>
              <a:t>§106 Weisungsrecht </a:t>
            </a:r>
            <a:r>
              <a:rPr lang="de-DE" sz="1400" dirty="0">
                <a:latin typeface="Arial" panose="020B0604020202020204" pitchFamily="34" charset="0"/>
                <a:cs typeface="Arial" panose="020B0604020202020204" pitchFamily="34" charset="0"/>
              </a:rPr>
              <a:t>des Arbeitgebers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Gegenleistung die vereinbarte Vergütung</a:t>
            </a:r>
          </a:p>
          <a:p>
            <a:endParaRPr lang="de-DE" sz="1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Arbeitsverträge müssen – Nachweisgesetz §2 – schriftlich seitens des Arbeitsgebers niedergelegt werden:</a:t>
            </a:r>
          </a:p>
          <a:p>
            <a:pPr marL="285750" indent="-285750">
              <a:buFont typeface="Arial" panose="020B0604020202020204" pitchFamily="34" charset="0"/>
              <a:buChar char="•"/>
            </a:pPr>
            <a:r>
              <a:rPr lang="de-DE" sz="1400" b="1" dirty="0">
                <a:latin typeface="Arial" panose="020B0604020202020204" pitchFamily="34" charset="0"/>
                <a:cs typeface="Arial" panose="020B0604020202020204" pitchFamily="34" charset="0"/>
              </a:rPr>
              <a:t>Am ersten Tag der Arbeit: </a:t>
            </a:r>
            <a:r>
              <a:rPr lang="de-DE" sz="1400" dirty="0">
                <a:latin typeface="Arial" panose="020B0604020202020204" pitchFamily="34" charset="0"/>
                <a:cs typeface="Arial" panose="020B0604020202020204" pitchFamily="34" charset="0"/>
              </a:rPr>
              <a:t>WER – GELD – ZEIT</a:t>
            </a:r>
          </a:p>
          <a:p>
            <a:pPr marL="285750" indent="-285750">
              <a:buFont typeface="Arial" panose="020B0604020202020204" pitchFamily="34" charset="0"/>
              <a:buChar char="•"/>
            </a:pPr>
            <a:r>
              <a:rPr lang="de-DE" sz="1400" b="1" dirty="0">
                <a:latin typeface="Arial" panose="020B0604020202020204" pitchFamily="34" charset="0"/>
                <a:cs typeface="Arial" panose="020B0604020202020204" pitchFamily="34" charset="0"/>
              </a:rPr>
              <a:t>Am 7. Kalendertag: </a:t>
            </a:r>
            <a:r>
              <a:rPr lang="de-DE" sz="1400" dirty="0">
                <a:latin typeface="Arial" panose="020B0604020202020204" pitchFamily="34" charset="0"/>
                <a:cs typeface="Arial" panose="020B0604020202020204" pitchFamily="34" charset="0"/>
              </a:rPr>
              <a:t>Beginn der Tätigkeit – Befristungen - Einordnung der Tätigkeit – Einsatzbedingungen – Probezeit</a:t>
            </a:r>
          </a:p>
          <a:p>
            <a:pPr marL="285750" indent="-285750">
              <a:buFont typeface="Arial" panose="020B0604020202020204" pitchFamily="34" charset="0"/>
              <a:buChar char="•"/>
            </a:pPr>
            <a:r>
              <a:rPr lang="de-DE" sz="1400" b="1" dirty="0">
                <a:latin typeface="Arial" panose="020B0604020202020204" pitchFamily="34" charset="0"/>
                <a:cs typeface="Arial" panose="020B0604020202020204" pitchFamily="34" charset="0"/>
              </a:rPr>
              <a:t>1 Monat nach Beginn: </a:t>
            </a:r>
            <a:r>
              <a:rPr lang="de-DE" sz="1400" dirty="0">
                <a:latin typeface="Arial" panose="020B0604020202020204" pitchFamily="34" charset="0"/>
                <a:cs typeface="Arial" panose="020B0604020202020204" pitchFamily="34" charset="0"/>
              </a:rPr>
              <a:t>Urlaub, Rechte, Beendigung, kollektive Regelungen</a:t>
            </a:r>
          </a:p>
        </p:txBody>
      </p:sp>
    </p:spTree>
    <p:extLst>
      <p:ext uri="{BB962C8B-B14F-4D97-AF65-F5344CB8AC3E}">
        <p14:creationId xmlns:p14="http://schemas.microsoft.com/office/powerpoint/2010/main" val="12512320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254F3-9967-9557-15DA-6A40F2CE8876}"/>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4F5F42E0-7046-2512-2B94-B7987F988BD9}"/>
              </a:ext>
            </a:extLst>
          </p:cNvPr>
          <p:cNvSpPr txBox="1"/>
          <p:nvPr/>
        </p:nvSpPr>
        <p:spPr>
          <a:xfrm>
            <a:off x="3465870" y="0"/>
            <a:ext cx="4734232"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dirty="0">
                <a:solidFill>
                  <a:srgbClr val="000000"/>
                </a:solidFill>
                <a:latin typeface="Arial" pitchFamily="34"/>
                <a:cs typeface="Arial" pitchFamily="34"/>
              </a:rPr>
              <a:t>Arbeitsv</a:t>
            </a:r>
            <a:r>
              <a:rPr lang="de-DE" sz="3600" b="0" i="0" u="none" strike="noStrike" kern="1200" cap="none" spc="0" baseline="0" dirty="0">
                <a:solidFill>
                  <a:srgbClr val="000000"/>
                </a:solidFill>
                <a:uFillTx/>
                <a:latin typeface="Arial" pitchFamily="34"/>
                <a:cs typeface="Arial" pitchFamily="34"/>
              </a:rPr>
              <a:t>ertr</a:t>
            </a:r>
            <a:r>
              <a:rPr lang="de-DE" sz="3600" dirty="0">
                <a:solidFill>
                  <a:srgbClr val="000000"/>
                </a:solidFill>
                <a:latin typeface="Arial" pitchFamily="34"/>
                <a:cs typeface="Arial" pitchFamily="34"/>
              </a:rPr>
              <a:t>äge</a:t>
            </a:r>
            <a:endParaRPr lang="de-DE" sz="3600" b="0" i="0" u="none" strike="noStrike" kern="1200" cap="none" spc="0" baseline="0" dirty="0">
              <a:solidFill>
                <a:srgbClr val="000000"/>
              </a:solidFill>
              <a:uFillTx/>
              <a:latin typeface="Arial" pitchFamily="34"/>
              <a:cs typeface="Arial" pitchFamily="34"/>
            </a:endParaRPr>
          </a:p>
        </p:txBody>
      </p:sp>
      <p:sp>
        <p:nvSpPr>
          <p:cNvPr id="3" name="Textfeld 2">
            <a:extLst>
              <a:ext uri="{FF2B5EF4-FFF2-40B4-BE49-F238E27FC236}">
                <a16:creationId xmlns:a16="http://schemas.microsoft.com/office/drawing/2014/main" id="{31667695-2DAB-B9CE-5150-845977BE5104}"/>
              </a:ext>
            </a:extLst>
          </p:cNvPr>
          <p:cNvSpPr txBox="1"/>
          <p:nvPr/>
        </p:nvSpPr>
        <p:spPr>
          <a:xfrm>
            <a:off x="967740" y="646331"/>
            <a:ext cx="9639300" cy="2893100"/>
          </a:xfrm>
          <a:prstGeom prst="rect">
            <a:avLst/>
          </a:prstGeom>
          <a:noFill/>
        </p:spPr>
        <p:txBody>
          <a:bodyPr wrap="square" rtlCol="0">
            <a:spAutoFit/>
          </a:bodyPr>
          <a:lstStyle/>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Vergütung entsteht automatisch, wenn nicht vereinbart durch §612 BGB.</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612a BGB – Maßregelungsverbot (-&gt; sinngemäß keine Bestrafungen und Benachteiligungen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614 BGB -&gt; Vergütung nach Ablauf eines Zeitabschnitts, nach Ablauf es Zeitabschnitts (monatlich)</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615 BGB -&gt; AN biete die Arbeitsleistung an – Arbeitgeber nimmt die Leistung nicht an -&gt; Risiko beim Arbeitgeber</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618 BGB -&gt; Fürsorgepflicht des Arbeitgebers</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622 BGB -&gt; Kündigung innerhalb der Probezeit 2 Wochen. Nach der Probezeit 4 Woche zum 14 oder Ende des Monates. Bei Arbeitgebern verlängert sich die Kündigungsfrist nach Betriebszugehörigkeit des </a:t>
            </a:r>
            <a:r>
              <a:rPr lang="de-DE" sz="1400" dirty="0" err="1">
                <a:latin typeface="Arial" panose="020B0604020202020204" pitchFamily="34" charset="0"/>
                <a:cs typeface="Arial" panose="020B0604020202020204" pitchFamily="34" charset="0"/>
              </a:rPr>
              <a:t>Arbeinehmers</a:t>
            </a:r>
            <a:r>
              <a:rPr lang="de-DE" sz="14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623 BGB -&gt; Eine Kündigung muss immer in Schriftform erfolgen</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625 BGB -&gt; Stillschweigende Verlängerung</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626 BGB -&gt; fristlose oder auch außerordentliche Kündigung genannt – aus wichtigem Grund – innerhalb von 14 Tage nach Kenntnis des Grundes. Muss immer begründet werden -&gt; Unzumutbarkeit zur Weiterführung des Arbeitsverhältnisses. </a:t>
            </a:r>
          </a:p>
          <a:p>
            <a:pPr marL="285750" indent="-285750">
              <a:buFont typeface="Arial" panose="020B0604020202020204" pitchFamily="34" charset="0"/>
              <a:buChar char="•"/>
            </a:pPr>
            <a:r>
              <a:rPr lang="de-DE" sz="1400" dirty="0">
                <a:latin typeface="Arial" panose="020B0604020202020204" pitchFamily="34" charset="0"/>
                <a:cs typeface="Arial" panose="020B0604020202020204" pitchFamily="34" charset="0"/>
              </a:rPr>
              <a:t>§ 630 BGB – Pflicht zu Zeugniserteilung – Arbeitnehmer §109 Gewerbeordnung</a:t>
            </a:r>
          </a:p>
        </p:txBody>
      </p:sp>
    </p:spTree>
    <p:extLst>
      <p:ext uri="{BB962C8B-B14F-4D97-AF65-F5344CB8AC3E}">
        <p14:creationId xmlns:p14="http://schemas.microsoft.com/office/powerpoint/2010/main" val="16824460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24DD1-8CA3-1CCD-F440-842C6437407F}"/>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87ABF096-5A22-453A-D68E-F325E60BE74B}"/>
              </a:ext>
            </a:extLst>
          </p:cNvPr>
          <p:cNvSpPr txBox="1"/>
          <p:nvPr/>
        </p:nvSpPr>
        <p:spPr>
          <a:xfrm>
            <a:off x="895350" y="0"/>
            <a:ext cx="8759190"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dirty="0">
                <a:solidFill>
                  <a:srgbClr val="000000"/>
                </a:solidFill>
                <a:latin typeface="Arial" pitchFamily="34"/>
                <a:cs typeface="Arial" pitchFamily="34"/>
              </a:rPr>
              <a:t>Arbeitsv</a:t>
            </a:r>
            <a:r>
              <a:rPr lang="de-DE" sz="3600" b="0" i="0" u="none" strike="noStrike" kern="1200" cap="none" spc="0" baseline="0" dirty="0">
                <a:solidFill>
                  <a:srgbClr val="000000"/>
                </a:solidFill>
                <a:uFillTx/>
                <a:latin typeface="Arial" pitchFamily="34"/>
                <a:cs typeface="Arial" pitchFamily="34"/>
              </a:rPr>
              <a:t>ertr</a:t>
            </a:r>
            <a:r>
              <a:rPr lang="de-DE" sz="3600" dirty="0">
                <a:solidFill>
                  <a:srgbClr val="000000"/>
                </a:solidFill>
                <a:latin typeface="Arial" pitchFamily="34"/>
                <a:cs typeface="Arial" pitchFamily="34"/>
              </a:rPr>
              <a:t>äge und Arbeitszeiten</a:t>
            </a:r>
            <a:endParaRPr lang="de-DE" sz="3600" b="0" i="0" u="none" strike="noStrike" kern="1200" cap="none" spc="0" baseline="0" dirty="0">
              <a:solidFill>
                <a:srgbClr val="000000"/>
              </a:solidFill>
              <a:uFillTx/>
              <a:latin typeface="Arial" pitchFamily="34"/>
              <a:cs typeface="Arial" pitchFamily="34"/>
            </a:endParaRPr>
          </a:p>
        </p:txBody>
      </p:sp>
      <p:sp>
        <p:nvSpPr>
          <p:cNvPr id="3" name="Textfeld 2">
            <a:extLst>
              <a:ext uri="{FF2B5EF4-FFF2-40B4-BE49-F238E27FC236}">
                <a16:creationId xmlns:a16="http://schemas.microsoft.com/office/drawing/2014/main" id="{A0AD95B2-5CBB-C377-D3C9-32BA2919A7E0}"/>
              </a:ext>
            </a:extLst>
          </p:cNvPr>
          <p:cNvSpPr txBox="1"/>
          <p:nvPr/>
        </p:nvSpPr>
        <p:spPr>
          <a:xfrm>
            <a:off x="956310" y="893981"/>
            <a:ext cx="9639300" cy="2677656"/>
          </a:xfrm>
          <a:prstGeom prst="rect">
            <a:avLst/>
          </a:prstGeom>
          <a:noFill/>
        </p:spPr>
        <p:txBody>
          <a:bodyPr wrap="square" rtlCol="0">
            <a:spAutoFit/>
          </a:bodyPr>
          <a:lstStyle/>
          <a:p>
            <a:pPr marL="342900" indent="-342900">
              <a:buFont typeface="+mj-lt"/>
              <a:buAutoNum type="arabicPeriod"/>
            </a:pPr>
            <a:r>
              <a:rPr lang="de-DE" sz="1400" dirty="0">
                <a:latin typeface="Arial" panose="020B0604020202020204" pitchFamily="34" charset="0"/>
                <a:cs typeface="Arial" panose="020B0604020202020204" pitchFamily="34" charset="0"/>
              </a:rPr>
              <a:t>Lohn- und Gehalt - &gt; Lohn (Mindestanzahl an Stunden) wird nach Stunden bezahlt, Gehalt monatlich gleichbleibend</a:t>
            </a:r>
          </a:p>
          <a:p>
            <a:pPr marL="342900" indent="-342900">
              <a:buFont typeface="+mj-lt"/>
              <a:buAutoNum type="arabicPeriod"/>
            </a:pPr>
            <a:r>
              <a:rPr lang="de-DE" sz="1400" dirty="0">
                <a:latin typeface="Arial" panose="020B0604020202020204" pitchFamily="34" charset="0"/>
                <a:cs typeface="Arial" panose="020B0604020202020204" pitchFamily="34" charset="0"/>
              </a:rPr>
              <a:t>Arbeitszeitmodelle </a:t>
            </a:r>
          </a:p>
          <a:p>
            <a:pPr marL="800100" lvl="1" indent="-342900">
              <a:buFont typeface="Arial" panose="020B0604020202020204" pitchFamily="34" charset="0"/>
              <a:buChar char="•"/>
            </a:pPr>
            <a:r>
              <a:rPr lang="de-DE" sz="1400" dirty="0">
                <a:latin typeface="Arial" panose="020B0604020202020204" pitchFamily="34" charset="0"/>
                <a:cs typeface="Arial" panose="020B0604020202020204" pitchFamily="34" charset="0"/>
              </a:rPr>
              <a:t>Vollzeit -&gt; 40 Stunden bei starren Arbeitszeiten 9:00 – 17:00, geregelte Pausenzeiten, Überstundenregelung</a:t>
            </a:r>
          </a:p>
          <a:p>
            <a:pPr marL="800100" lvl="1" indent="-342900">
              <a:buFont typeface="Arial" panose="020B0604020202020204" pitchFamily="34" charset="0"/>
              <a:buChar char="•"/>
            </a:pPr>
            <a:r>
              <a:rPr lang="de-DE" sz="1400" dirty="0">
                <a:latin typeface="Arial" panose="020B0604020202020204" pitchFamily="34" charset="0"/>
                <a:cs typeface="Arial" panose="020B0604020202020204" pitchFamily="34" charset="0"/>
              </a:rPr>
              <a:t>Teilzeit -&gt; reduzierte Stunden, flexibel verteilbar auf Tage oder Woche. Im Rahmen von Regelarbeitszeit.</a:t>
            </a:r>
          </a:p>
          <a:p>
            <a:pPr marL="800100" lvl="1" indent="-342900">
              <a:buFont typeface="Arial" panose="020B0604020202020204" pitchFamily="34" charset="0"/>
              <a:buChar char="•"/>
            </a:pPr>
            <a:r>
              <a:rPr lang="de-DE" sz="1400" dirty="0">
                <a:latin typeface="Arial" panose="020B0604020202020204" pitchFamily="34" charset="0"/>
                <a:cs typeface="Arial" panose="020B0604020202020204" pitchFamily="34" charset="0"/>
              </a:rPr>
              <a:t>Schichtarbeit -&gt; ebenfalls starr geplante Schichten über oftmals 24 Stunden (Gesundheitswesen)</a:t>
            </a:r>
          </a:p>
          <a:p>
            <a:pPr marL="800100" lvl="1" indent="-342900">
              <a:buFont typeface="Arial" panose="020B0604020202020204" pitchFamily="34" charset="0"/>
              <a:buChar char="•"/>
            </a:pPr>
            <a:r>
              <a:rPr lang="de-DE" sz="1400" dirty="0">
                <a:latin typeface="Arial" panose="020B0604020202020204" pitchFamily="34" charset="0"/>
                <a:cs typeface="Arial" panose="020B0604020202020204" pitchFamily="34" charset="0"/>
              </a:rPr>
              <a:t>Gleitzeit -&gt; Regelarbeitszeiten von 08:00 – 20:00 Uhr. Gleitzeit bedeutet – im Rahmen diese Regelarbeit können Arbeitnehmer selber entscheiden, wann sie die vertraglich vereinbarten Stunden ableisten</a:t>
            </a:r>
          </a:p>
          <a:p>
            <a:pPr marL="800100" lvl="1" indent="-342900">
              <a:buFont typeface="Arial" panose="020B0604020202020204" pitchFamily="34" charset="0"/>
              <a:buChar char="•"/>
            </a:pPr>
            <a:r>
              <a:rPr lang="de-DE" sz="1400" dirty="0">
                <a:latin typeface="Arial" panose="020B0604020202020204" pitchFamily="34" charset="0"/>
                <a:cs typeface="Arial" panose="020B0604020202020204" pitchFamily="34" charset="0"/>
              </a:rPr>
              <a:t>Vertrauensarbeitszeit -&gt; AN werden nicht überprüft, jeder AN erbringt seine Arbeitszeit auf Vertrauensbasis.</a:t>
            </a:r>
          </a:p>
          <a:p>
            <a:pPr marL="800100" lvl="1" indent="-342900">
              <a:buFont typeface="Arial" panose="020B0604020202020204" pitchFamily="34" charset="0"/>
              <a:buChar char="•"/>
            </a:pPr>
            <a:r>
              <a:rPr lang="de-DE" sz="1400" dirty="0">
                <a:latin typeface="Arial" panose="020B0604020202020204" pitchFamily="34" charset="0"/>
                <a:cs typeface="Arial" panose="020B0604020202020204" pitchFamily="34" charset="0"/>
              </a:rPr>
              <a:t>Arbeit auf Abruf (KAPOVAZ): Eigentlich Teilzeitvertrag ohne feste Arbeitszeit, aber mit Mindeststunden</a:t>
            </a:r>
          </a:p>
          <a:p>
            <a:pPr marL="800100" lvl="1" indent="-342900">
              <a:buFont typeface="Arial" panose="020B0604020202020204" pitchFamily="34" charset="0"/>
              <a:buChar char="•"/>
            </a:pPr>
            <a:r>
              <a:rPr lang="de-DE" sz="1400" dirty="0">
                <a:latin typeface="Arial" panose="020B0604020202020204" pitchFamily="34" charset="0"/>
                <a:cs typeface="Arial" panose="020B0604020202020204" pitchFamily="34" charset="0"/>
              </a:rPr>
              <a:t>Saisonarbeit -&gt; häufig auf Jahresstunden festgelegt, wird über das Jahr verteilt ausgezahlt</a:t>
            </a:r>
          </a:p>
          <a:p>
            <a:pPr marL="800100" lvl="1" indent="-342900">
              <a:buFont typeface="Arial" panose="020B0604020202020204" pitchFamily="34" charset="0"/>
              <a:buChar char="•"/>
            </a:pPr>
            <a:r>
              <a:rPr lang="de-DE" sz="1400" dirty="0">
                <a:latin typeface="Arial" panose="020B0604020202020204" pitchFamily="34" charset="0"/>
                <a:cs typeface="Arial" panose="020B0604020202020204" pitchFamily="34" charset="0"/>
              </a:rPr>
              <a:t>Arbeitszeitkonten – Fester Nachweis der erbrachten Arbeitszeit. Ausgleich durch Freizeit oder Geld</a:t>
            </a:r>
          </a:p>
          <a:p>
            <a:pPr marL="800100" lvl="1" indent="-342900">
              <a:buFont typeface="Arial" panose="020B0604020202020204" pitchFamily="34" charset="0"/>
              <a:buChar char="•"/>
            </a:pPr>
            <a:r>
              <a:rPr lang="de-DE" sz="1400" dirty="0">
                <a:latin typeface="Arial" panose="020B0604020202020204" pitchFamily="34" charset="0"/>
                <a:cs typeface="Arial" panose="020B0604020202020204" pitchFamily="34" charset="0"/>
              </a:rPr>
              <a:t>Home-Office -&gt; Mobile Arbeiten</a:t>
            </a:r>
          </a:p>
        </p:txBody>
      </p:sp>
    </p:spTree>
    <p:extLst>
      <p:ext uri="{BB962C8B-B14F-4D97-AF65-F5344CB8AC3E}">
        <p14:creationId xmlns:p14="http://schemas.microsoft.com/office/powerpoint/2010/main" val="11094668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E8F98-80B6-2007-C0B1-DC8116655DEE}"/>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1D74543F-2922-06B5-5FA8-B09D0F8988A2}"/>
              </a:ext>
            </a:extLst>
          </p:cNvPr>
          <p:cNvSpPr txBox="1"/>
          <p:nvPr/>
        </p:nvSpPr>
        <p:spPr>
          <a:xfrm>
            <a:off x="1716405" y="0"/>
            <a:ext cx="8759190"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dirty="0">
                <a:solidFill>
                  <a:srgbClr val="000000"/>
                </a:solidFill>
                <a:latin typeface="Arial" pitchFamily="34"/>
                <a:cs typeface="Arial" pitchFamily="34"/>
              </a:rPr>
              <a:t>Bundesurlaubsgesetzt</a:t>
            </a:r>
            <a:endParaRPr lang="de-DE" sz="3600" b="0" i="0" u="none" strike="noStrike" kern="1200" cap="none" spc="0" baseline="0" dirty="0">
              <a:solidFill>
                <a:srgbClr val="000000"/>
              </a:solidFill>
              <a:uFillTx/>
              <a:latin typeface="Arial" pitchFamily="34"/>
              <a:cs typeface="Arial" pitchFamily="34"/>
            </a:endParaRPr>
          </a:p>
        </p:txBody>
      </p:sp>
      <p:sp>
        <p:nvSpPr>
          <p:cNvPr id="3" name="Textfeld 2">
            <a:extLst>
              <a:ext uri="{FF2B5EF4-FFF2-40B4-BE49-F238E27FC236}">
                <a16:creationId xmlns:a16="http://schemas.microsoft.com/office/drawing/2014/main" id="{1E6CD239-4B16-0636-051A-075780EC2D0D}"/>
              </a:ext>
            </a:extLst>
          </p:cNvPr>
          <p:cNvSpPr txBox="1"/>
          <p:nvPr/>
        </p:nvSpPr>
        <p:spPr>
          <a:xfrm>
            <a:off x="1875625" y="854652"/>
            <a:ext cx="7696077" cy="1169551"/>
          </a:xfrm>
          <a:prstGeom prst="rect">
            <a:avLst/>
          </a:prstGeom>
          <a:noFill/>
        </p:spPr>
        <p:txBody>
          <a:bodyPr wrap="square" rtlCol="0">
            <a:spAutoFit/>
          </a:bodyPr>
          <a:lstStyle/>
          <a:p>
            <a:pPr marL="342900" indent="-342900">
              <a:buFont typeface="+mj-lt"/>
              <a:buAutoNum type="arabicPeriod"/>
            </a:pPr>
            <a:r>
              <a:rPr lang="de-DE" sz="1400" dirty="0">
                <a:latin typeface="Arial" panose="020B0604020202020204" pitchFamily="34" charset="0"/>
                <a:cs typeface="Arial" panose="020B0604020202020204" pitchFamily="34" charset="0"/>
              </a:rPr>
              <a:t>§ 3 Bundesurlaubsgesetz -&gt; 24 Werktage pro Jahr bei einer 6 Tage</a:t>
            </a:r>
          </a:p>
          <a:p>
            <a:pPr marL="342900" indent="-342900">
              <a:buFont typeface="+mj-lt"/>
              <a:buAutoNum type="arabicPeriod"/>
            </a:pPr>
            <a:r>
              <a:rPr lang="de-DE" sz="1400" dirty="0">
                <a:latin typeface="Arial" panose="020B0604020202020204" pitchFamily="34" charset="0"/>
                <a:cs typeface="Arial" panose="020B0604020202020204" pitchFamily="34" charset="0"/>
              </a:rPr>
              <a:t>-&gt; Urlaub kann im Arbeitsvertrag abweichend erhöht werden, jedoch nicht verringert</a:t>
            </a:r>
          </a:p>
          <a:p>
            <a:pPr marL="342900" indent="-342900">
              <a:buFont typeface="+mj-lt"/>
              <a:buAutoNum type="arabicPeriod"/>
            </a:pPr>
            <a:r>
              <a:rPr lang="de-DE" sz="1400" dirty="0">
                <a:latin typeface="Arial" panose="020B0604020202020204" pitchFamily="34" charset="0"/>
                <a:cs typeface="Arial" panose="020B0604020202020204" pitchFamily="34" charset="0"/>
              </a:rPr>
              <a:t>§ 4 -&gt; in den ersten 6 Monaten nur anteilig pro Monat</a:t>
            </a:r>
          </a:p>
          <a:p>
            <a:pPr marL="342900" indent="-342900">
              <a:buFont typeface="+mj-lt"/>
              <a:buAutoNum type="arabicPeriod"/>
            </a:pPr>
            <a:r>
              <a:rPr lang="de-DE" sz="1400" dirty="0">
                <a:latin typeface="Arial" panose="020B0604020202020204" pitchFamily="34" charset="0"/>
                <a:cs typeface="Arial" panose="020B0604020202020204" pitchFamily="34" charset="0"/>
              </a:rPr>
              <a:t>§ 5 – Anteilige Urlaubstag -&gt; halbe Urlaubstage gibt es nicht</a:t>
            </a:r>
          </a:p>
          <a:p>
            <a:pPr marL="342900" indent="-342900">
              <a:buFont typeface="+mj-lt"/>
              <a:buAutoNum type="arabicPeriod"/>
            </a:pPr>
            <a:r>
              <a:rPr lang="de-DE" sz="1400" dirty="0">
                <a:latin typeface="Arial" panose="020B0604020202020204" pitchFamily="34" charset="0"/>
                <a:cs typeface="Arial" panose="020B0604020202020204" pitchFamily="34" charset="0"/>
              </a:rPr>
              <a:t>§ 9 – Krankheit im Urlaub sind keine Urlaubstage (mit AU)</a:t>
            </a:r>
          </a:p>
        </p:txBody>
      </p:sp>
      <p:sp>
        <p:nvSpPr>
          <p:cNvPr id="4" name="Textfeld 3">
            <a:extLst>
              <a:ext uri="{FF2B5EF4-FFF2-40B4-BE49-F238E27FC236}">
                <a16:creationId xmlns:a16="http://schemas.microsoft.com/office/drawing/2014/main" id="{1A61BE86-DE2E-F10E-4DED-07EE01D73C8F}"/>
              </a:ext>
            </a:extLst>
          </p:cNvPr>
          <p:cNvSpPr txBox="1"/>
          <p:nvPr/>
        </p:nvSpPr>
        <p:spPr>
          <a:xfrm>
            <a:off x="1821547" y="3388944"/>
            <a:ext cx="7696077" cy="523220"/>
          </a:xfrm>
          <a:prstGeom prst="rect">
            <a:avLst/>
          </a:prstGeom>
          <a:noFill/>
        </p:spPr>
        <p:txBody>
          <a:bodyPr wrap="square" rtlCol="0">
            <a:spAutoFit/>
          </a:bodyPr>
          <a:lstStyle/>
          <a:p>
            <a:pPr marL="342900" indent="-342900">
              <a:buFont typeface="+mj-lt"/>
              <a:buAutoNum type="arabicPeriod"/>
            </a:pPr>
            <a:r>
              <a:rPr lang="de-DE" sz="1400" dirty="0">
                <a:latin typeface="Arial" panose="020B0604020202020204" pitchFamily="34" charset="0"/>
                <a:cs typeface="Arial" panose="020B0604020202020204" pitchFamily="34" charset="0"/>
              </a:rPr>
              <a:t>§ 2 Lohnfortzahlung (Gehaltszahlung) an Feiertage</a:t>
            </a:r>
          </a:p>
          <a:p>
            <a:pPr marL="342900" indent="-342900">
              <a:buFont typeface="+mj-lt"/>
              <a:buAutoNum type="arabicPeriod"/>
            </a:pPr>
            <a:r>
              <a:rPr lang="de-DE" sz="1400" dirty="0">
                <a:latin typeface="Arial" panose="020B0604020202020204" pitchFamily="34" charset="0"/>
                <a:cs typeface="Arial" panose="020B0604020202020204" pitchFamily="34" charset="0"/>
              </a:rPr>
              <a:t>§ 3 Lohnfortzahlung (Gehaltszahlungen) im Krankheitsfall</a:t>
            </a:r>
          </a:p>
        </p:txBody>
      </p:sp>
      <p:sp>
        <p:nvSpPr>
          <p:cNvPr id="5" name="Textfeld 4">
            <a:extLst>
              <a:ext uri="{FF2B5EF4-FFF2-40B4-BE49-F238E27FC236}">
                <a16:creationId xmlns:a16="http://schemas.microsoft.com/office/drawing/2014/main" id="{0FA80FDE-0F75-6A07-E81E-19A21AB0B27D}"/>
              </a:ext>
            </a:extLst>
          </p:cNvPr>
          <p:cNvSpPr txBox="1"/>
          <p:nvPr/>
        </p:nvSpPr>
        <p:spPr>
          <a:xfrm>
            <a:off x="1716405" y="2507366"/>
            <a:ext cx="8759190"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dirty="0">
                <a:solidFill>
                  <a:srgbClr val="000000"/>
                </a:solidFill>
                <a:latin typeface="Arial" pitchFamily="34"/>
                <a:cs typeface="Arial" pitchFamily="34"/>
              </a:rPr>
              <a:t>Entgeltfortzahlung (</a:t>
            </a:r>
            <a:r>
              <a:rPr lang="de-DE" sz="3600" dirty="0" err="1">
                <a:solidFill>
                  <a:srgbClr val="000000"/>
                </a:solidFill>
                <a:latin typeface="Arial" pitchFamily="34"/>
                <a:cs typeface="Arial" pitchFamily="34"/>
              </a:rPr>
              <a:t>EntgFG</a:t>
            </a:r>
            <a:r>
              <a:rPr lang="de-DE" sz="3600" dirty="0">
                <a:solidFill>
                  <a:srgbClr val="000000"/>
                </a:solidFill>
                <a:latin typeface="Arial" pitchFamily="34"/>
                <a:cs typeface="Arial" pitchFamily="34"/>
              </a:rPr>
              <a:t>) </a:t>
            </a:r>
            <a:endParaRPr lang="de-DE" sz="3600" b="0" i="0" u="none" strike="noStrike" kern="1200" cap="none" spc="0" baseline="0" dirty="0">
              <a:solidFill>
                <a:srgbClr val="000000"/>
              </a:solidFill>
              <a:uFillTx/>
              <a:latin typeface="Arial" pitchFamily="34"/>
              <a:cs typeface="Arial" pitchFamily="34"/>
            </a:endParaRPr>
          </a:p>
        </p:txBody>
      </p:sp>
    </p:spTree>
    <p:extLst>
      <p:ext uri="{BB962C8B-B14F-4D97-AF65-F5344CB8AC3E}">
        <p14:creationId xmlns:p14="http://schemas.microsoft.com/office/powerpoint/2010/main" val="36843789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FC9A5-F660-ED4A-A786-561C580BC08E}"/>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F2D57E0C-5F87-C0E0-4C69-95AC45624307}"/>
              </a:ext>
            </a:extLst>
          </p:cNvPr>
          <p:cNvSpPr txBox="1"/>
          <p:nvPr/>
        </p:nvSpPr>
        <p:spPr>
          <a:xfrm>
            <a:off x="895350" y="0"/>
            <a:ext cx="8759190" cy="646331"/>
          </a:xfrm>
          <a:prstGeom prst="rect">
            <a:avLst/>
          </a:prstGeom>
          <a:noFill/>
          <a:ln cap="flat">
            <a:noFill/>
          </a:ln>
        </p:spPr>
        <p:txBody>
          <a:bodyPr vert="horz" wrap="square" lIns="91440" tIns="45720" rIns="91440" bIns="45720" anchor="t" anchorCtr="0"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dirty="0">
                <a:solidFill>
                  <a:srgbClr val="000000"/>
                </a:solidFill>
                <a:latin typeface="Arial" pitchFamily="34"/>
                <a:cs typeface="Arial" pitchFamily="34"/>
              </a:rPr>
              <a:t>Arbeitszeitgesetz</a:t>
            </a:r>
            <a:endParaRPr lang="de-DE" sz="3600" b="0" i="0" u="none" strike="noStrike" kern="1200" cap="none" spc="0" baseline="0" dirty="0">
              <a:solidFill>
                <a:srgbClr val="000000"/>
              </a:solidFill>
              <a:uFillTx/>
              <a:latin typeface="Arial" pitchFamily="34"/>
              <a:cs typeface="Arial" pitchFamily="34"/>
            </a:endParaRPr>
          </a:p>
        </p:txBody>
      </p:sp>
      <p:sp>
        <p:nvSpPr>
          <p:cNvPr id="3" name="Textfeld 2">
            <a:extLst>
              <a:ext uri="{FF2B5EF4-FFF2-40B4-BE49-F238E27FC236}">
                <a16:creationId xmlns:a16="http://schemas.microsoft.com/office/drawing/2014/main" id="{12C83C7B-D544-D0F4-DC8E-BAB8E35D9E11}"/>
              </a:ext>
            </a:extLst>
          </p:cNvPr>
          <p:cNvSpPr txBox="1"/>
          <p:nvPr/>
        </p:nvSpPr>
        <p:spPr>
          <a:xfrm>
            <a:off x="2043020" y="1098615"/>
            <a:ext cx="8759190" cy="1169551"/>
          </a:xfrm>
          <a:prstGeom prst="rect">
            <a:avLst/>
          </a:prstGeom>
          <a:noFill/>
        </p:spPr>
        <p:txBody>
          <a:bodyPr wrap="square" rtlCol="0">
            <a:spAutoFit/>
          </a:bodyPr>
          <a:lstStyle/>
          <a:p>
            <a:pPr marL="342900" indent="-342900">
              <a:buFont typeface="+mj-lt"/>
              <a:buAutoNum type="arabicPeriod"/>
            </a:pPr>
            <a:r>
              <a:rPr lang="de-DE" sz="1400" dirty="0">
                <a:latin typeface="Arial" panose="020B0604020202020204" pitchFamily="34" charset="0"/>
                <a:cs typeface="Arial" panose="020B0604020202020204" pitchFamily="34" charset="0"/>
              </a:rPr>
              <a:t>§ 3 - Arbeitszeit beträgt 8 Stunde pro Tag</a:t>
            </a:r>
          </a:p>
          <a:p>
            <a:pPr marL="342900" indent="-342900">
              <a:buFont typeface="+mj-lt"/>
              <a:buAutoNum type="arabicPeriod"/>
            </a:pPr>
            <a:r>
              <a:rPr lang="de-DE" sz="1400" dirty="0">
                <a:latin typeface="Arial" panose="020B0604020202020204" pitchFamily="34" charset="0"/>
                <a:cs typeface="Arial" panose="020B0604020202020204" pitchFamily="34" charset="0"/>
              </a:rPr>
              <a:t>§ 4 - 30 Minuten Pause bei 6 Stunden Arbeitszeit – 45 Minuten Pause bei 9 Stunden Arbeitszeit</a:t>
            </a:r>
          </a:p>
          <a:p>
            <a:pPr marL="342900" indent="-342900">
              <a:buFont typeface="+mj-lt"/>
              <a:buAutoNum type="arabicPeriod"/>
            </a:pPr>
            <a:r>
              <a:rPr lang="de-DE" sz="1400" dirty="0">
                <a:latin typeface="Arial" panose="020B0604020202020204" pitchFamily="34" charset="0"/>
                <a:cs typeface="Arial" panose="020B0604020202020204" pitchFamily="34" charset="0"/>
              </a:rPr>
              <a:t>§ 5 – 11 Stunden Ruhezeit zwischen zwei Einsätzen</a:t>
            </a:r>
          </a:p>
          <a:p>
            <a:pPr marL="342900" indent="-342900">
              <a:buFont typeface="+mj-lt"/>
              <a:buAutoNum type="arabicPeriod"/>
            </a:pPr>
            <a:r>
              <a:rPr lang="de-DE" sz="1400" dirty="0">
                <a:latin typeface="Arial" panose="020B0604020202020204" pitchFamily="34" charset="0"/>
                <a:cs typeface="Arial" panose="020B0604020202020204" pitchFamily="34" charset="0"/>
              </a:rPr>
              <a:t>§ 9 - Beschäftigungsverbot an Sonn- und Feiertagen</a:t>
            </a:r>
          </a:p>
          <a:p>
            <a:pPr marL="342900" indent="-342900">
              <a:buFont typeface="+mj-lt"/>
              <a:buAutoNum type="arabicPeriod"/>
            </a:pPr>
            <a:r>
              <a:rPr lang="de-DE" sz="1400" dirty="0">
                <a:latin typeface="Arial" panose="020B0604020202020204" pitchFamily="34" charset="0"/>
                <a:cs typeface="Arial" panose="020B0604020202020204" pitchFamily="34" charset="0"/>
              </a:rPr>
              <a:t>§ 11 – 15 Sonntage müssen frei bleiben</a:t>
            </a:r>
          </a:p>
        </p:txBody>
      </p:sp>
    </p:spTree>
    <p:extLst>
      <p:ext uri="{BB962C8B-B14F-4D97-AF65-F5344CB8AC3E}">
        <p14:creationId xmlns:p14="http://schemas.microsoft.com/office/powerpoint/2010/main" val="481354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EFA48-799F-8687-D746-27DF47E0A7D6}"/>
            </a:ext>
          </a:extLst>
        </p:cNvPr>
        <p:cNvGrpSpPr/>
        <p:nvPr/>
      </p:nvGrpSpPr>
      <p:grpSpPr>
        <a:xfrm>
          <a:off x="0" y="0"/>
          <a:ext cx="0" cy="0"/>
          <a:chOff x="0" y="0"/>
          <a:chExt cx="0" cy="0"/>
        </a:xfrm>
      </p:grpSpPr>
      <p:sp>
        <p:nvSpPr>
          <p:cNvPr id="2" name="Textfeld 3">
            <a:extLst>
              <a:ext uri="{FF2B5EF4-FFF2-40B4-BE49-F238E27FC236}">
                <a16:creationId xmlns:a16="http://schemas.microsoft.com/office/drawing/2014/main" id="{7A08ACD0-629F-0F61-D72F-C30F5300273F}"/>
              </a:ext>
            </a:extLst>
          </p:cNvPr>
          <p:cNvSpPr txBox="1"/>
          <p:nvPr/>
        </p:nvSpPr>
        <p:spPr>
          <a:xfrm>
            <a:off x="5356747" y="0"/>
            <a:ext cx="1478511"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a:solidFill>
                  <a:srgbClr val="000000"/>
                </a:solidFill>
                <a:uFillTx/>
                <a:latin typeface="Arial" pitchFamily="34"/>
                <a:cs typeface="Arial" pitchFamily="34"/>
              </a:rPr>
              <a:t>Ziele</a:t>
            </a:r>
          </a:p>
        </p:txBody>
      </p:sp>
      <p:sp>
        <p:nvSpPr>
          <p:cNvPr id="4" name="Textfeld 7">
            <a:extLst>
              <a:ext uri="{FF2B5EF4-FFF2-40B4-BE49-F238E27FC236}">
                <a16:creationId xmlns:a16="http://schemas.microsoft.com/office/drawing/2014/main" id="{C8577E15-4B8D-2FB3-5C38-6F4730867A39}"/>
              </a:ext>
            </a:extLst>
          </p:cNvPr>
          <p:cNvSpPr txBox="1"/>
          <p:nvPr/>
        </p:nvSpPr>
        <p:spPr>
          <a:xfrm>
            <a:off x="914400" y="2823703"/>
            <a:ext cx="6094430" cy="52322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400" b="1" i="0" u="none" strike="noStrike" kern="1200" cap="none" spc="0" baseline="0" dirty="0">
                <a:solidFill>
                  <a:srgbClr val="000000"/>
                </a:solidFill>
                <a:uFillTx/>
                <a:latin typeface="Arial" pitchFamily="34"/>
                <a:cs typeface="Arial" pitchFamily="34"/>
              </a:rPr>
              <a:t>🎯Sicherung </a:t>
            </a:r>
            <a:r>
              <a:rPr lang="de-DE" sz="1400" i="0" u="none" strike="noStrike" kern="1200" cap="none" spc="0" baseline="0" dirty="0">
                <a:solidFill>
                  <a:srgbClr val="000000"/>
                </a:solidFill>
                <a:uFillTx/>
                <a:latin typeface="Arial" pitchFamily="34"/>
                <a:cs typeface="Arial" pitchFamily="34"/>
              </a:rPr>
              <a:t>der Wettbewerbsfähigkeit durch gutes Personalmanagement.</a:t>
            </a:r>
          </a:p>
        </p:txBody>
      </p:sp>
      <p:sp>
        <p:nvSpPr>
          <p:cNvPr id="5" name="Textfeld 9">
            <a:extLst>
              <a:ext uri="{FF2B5EF4-FFF2-40B4-BE49-F238E27FC236}">
                <a16:creationId xmlns:a16="http://schemas.microsoft.com/office/drawing/2014/main" id="{F6EB2DD2-C000-2C07-841C-BFD52EC54737}"/>
              </a:ext>
            </a:extLst>
          </p:cNvPr>
          <p:cNvSpPr txBox="1"/>
          <p:nvPr/>
        </p:nvSpPr>
        <p:spPr>
          <a:xfrm>
            <a:off x="2709420" y="3511078"/>
            <a:ext cx="6094430"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400" b="1" i="0" u="none" strike="noStrike" kern="1200" cap="none" spc="0" baseline="0" dirty="0">
                <a:solidFill>
                  <a:srgbClr val="000000"/>
                </a:solidFill>
                <a:uFillTx/>
                <a:latin typeface="Arial" pitchFamily="34"/>
                <a:cs typeface="Arial" pitchFamily="34"/>
              </a:rPr>
              <a:t>🎯Senkung </a:t>
            </a:r>
            <a:r>
              <a:rPr lang="de-DE" sz="1400" i="0" u="none" strike="noStrike" kern="1200" cap="none" spc="0" baseline="0" dirty="0">
                <a:solidFill>
                  <a:srgbClr val="000000"/>
                </a:solidFill>
                <a:uFillTx/>
                <a:latin typeface="Arial" pitchFamily="34"/>
                <a:cs typeface="Arial" pitchFamily="34"/>
              </a:rPr>
              <a:t>von Personal- und Fluktuationskosten</a:t>
            </a:r>
          </a:p>
        </p:txBody>
      </p:sp>
      <p:sp>
        <p:nvSpPr>
          <p:cNvPr id="6" name="Textfeld 11">
            <a:extLst>
              <a:ext uri="{FF2B5EF4-FFF2-40B4-BE49-F238E27FC236}">
                <a16:creationId xmlns:a16="http://schemas.microsoft.com/office/drawing/2014/main" id="{BEAB171B-BD30-CDFC-69C7-82B3969A9818}"/>
              </a:ext>
            </a:extLst>
          </p:cNvPr>
          <p:cNvSpPr txBox="1"/>
          <p:nvPr/>
        </p:nvSpPr>
        <p:spPr>
          <a:xfrm>
            <a:off x="3414861" y="3983010"/>
            <a:ext cx="6094430"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400" b="1" i="0" u="none" strike="noStrike" kern="1200" cap="none" spc="0" baseline="0" dirty="0">
                <a:solidFill>
                  <a:srgbClr val="000000"/>
                </a:solidFill>
                <a:uFillTx/>
                <a:latin typeface="Arial" pitchFamily="34"/>
                <a:cs typeface="Arial" pitchFamily="34"/>
              </a:rPr>
              <a:t>🎯Steigerung </a:t>
            </a:r>
            <a:r>
              <a:rPr lang="de-DE" sz="1400" i="0" u="none" strike="noStrike" kern="1200" cap="none" spc="0" baseline="0" dirty="0">
                <a:solidFill>
                  <a:srgbClr val="000000"/>
                </a:solidFill>
                <a:uFillTx/>
                <a:latin typeface="Arial" pitchFamily="34"/>
                <a:cs typeface="Arial" pitchFamily="34"/>
              </a:rPr>
              <a:t>von Produktivität und Effizienz</a:t>
            </a:r>
          </a:p>
        </p:txBody>
      </p:sp>
      <p:sp>
        <p:nvSpPr>
          <p:cNvPr id="7" name="Textfeld 11">
            <a:extLst>
              <a:ext uri="{FF2B5EF4-FFF2-40B4-BE49-F238E27FC236}">
                <a16:creationId xmlns:a16="http://schemas.microsoft.com/office/drawing/2014/main" id="{6D352446-53A5-575A-E6CC-237C51577C46}"/>
              </a:ext>
            </a:extLst>
          </p:cNvPr>
          <p:cNvSpPr txBox="1"/>
          <p:nvPr/>
        </p:nvSpPr>
        <p:spPr>
          <a:xfrm>
            <a:off x="4655308" y="4454942"/>
            <a:ext cx="6094430" cy="52322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400" b="1" i="0" u="none" strike="noStrike" kern="1200" cap="none" spc="0" baseline="0" dirty="0">
                <a:solidFill>
                  <a:srgbClr val="000000"/>
                </a:solidFill>
                <a:uFillTx/>
                <a:latin typeface="Arial" pitchFamily="34"/>
                <a:cs typeface="Arial" pitchFamily="34"/>
              </a:rPr>
              <a:t>🎯Optimale Nutzung </a:t>
            </a:r>
            <a:r>
              <a:rPr lang="de-DE" sz="1400" i="0" u="none" strike="noStrike" kern="1200" cap="none" spc="0" baseline="0" dirty="0">
                <a:solidFill>
                  <a:srgbClr val="000000"/>
                </a:solidFill>
                <a:uFillTx/>
                <a:latin typeface="Arial" pitchFamily="34"/>
                <a:cs typeface="Arial" pitchFamily="34"/>
              </a:rPr>
              <a:t>der Arbeitskraft (richtiger Mitarbeitender am richtigen Platz)</a:t>
            </a:r>
          </a:p>
        </p:txBody>
      </p:sp>
      <p:sp>
        <p:nvSpPr>
          <p:cNvPr id="8" name="Textfeld 11">
            <a:extLst>
              <a:ext uri="{FF2B5EF4-FFF2-40B4-BE49-F238E27FC236}">
                <a16:creationId xmlns:a16="http://schemas.microsoft.com/office/drawing/2014/main" id="{3607BC18-2FB3-F88F-8A99-FA771BAC2805}"/>
              </a:ext>
            </a:extLst>
          </p:cNvPr>
          <p:cNvSpPr txBox="1"/>
          <p:nvPr/>
        </p:nvSpPr>
        <p:spPr>
          <a:xfrm>
            <a:off x="5756635" y="5142317"/>
            <a:ext cx="6094430" cy="523220"/>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400" b="1" i="0" u="none" strike="noStrike" kern="1200" cap="none" spc="0" baseline="0" dirty="0">
                <a:solidFill>
                  <a:srgbClr val="000000"/>
                </a:solidFill>
                <a:uFillTx/>
                <a:latin typeface="Arial" pitchFamily="34"/>
                <a:cs typeface="Arial" pitchFamily="34"/>
              </a:rPr>
              <a:t>🎯Anpassungsfähigkeit </a:t>
            </a:r>
            <a:r>
              <a:rPr lang="de-DE" sz="1400" i="0" u="none" strike="noStrike" kern="1200" cap="none" spc="0" baseline="0" dirty="0">
                <a:solidFill>
                  <a:srgbClr val="000000"/>
                </a:solidFill>
                <a:uFillTx/>
                <a:latin typeface="Arial" pitchFamily="34"/>
                <a:cs typeface="Arial" pitchFamily="34"/>
              </a:rPr>
              <a:t>an Veränderungen (z. B. Digitalisierung, Marktveränderungen</a:t>
            </a:r>
          </a:p>
        </p:txBody>
      </p:sp>
      <p:pic>
        <p:nvPicPr>
          <p:cNvPr id="9" name="Grafik 8">
            <a:extLst>
              <a:ext uri="{FF2B5EF4-FFF2-40B4-BE49-F238E27FC236}">
                <a16:creationId xmlns:a16="http://schemas.microsoft.com/office/drawing/2014/main" id="{5A79FF5A-05CB-D25A-E75C-D5A9043B2F1C}"/>
              </a:ext>
            </a:extLst>
          </p:cNvPr>
          <p:cNvPicPr>
            <a:picLocks noChangeAspect="1"/>
          </p:cNvPicPr>
          <p:nvPr/>
        </p:nvPicPr>
        <p:blipFill>
          <a:blip r:embed="rId2"/>
          <a:stretch>
            <a:fillRect/>
          </a:stretch>
        </p:blipFill>
        <p:spPr>
          <a:xfrm>
            <a:off x="609815" y="1148321"/>
            <a:ext cx="4199209" cy="1173396"/>
          </a:xfrm>
          <a:prstGeom prst="rect">
            <a:avLst/>
          </a:prstGeom>
        </p:spPr>
      </p:pic>
    </p:spTree>
    <p:extLst>
      <p:ext uri="{BB962C8B-B14F-4D97-AF65-F5344CB8AC3E}">
        <p14:creationId xmlns:p14="http://schemas.microsoft.com/office/powerpoint/2010/main" val="713976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8D649-9C26-BEBE-5576-61875A9ADFAF}"/>
            </a:ext>
          </a:extLst>
        </p:cNvPr>
        <p:cNvGrpSpPr/>
        <p:nvPr/>
      </p:nvGrpSpPr>
      <p:grpSpPr>
        <a:xfrm>
          <a:off x="0" y="0"/>
          <a:ext cx="0" cy="0"/>
          <a:chOff x="0" y="0"/>
          <a:chExt cx="0" cy="0"/>
        </a:xfrm>
      </p:grpSpPr>
      <p:sp>
        <p:nvSpPr>
          <p:cNvPr id="2" name="Textfeld 3">
            <a:extLst>
              <a:ext uri="{FF2B5EF4-FFF2-40B4-BE49-F238E27FC236}">
                <a16:creationId xmlns:a16="http://schemas.microsoft.com/office/drawing/2014/main" id="{9DACD88E-8A63-EB3C-26A2-CA5966FAE6A9}"/>
              </a:ext>
            </a:extLst>
          </p:cNvPr>
          <p:cNvSpPr txBox="1"/>
          <p:nvPr/>
        </p:nvSpPr>
        <p:spPr>
          <a:xfrm>
            <a:off x="5356747" y="0"/>
            <a:ext cx="1478511"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a:solidFill>
                  <a:srgbClr val="000000"/>
                </a:solidFill>
                <a:uFillTx/>
                <a:latin typeface="Arial" pitchFamily="34"/>
                <a:cs typeface="Arial" pitchFamily="34"/>
              </a:rPr>
              <a:t>Ziele</a:t>
            </a:r>
          </a:p>
        </p:txBody>
      </p:sp>
      <p:sp>
        <p:nvSpPr>
          <p:cNvPr id="10" name="Textfeld 9">
            <a:extLst>
              <a:ext uri="{FF2B5EF4-FFF2-40B4-BE49-F238E27FC236}">
                <a16:creationId xmlns:a16="http://schemas.microsoft.com/office/drawing/2014/main" id="{2E6DD6F7-B289-3A66-5298-2B4DA4D38F22}"/>
              </a:ext>
            </a:extLst>
          </p:cNvPr>
          <p:cNvSpPr txBox="1"/>
          <p:nvPr/>
        </p:nvSpPr>
        <p:spPr>
          <a:xfrm>
            <a:off x="1443872" y="955311"/>
            <a:ext cx="9304256" cy="4401205"/>
          </a:xfrm>
          <a:prstGeom prst="rect">
            <a:avLst/>
          </a:prstGeom>
          <a:noFill/>
        </p:spPr>
        <p:txBody>
          <a:bodyPr wrap="square">
            <a:spAutoFit/>
          </a:bodyPr>
          <a:lstStyle/>
          <a:p>
            <a:r>
              <a:rPr lang="de-DE" sz="1400" b="1" dirty="0">
                <a:latin typeface="Arial" panose="020B0604020202020204" pitchFamily="34" charset="0"/>
                <a:cs typeface="Arial" panose="020B0604020202020204" pitchFamily="34" charset="0"/>
              </a:rPr>
              <a:t>Produktivität</a:t>
            </a:r>
            <a:r>
              <a:rPr lang="de-DE" sz="1400" dirty="0">
                <a:latin typeface="Arial" panose="020B0604020202020204" pitchFamily="34" charset="0"/>
                <a:cs typeface="Arial" panose="020B0604020202020204" pitchFamily="34" charset="0"/>
              </a:rPr>
              <a:t> ist das Verhältnis von Ertrag zu Aufwand. Grundsätzlich kann man hier jeden "Ertrag" oder jede "erbrachte Leistung" mit den dafür aufgewendeten Gütern in ein Verhältnis stellen</a:t>
            </a:r>
          </a:p>
          <a:p>
            <a:endParaRPr lang="de-DE" sz="1400" dirty="0">
              <a:latin typeface="Arial" panose="020B0604020202020204" pitchFamily="34" charset="0"/>
              <a:cs typeface="Arial" panose="020B0604020202020204" pitchFamily="34" charset="0"/>
            </a:endParaRPr>
          </a:p>
          <a:p>
            <a:r>
              <a:rPr lang="de-DE" sz="1400" dirty="0">
                <a:latin typeface="Arial" panose="020B0604020202020204" pitchFamily="34" charset="0"/>
                <a:cs typeface="Arial" panose="020B0604020202020204" pitchFamily="34" charset="0"/>
              </a:rPr>
              <a:t>👉Produktivität = Ertrag : Aufwand</a:t>
            </a:r>
          </a:p>
          <a:p>
            <a:r>
              <a:rPr lang="de-DE" sz="1400" dirty="0">
                <a:latin typeface="Arial" panose="020B0604020202020204" pitchFamily="34" charset="0"/>
                <a:cs typeface="Arial" panose="020B0604020202020204" pitchFamily="34" charset="0"/>
              </a:rPr>
              <a:t> </a:t>
            </a:r>
          </a:p>
          <a:p>
            <a:endParaRPr lang="de-DE" sz="1400" dirty="0">
              <a:latin typeface="Arial" panose="020B0604020202020204" pitchFamily="34" charset="0"/>
              <a:cs typeface="Arial" panose="020B0604020202020204" pitchFamily="34" charset="0"/>
            </a:endParaRPr>
          </a:p>
          <a:p>
            <a:r>
              <a:rPr lang="de-DE" sz="1400" dirty="0">
                <a:latin typeface="Arial" panose="020B0604020202020204" pitchFamily="34" charset="0"/>
                <a:cs typeface="Arial" panose="020B0604020202020204" pitchFamily="34" charset="0"/>
              </a:rPr>
              <a:t>In fast allen Fällen möchte man aber die Produktivität der menschlichen Arbeit prüfen. Das sieht unter Anwendung der o.g. Formel folgendermaßen aus:</a:t>
            </a:r>
          </a:p>
          <a:p>
            <a:endParaRPr lang="de-DE" sz="1400" dirty="0">
              <a:latin typeface="Arial" panose="020B0604020202020204" pitchFamily="34" charset="0"/>
              <a:cs typeface="Arial" panose="020B0604020202020204" pitchFamily="34" charset="0"/>
            </a:endParaRPr>
          </a:p>
          <a:p>
            <a:r>
              <a:rPr lang="de-DE" sz="1400" dirty="0">
                <a:latin typeface="Arial" panose="020B0604020202020204" pitchFamily="34" charset="0"/>
                <a:cs typeface="Arial" panose="020B0604020202020204" pitchFamily="34" charset="0"/>
              </a:rPr>
              <a:t>🔵Beispiele:</a:t>
            </a:r>
          </a:p>
          <a:p>
            <a:endParaRPr lang="de-DE" sz="1400" dirty="0">
              <a:latin typeface="Arial" panose="020B0604020202020204" pitchFamily="34" charset="0"/>
              <a:cs typeface="Arial" panose="020B0604020202020204" pitchFamily="34" charset="0"/>
            </a:endParaRPr>
          </a:p>
          <a:p>
            <a:r>
              <a:rPr lang="de-DE" sz="1400" dirty="0">
                <a:latin typeface="Arial" panose="020B0604020202020204" pitchFamily="34" charset="0"/>
                <a:cs typeface="Arial" panose="020B0604020202020204" pitchFamily="34" charset="0"/>
              </a:rPr>
              <a:t>Es wurden 100 Stücke mit 8 Mitarbeitern produziert - Dies zeigt die Produktivität der einzelnen Mitarbeiter = 100 ÷ 8 = 12,5 Stück/Mitarbeiter.</a:t>
            </a:r>
          </a:p>
          <a:p>
            <a:r>
              <a:rPr lang="de-DE" sz="1400" dirty="0">
                <a:latin typeface="Arial" panose="020B0604020202020204" pitchFamily="34" charset="0"/>
                <a:cs typeface="Arial" panose="020B0604020202020204" pitchFamily="34" charset="0"/>
              </a:rPr>
              <a:t>Es wurden 100 Stück in 35 Stunden Arbeit produziert - Dies zeigt die Produktivität pro Stunde = 100 ÷ 35 = ca. 2,86 Stück/Stunde.</a:t>
            </a:r>
          </a:p>
          <a:p>
            <a:r>
              <a:rPr lang="de-DE" sz="1400" dirty="0">
                <a:latin typeface="Arial" panose="020B0604020202020204" pitchFamily="34" charset="0"/>
                <a:cs typeface="Arial" panose="020B0604020202020204" pitchFamily="34" charset="0"/>
              </a:rPr>
              <a:t>Die Stückzahl 100 hat einen Gegenwert in Geld, sagen wir gesamt 2.000,00 € bei 8 Mitarbeitern. Jetzt berechnet werden, welchen Geldwert ein Mitarbeiter erbracht hat. 2.000 ÷ 8 = 250 € Wertschöpfung/Mitarbeiter. ✔️</a:t>
            </a:r>
          </a:p>
          <a:p>
            <a:r>
              <a:rPr lang="de-DE" sz="1400" dirty="0">
                <a:latin typeface="Arial" panose="020B0604020202020204" pitchFamily="34" charset="0"/>
                <a:cs typeface="Arial" panose="020B0604020202020204" pitchFamily="34" charset="0"/>
              </a:rPr>
              <a:t>Weitere wichtige Kennzahlen sind Wirtschaftlichkeit und Rentabilität. Eine niedrige Produktivität der menschlichen Arbeit kann diese Größen negativ beeinflussen, da sowohl die Wirtschaftlichkeit (Ertrag/Aufwand in Geldeinheiten) als auch die Rentabilität (Gewinn/Kapitaleinsatz) unter geringer Leistungsfähigkeit leiden.</a:t>
            </a:r>
          </a:p>
        </p:txBody>
      </p:sp>
    </p:spTree>
    <p:extLst>
      <p:ext uri="{BB962C8B-B14F-4D97-AF65-F5344CB8AC3E}">
        <p14:creationId xmlns:p14="http://schemas.microsoft.com/office/powerpoint/2010/main" val="4015096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3">
            <a:extLst>
              <a:ext uri="{FF2B5EF4-FFF2-40B4-BE49-F238E27FC236}">
                <a16:creationId xmlns:a16="http://schemas.microsoft.com/office/drawing/2014/main" id="{24F769B4-C640-C75E-9E41-C7F443067936}"/>
              </a:ext>
            </a:extLst>
          </p:cNvPr>
          <p:cNvSpPr txBox="1"/>
          <p:nvPr/>
        </p:nvSpPr>
        <p:spPr>
          <a:xfrm>
            <a:off x="5356747" y="0"/>
            <a:ext cx="1478511"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a:solidFill>
                  <a:srgbClr val="000000"/>
                </a:solidFill>
                <a:uFillTx/>
                <a:latin typeface="Arial" pitchFamily="34"/>
                <a:cs typeface="Arial" pitchFamily="34"/>
              </a:rPr>
              <a:t>Ziele</a:t>
            </a:r>
          </a:p>
        </p:txBody>
      </p:sp>
      <p:pic>
        <p:nvPicPr>
          <p:cNvPr id="3" name="Grafik 5">
            <a:extLst>
              <a:ext uri="{FF2B5EF4-FFF2-40B4-BE49-F238E27FC236}">
                <a16:creationId xmlns:a16="http://schemas.microsoft.com/office/drawing/2014/main" id="{D8E98F71-3401-2CF6-F1BA-2853EF6614F0}"/>
              </a:ext>
            </a:extLst>
          </p:cNvPr>
          <p:cNvPicPr>
            <a:picLocks noChangeAspect="1"/>
          </p:cNvPicPr>
          <p:nvPr/>
        </p:nvPicPr>
        <p:blipFill>
          <a:blip r:embed="rId2"/>
          <a:stretch>
            <a:fillRect/>
          </a:stretch>
        </p:blipFill>
        <p:spPr>
          <a:xfrm>
            <a:off x="914400" y="1190420"/>
            <a:ext cx="3912123" cy="1093174"/>
          </a:xfrm>
          <a:prstGeom prst="rect">
            <a:avLst/>
          </a:prstGeom>
          <a:noFill/>
          <a:ln cap="flat">
            <a:noFill/>
          </a:ln>
        </p:spPr>
      </p:pic>
      <p:sp>
        <p:nvSpPr>
          <p:cNvPr id="4" name="Textfeld 7">
            <a:extLst>
              <a:ext uri="{FF2B5EF4-FFF2-40B4-BE49-F238E27FC236}">
                <a16:creationId xmlns:a16="http://schemas.microsoft.com/office/drawing/2014/main" id="{C431A480-7A4D-43C9-0BE8-8563B695CB0E}"/>
              </a:ext>
            </a:extLst>
          </p:cNvPr>
          <p:cNvSpPr txBox="1"/>
          <p:nvPr/>
        </p:nvSpPr>
        <p:spPr>
          <a:xfrm>
            <a:off x="914400" y="2823703"/>
            <a:ext cx="6094430" cy="954103"/>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400" b="1" i="0" u="none" strike="noStrike" kern="1200" cap="none" spc="0" baseline="0" dirty="0">
                <a:solidFill>
                  <a:srgbClr val="000000"/>
                </a:solidFill>
                <a:uFillTx/>
                <a:latin typeface="Arial" pitchFamily="34"/>
                <a:cs typeface="Arial" pitchFamily="34"/>
              </a:rPr>
              <a:t>🎯Zufriedenheit mit den Bedingungen am Arbeitsplatz</a:t>
            </a:r>
            <a:r>
              <a:rPr lang="de-DE" sz="1400" b="0" i="0" u="none" strike="noStrike" kern="1200" cap="none" spc="0" baseline="0" dirty="0">
                <a:solidFill>
                  <a:srgbClr val="000000"/>
                </a:solidFill>
                <a:uFillTx/>
                <a:latin typeface="Arial" pitchFamily="34"/>
                <a:cs typeface="Arial" pitchFamily="34"/>
              </a:rPr>
              <a:t> beschreibt einen positiven emotionalen Zustand der Mitarbeitenden, der entsteht, wenn ihre Erwartungen an die Arbeit (Bedingungen, Bezahlung, Klima, Sicherheit) erfüllt oder übertroffen werden.</a:t>
            </a:r>
          </a:p>
        </p:txBody>
      </p:sp>
      <p:sp>
        <p:nvSpPr>
          <p:cNvPr id="5" name="Textfeld 9">
            <a:extLst>
              <a:ext uri="{FF2B5EF4-FFF2-40B4-BE49-F238E27FC236}">
                <a16:creationId xmlns:a16="http://schemas.microsoft.com/office/drawing/2014/main" id="{34FEFDCE-4CE3-153F-C65B-BEC1FA526FC3}"/>
              </a:ext>
            </a:extLst>
          </p:cNvPr>
          <p:cNvSpPr txBox="1"/>
          <p:nvPr/>
        </p:nvSpPr>
        <p:spPr>
          <a:xfrm>
            <a:off x="3525624" y="4035503"/>
            <a:ext cx="6094430" cy="738661"/>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400" b="1" i="0" u="none" strike="noStrike" kern="1200" cap="none" spc="0" baseline="0" dirty="0">
                <a:solidFill>
                  <a:srgbClr val="000000"/>
                </a:solidFill>
                <a:uFillTx/>
                <a:latin typeface="Arial" pitchFamily="34"/>
                <a:cs typeface="Arial" pitchFamily="34"/>
              </a:rPr>
              <a:t>🎯Motivation </a:t>
            </a:r>
            <a:r>
              <a:rPr lang="de-DE" sz="1400" b="0" i="0" u="none" strike="noStrike" kern="1200" cap="none" spc="0" baseline="0" dirty="0">
                <a:solidFill>
                  <a:srgbClr val="000000"/>
                </a:solidFill>
                <a:uFillTx/>
                <a:latin typeface="Arial" pitchFamily="34"/>
                <a:cs typeface="Arial" pitchFamily="34"/>
              </a:rPr>
              <a:t>beschreibt die innere Bereitschaft und das Engagement der Mitarbeitenden, ihre Arbeitskraft zielgerichtet für die Unternehmensziele einzusetzen.</a:t>
            </a:r>
          </a:p>
        </p:txBody>
      </p:sp>
      <p:sp>
        <p:nvSpPr>
          <p:cNvPr id="6" name="Textfeld 11">
            <a:extLst>
              <a:ext uri="{FF2B5EF4-FFF2-40B4-BE49-F238E27FC236}">
                <a16:creationId xmlns:a16="http://schemas.microsoft.com/office/drawing/2014/main" id="{DEE70642-7132-67C4-DBF5-F3CE31F11F9B}"/>
              </a:ext>
            </a:extLst>
          </p:cNvPr>
          <p:cNvSpPr txBox="1"/>
          <p:nvPr/>
        </p:nvSpPr>
        <p:spPr>
          <a:xfrm>
            <a:off x="5083405" y="5216514"/>
            <a:ext cx="6094430" cy="738661"/>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400" b="1" i="0" u="none" strike="noStrike" kern="1200" cap="none" spc="0" baseline="0">
                <a:solidFill>
                  <a:srgbClr val="000000"/>
                </a:solidFill>
                <a:uFillTx/>
                <a:latin typeface="Arial" pitchFamily="34"/>
                <a:cs typeface="Arial" pitchFamily="34"/>
              </a:rPr>
              <a:t>🎯Identifikation </a:t>
            </a:r>
            <a:r>
              <a:rPr lang="de-DE" sz="1400" b="0" i="0" u="none" strike="noStrike" kern="1200" cap="none" spc="0" baseline="0">
                <a:solidFill>
                  <a:srgbClr val="000000"/>
                </a:solidFill>
                <a:uFillTx/>
                <a:latin typeface="Arial" pitchFamily="34"/>
                <a:cs typeface="Arial" pitchFamily="34"/>
              </a:rPr>
              <a:t>ist das Ausmaß, in dem Mitarbeitende sich mit den Zielen, Werten und der Kultur des Unternehmens verbunden fühlen und diese als ihre eigenen ansehen.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DEF22-EBDA-AEA4-6C3D-6E083229AB12}"/>
            </a:ext>
          </a:extLst>
        </p:cNvPr>
        <p:cNvGrpSpPr/>
        <p:nvPr/>
      </p:nvGrpSpPr>
      <p:grpSpPr>
        <a:xfrm>
          <a:off x="0" y="0"/>
          <a:ext cx="0" cy="0"/>
          <a:chOff x="0" y="0"/>
          <a:chExt cx="0" cy="0"/>
        </a:xfrm>
      </p:grpSpPr>
      <p:sp>
        <p:nvSpPr>
          <p:cNvPr id="2" name="Textfeld 3">
            <a:extLst>
              <a:ext uri="{FF2B5EF4-FFF2-40B4-BE49-F238E27FC236}">
                <a16:creationId xmlns:a16="http://schemas.microsoft.com/office/drawing/2014/main" id="{824F55B2-ED53-3AE2-ECBA-5F715820ED3D}"/>
              </a:ext>
            </a:extLst>
          </p:cNvPr>
          <p:cNvSpPr txBox="1"/>
          <p:nvPr/>
        </p:nvSpPr>
        <p:spPr>
          <a:xfrm>
            <a:off x="7320466" y="609600"/>
            <a:ext cx="4140014" cy="1330839"/>
          </a:xfrm>
          <a:prstGeom prst="rect">
            <a:avLst/>
          </a:prstGeom>
        </p:spPr>
        <p:txBody>
          <a:bodyPr vert="horz" lIns="91440" tIns="45720" rIns="91440" bIns="45720" rtlCol="0" anchor="ctr" anchorCtr="0" compatLnSpc="1">
            <a:normAutofit/>
          </a:bodyPr>
          <a:lstStyle/>
          <a:p>
            <a:pPr marL="0" marR="0" lvl="0" indent="0" fontAlgn="auto">
              <a:lnSpc>
                <a:spcPct val="90000"/>
              </a:lnSpc>
              <a:spcBef>
                <a:spcPct val="0"/>
              </a:spcBef>
              <a:spcAft>
                <a:spcPts val="600"/>
              </a:spcAft>
              <a:tabLst/>
              <a:defRPr sz="1800" b="0" i="0" u="none" strike="noStrike" kern="0" cap="none" spc="0" baseline="0">
                <a:solidFill>
                  <a:srgbClr val="000000"/>
                </a:solidFill>
                <a:uFillTx/>
              </a:defRPr>
            </a:pPr>
            <a:r>
              <a:rPr lang="en-US" sz="4400" b="0" i="0" u="none" strike="noStrike" cap="none" spc="0" baseline="0">
                <a:uFillTx/>
                <a:latin typeface="+mj-lt"/>
                <a:ea typeface="+mj-ea"/>
                <a:cs typeface="+mj-cs"/>
              </a:rPr>
              <a:t>Ziele</a:t>
            </a:r>
          </a:p>
        </p:txBody>
      </p:sp>
      <p:pic>
        <p:nvPicPr>
          <p:cNvPr id="1028" name="Picture 4" descr="Ökologie und grüne Welt | Premium Vektor">
            <a:extLst>
              <a:ext uri="{FF2B5EF4-FFF2-40B4-BE49-F238E27FC236}">
                <a16:creationId xmlns:a16="http://schemas.microsoft.com/office/drawing/2014/main" id="{4643ECC5-0224-286E-8F82-382A77CE17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 b="632"/>
          <a:stretch>
            <a:fillRect/>
          </a:stretch>
        </p:blipFill>
        <p:spPr bwMode="auto">
          <a:xfrm>
            <a:off x="20" y="10"/>
            <a:ext cx="6901711" cy="6857990"/>
          </a:xfrm>
          <a:custGeom>
            <a:avLst/>
            <a:gdLst/>
            <a:ahLst/>
            <a:cxnLst/>
            <a:rect l="l" t="t" r="r" b="b"/>
            <a:pathLst>
              <a:path w="6901731" h="6858000">
                <a:moveTo>
                  <a:pt x="0" y="0"/>
                </a:moveTo>
                <a:lnTo>
                  <a:pt x="6897896" y="5958"/>
                </a:lnTo>
                <a:lnTo>
                  <a:pt x="6866823" y="62592"/>
                </a:lnTo>
                <a:lnTo>
                  <a:pt x="6901731" y="89476"/>
                </a:lnTo>
                <a:lnTo>
                  <a:pt x="6901731" y="103833"/>
                </a:lnTo>
                <a:lnTo>
                  <a:pt x="6900034" y="110092"/>
                </a:lnTo>
                <a:lnTo>
                  <a:pt x="6901731" y="113679"/>
                </a:lnTo>
                <a:lnTo>
                  <a:pt x="6901731" y="405560"/>
                </a:lnTo>
                <a:lnTo>
                  <a:pt x="6900456" y="429509"/>
                </a:lnTo>
                <a:cubicBezTo>
                  <a:pt x="6892773" y="535647"/>
                  <a:pt x="6878314" y="537918"/>
                  <a:pt x="6886342" y="636808"/>
                </a:cubicBezTo>
                <a:cubicBezTo>
                  <a:pt x="6892506" y="756883"/>
                  <a:pt x="6864504" y="771443"/>
                  <a:pt x="6851784" y="839073"/>
                </a:cubicBezTo>
                <a:cubicBezTo>
                  <a:pt x="6838675" y="892655"/>
                  <a:pt x="6864124" y="961738"/>
                  <a:pt x="6845760" y="994930"/>
                </a:cubicBezTo>
                <a:cubicBezTo>
                  <a:pt x="6833572" y="1024166"/>
                  <a:pt x="6859282" y="1058905"/>
                  <a:pt x="6845601" y="1112932"/>
                </a:cubicBezTo>
                <a:cubicBezTo>
                  <a:pt x="6838700" y="1149910"/>
                  <a:pt x="6829138" y="1151035"/>
                  <a:pt x="6820235" y="1187433"/>
                </a:cubicBezTo>
                <a:cubicBezTo>
                  <a:pt x="6815504" y="1196464"/>
                  <a:pt x="6777707" y="1338549"/>
                  <a:pt x="6759643" y="1337010"/>
                </a:cubicBezTo>
                <a:cubicBezTo>
                  <a:pt x="6737660" y="1337296"/>
                  <a:pt x="6760650" y="1396341"/>
                  <a:pt x="6736375" y="1382272"/>
                </a:cubicBezTo>
                <a:cubicBezTo>
                  <a:pt x="6755741" y="1415836"/>
                  <a:pt x="6714675" y="1414567"/>
                  <a:pt x="6701292" y="1432111"/>
                </a:cubicBezTo>
                <a:cubicBezTo>
                  <a:pt x="6721110" y="1460185"/>
                  <a:pt x="6692106" y="1490815"/>
                  <a:pt x="6686578" y="1518624"/>
                </a:cubicBezTo>
                <a:cubicBezTo>
                  <a:pt x="6682512" y="1567002"/>
                  <a:pt x="6679579" y="1571443"/>
                  <a:pt x="6670824" y="1607743"/>
                </a:cubicBezTo>
                <a:cubicBezTo>
                  <a:pt x="6671133" y="1629590"/>
                  <a:pt x="6663161" y="1656870"/>
                  <a:pt x="6664392" y="1696405"/>
                </a:cubicBezTo>
                <a:cubicBezTo>
                  <a:pt x="6655686" y="1770486"/>
                  <a:pt x="6641938" y="1757082"/>
                  <a:pt x="6642880" y="1812372"/>
                </a:cubicBezTo>
                <a:cubicBezTo>
                  <a:pt x="6638579" y="1872475"/>
                  <a:pt x="6619231" y="1825476"/>
                  <a:pt x="6612547" y="1876437"/>
                </a:cubicBezTo>
                <a:cubicBezTo>
                  <a:pt x="6600695" y="1913834"/>
                  <a:pt x="6591061" y="1923231"/>
                  <a:pt x="6571760" y="1953331"/>
                </a:cubicBezTo>
                <a:cubicBezTo>
                  <a:pt x="6561039" y="1989021"/>
                  <a:pt x="6544090" y="2087896"/>
                  <a:pt x="6520213" y="2096455"/>
                </a:cubicBezTo>
                <a:lnTo>
                  <a:pt x="6492461" y="2188148"/>
                </a:lnTo>
                <a:cubicBezTo>
                  <a:pt x="6504372" y="2211333"/>
                  <a:pt x="6489131" y="2253220"/>
                  <a:pt x="6471854" y="2259117"/>
                </a:cubicBezTo>
                <a:cubicBezTo>
                  <a:pt x="6466151" y="2287829"/>
                  <a:pt x="6440452" y="2301346"/>
                  <a:pt x="6439832" y="2328334"/>
                </a:cubicBezTo>
                <a:cubicBezTo>
                  <a:pt x="6431013" y="2351201"/>
                  <a:pt x="6444250" y="2396409"/>
                  <a:pt x="6425162" y="2408211"/>
                </a:cubicBezTo>
                <a:lnTo>
                  <a:pt x="6417221" y="2427382"/>
                </a:lnTo>
                <a:lnTo>
                  <a:pt x="6425030" y="2464387"/>
                </a:lnTo>
                <a:lnTo>
                  <a:pt x="6406293" y="2472223"/>
                </a:lnTo>
                <a:cubicBezTo>
                  <a:pt x="6406862" y="2477277"/>
                  <a:pt x="6406486" y="2491723"/>
                  <a:pt x="6405400" y="2493547"/>
                </a:cubicBezTo>
                <a:lnTo>
                  <a:pt x="6374829" y="2532070"/>
                </a:lnTo>
                <a:cubicBezTo>
                  <a:pt x="6374597" y="2545374"/>
                  <a:pt x="6360976" y="2563797"/>
                  <a:pt x="6350864" y="2577422"/>
                </a:cubicBezTo>
                <a:cubicBezTo>
                  <a:pt x="6327056" y="2632768"/>
                  <a:pt x="6341262" y="2616275"/>
                  <a:pt x="6329174" y="2663854"/>
                </a:cubicBezTo>
                <a:cubicBezTo>
                  <a:pt x="6326303" y="2703642"/>
                  <a:pt x="6332854" y="2709643"/>
                  <a:pt x="6315095" y="2741507"/>
                </a:cubicBezTo>
                <a:cubicBezTo>
                  <a:pt x="6319921" y="2740191"/>
                  <a:pt x="6321925" y="2742004"/>
                  <a:pt x="6322463" y="2745641"/>
                </a:cubicBezTo>
                <a:cubicBezTo>
                  <a:pt x="6322245" y="2747982"/>
                  <a:pt x="6322027" y="2750323"/>
                  <a:pt x="6321808" y="2752663"/>
                </a:cubicBezTo>
                <a:lnTo>
                  <a:pt x="6314569" y="2756718"/>
                </a:lnTo>
                <a:cubicBezTo>
                  <a:pt x="6289324" y="2773686"/>
                  <a:pt x="6317551" y="2780051"/>
                  <a:pt x="6315211" y="2811618"/>
                </a:cubicBezTo>
                <a:cubicBezTo>
                  <a:pt x="6315620" y="2826627"/>
                  <a:pt x="6296047" y="2885298"/>
                  <a:pt x="6302211" y="2882314"/>
                </a:cubicBezTo>
                <a:lnTo>
                  <a:pt x="6286167" y="2949597"/>
                </a:lnTo>
                <a:cubicBezTo>
                  <a:pt x="6286401" y="2994618"/>
                  <a:pt x="6286615" y="2971464"/>
                  <a:pt x="6287037" y="3008578"/>
                </a:cubicBezTo>
                <a:cubicBezTo>
                  <a:pt x="6293795" y="3029535"/>
                  <a:pt x="6274405" y="3114154"/>
                  <a:pt x="6259150" y="3123139"/>
                </a:cubicBezTo>
                <a:cubicBezTo>
                  <a:pt x="6250085" y="3189063"/>
                  <a:pt x="6269067" y="3151280"/>
                  <a:pt x="6272249" y="3227854"/>
                </a:cubicBezTo>
                <a:cubicBezTo>
                  <a:pt x="6278775" y="3295842"/>
                  <a:pt x="6289216" y="3303765"/>
                  <a:pt x="6292288" y="3378383"/>
                </a:cubicBezTo>
                <a:cubicBezTo>
                  <a:pt x="6303894" y="3395995"/>
                  <a:pt x="6287498" y="3432581"/>
                  <a:pt x="6288328" y="3459618"/>
                </a:cubicBezTo>
                <a:cubicBezTo>
                  <a:pt x="6289158" y="3486653"/>
                  <a:pt x="6299937" y="3538735"/>
                  <a:pt x="6297272" y="3540603"/>
                </a:cubicBezTo>
                <a:cubicBezTo>
                  <a:pt x="6296849" y="3577379"/>
                  <a:pt x="6294184" y="3587943"/>
                  <a:pt x="6291001" y="3638374"/>
                </a:cubicBezTo>
                <a:cubicBezTo>
                  <a:pt x="6283026" y="3666794"/>
                  <a:pt x="6265833" y="3731744"/>
                  <a:pt x="6283592" y="3763609"/>
                </a:cubicBezTo>
                <a:cubicBezTo>
                  <a:pt x="6264286" y="3758340"/>
                  <a:pt x="6290177" y="3803150"/>
                  <a:pt x="6274068" y="3814506"/>
                </a:cubicBezTo>
                <a:cubicBezTo>
                  <a:pt x="6260645" y="3821643"/>
                  <a:pt x="6265372" y="3836902"/>
                  <a:pt x="6262850" y="3850454"/>
                </a:cubicBezTo>
                <a:cubicBezTo>
                  <a:pt x="6250418" y="3863479"/>
                  <a:pt x="6250660" y="3955243"/>
                  <a:pt x="6257357" y="3975474"/>
                </a:cubicBezTo>
                <a:cubicBezTo>
                  <a:pt x="6245091" y="4036737"/>
                  <a:pt x="6237535" y="4029237"/>
                  <a:pt x="6257889" y="4073155"/>
                </a:cubicBezTo>
                <a:cubicBezTo>
                  <a:pt x="6259272" y="4085906"/>
                  <a:pt x="6239882" y="4116397"/>
                  <a:pt x="6237441" y="4126638"/>
                </a:cubicBezTo>
                <a:lnTo>
                  <a:pt x="6245587" y="4172738"/>
                </a:lnTo>
                <a:lnTo>
                  <a:pt x="6235772" y="4176721"/>
                </a:lnTo>
                <a:lnTo>
                  <a:pt x="6233287" y="4195136"/>
                </a:lnTo>
                <a:lnTo>
                  <a:pt x="6234619" y="4280850"/>
                </a:lnTo>
                <a:cubicBezTo>
                  <a:pt x="6239453" y="4320763"/>
                  <a:pt x="6223309" y="4337596"/>
                  <a:pt x="6219318" y="4402526"/>
                </a:cubicBezTo>
                <a:cubicBezTo>
                  <a:pt x="6205466" y="4516209"/>
                  <a:pt x="6216183" y="4588729"/>
                  <a:pt x="6216810" y="4651172"/>
                </a:cubicBezTo>
                <a:cubicBezTo>
                  <a:pt x="6217673" y="4756959"/>
                  <a:pt x="6228654" y="4824005"/>
                  <a:pt x="6225945" y="4916779"/>
                </a:cubicBezTo>
                <a:cubicBezTo>
                  <a:pt x="6217032" y="4993010"/>
                  <a:pt x="6264271" y="4984591"/>
                  <a:pt x="6230174" y="5051379"/>
                </a:cubicBezTo>
                <a:cubicBezTo>
                  <a:pt x="6235713" y="5056951"/>
                  <a:pt x="6239420" y="5163714"/>
                  <a:pt x="6242600" y="5170879"/>
                </a:cubicBezTo>
                <a:lnTo>
                  <a:pt x="6235996" y="5216428"/>
                </a:lnTo>
                <a:lnTo>
                  <a:pt x="6214638" y="5285298"/>
                </a:lnTo>
                <a:cubicBezTo>
                  <a:pt x="6211392" y="5297492"/>
                  <a:pt x="6225576" y="5312063"/>
                  <a:pt x="6228432" y="5317696"/>
                </a:cubicBezTo>
                <a:lnTo>
                  <a:pt x="6246496" y="5398787"/>
                </a:lnTo>
                <a:lnTo>
                  <a:pt x="6244793" y="5399530"/>
                </a:lnTo>
                <a:lnTo>
                  <a:pt x="6241695" y="5406948"/>
                </a:lnTo>
                <a:lnTo>
                  <a:pt x="6267461" y="5499413"/>
                </a:lnTo>
                <a:cubicBezTo>
                  <a:pt x="6285387" y="5533848"/>
                  <a:pt x="6284888" y="5550029"/>
                  <a:pt x="6295987" y="5582659"/>
                </a:cubicBezTo>
                <a:cubicBezTo>
                  <a:pt x="6311253" y="5681724"/>
                  <a:pt x="6295439" y="5695558"/>
                  <a:pt x="6364803" y="5784263"/>
                </a:cubicBezTo>
                <a:cubicBezTo>
                  <a:pt x="6379348" y="5818651"/>
                  <a:pt x="6412475" y="5906802"/>
                  <a:pt x="6423050" y="5922637"/>
                </a:cubicBezTo>
                <a:cubicBezTo>
                  <a:pt x="6445210" y="5973612"/>
                  <a:pt x="6468179" y="6023873"/>
                  <a:pt x="6497767" y="6090108"/>
                </a:cubicBezTo>
                <a:cubicBezTo>
                  <a:pt x="6571895" y="6150548"/>
                  <a:pt x="6572491" y="6236583"/>
                  <a:pt x="6606710" y="6281543"/>
                </a:cubicBezTo>
                <a:cubicBezTo>
                  <a:pt x="6633675" y="6335892"/>
                  <a:pt x="6654357" y="6388782"/>
                  <a:pt x="6667540" y="6443715"/>
                </a:cubicBezTo>
                <a:cubicBezTo>
                  <a:pt x="6685192" y="6466826"/>
                  <a:pt x="6650500" y="6508701"/>
                  <a:pt x="6659722" y="6550105"/>
                </a:cubicBezTo>
                <a:cubicBezTo>
                  <a:pt x="6665926" y="6645044"/>
                  <a:pt x="6669126" y="6627536"/>
                  <a:pt x="6671805" y="6687397"/>
                </a:cubicBezTo>
                <a:cubicBezTo>
                  <a:pt x="6682671" y="6733683"/>
                  <a:pt x="6665210" y="6772117"/>
                  <a:pt x="6669658" y="6806602"/>
                </a:cubicBezTo>
                <a:cubicBezTo>
                  <a:pt x="6661174" y="6812658"/>
                  <a:pt x="6667097" y="6831470"/>
                  <a:pt x="6675783" y="6850325"/>
                </a:cubicBezTo>
                <a:lnTo>
                  <a:pt x="6679704" y="6858000"/>
                </a:lnTo>
                <a:lnTo>
                  <a:pt x="4532241" y="6858000"/>
                </a:lnTo>
                <a:lnTo>
                  <a:pt x="1208596" y="6858000"/>
                </a:lnTo>
                <a:lnTo>
                  <a:pt x="0" y="6858000"/>
                </a:lnTo>
                <a:close/>
              </a:path>
            </a:pathLst>
          </a:custGeom>
          <a:noFill/>
          <a:extLst>
            <a:ext uri="{909E8E84-426E-40DD-AFC4-6F175D3DCCD1}">
              <a14:hiddenFill xmlns:a14="http://schemas.microsoft.com/office/drawing/2010/main">
                <a:solidFill>
                  <a:srgbClr val="FFFFFF"/>
                </a:solidFill>
              </a14:hiddenFill>
            </a:ext>
          </a:extLst>
        </p:spPr>
      </p:pic>
      <p:sp>
        <p:nvSpPr>
          <p:cNvPr id="8" name="Textfeld 7">
            <a:extLst>
              <a:ext uri="{FF2B5EF4-FFF2-40B4-BE49-F238E27FC236}">
                <a16:creationId xmlns:a16="http://schemas.microsoft.com/office/drawing/2014/main" id="{F612CE79-5E48-909D-C6C9-F949FDBC4688}"/>
              </a:ext>
            </a:extLst>
          </p:cNvPr>
          <p:cNvSpPr txBox="1"/>
          <p:nvPr/>
        </p:nvSpPr>
        <p:spPr>
          <a:xfrm>
            <a:off x="6381550" y="1940439"/>
            <a:ext cx="5473545" cy="3064698"/>
          </a:xfrm>
          <a:prstGeom prst="rect">
            <a:avLst/>
          </a:prstGeom>
        </p:spPr>
        <p:txBody>
          <a:bodyPr vert="horz" lIns="91440" tIns="45720" rIns="91440" bIns="45720" rtlCol="0">
            <a:normAutofit/>
          </a:bodyPr>
          <a:lstStyle/>
          <a:p>
            <a:pPr>
              <a:lnSpc>
                <a:spcPct val="90000"/>
              </a:lnSpc>
              <a:spcAft>
                <a:spcPts val="600"/>
              </a:spcAft>
            </a:pPr>
            <a:r>
              <a:rPr lang="en-US" sz="1700" b="1" dirty="0"/>
              <a:t>🎯 </a:t>
            </a:r>
            <a:r>
              <a:rPr lang="en-US" sz="1700" dirty="0" err="1"/>
              <a:t>Positionierung</a:t>
            </a:r>
            <a:r>
              <a:rPr lang="en-US" sz="1700" dirty="0"/>
              <a:t> </a:t>
            </a:r>
            <a:r>
              <a:rPr lang="en-US" sz="1700" dirty="0" err="1"/>
              <a:t>als</a:t>
            </a:r>
            <a:r>
              <a:rPr lang="en-US" sz="1700" dirty="0"/>
              <a:t> </a:t>
            </a:r>
            <a:r>
              <a:rPr lang="en-US" sz="1700" dirty="0" err="1"/>
              <a:t>grüner</a:t>
            </a:r>
            <a:r>
              <a:rPr lang="en-US" sz="1700" dirty="0"/>
              <a:t> </a:t>
            </a:r>
            <a:r>
              <a:rPr lang="en-US" sz="1700" dirty="0" err="1"/>
              <a:t>Arbeitgeber</a:t>
            </a:r>
            <a:endParaRPr lang="en-US" sz="1700" dirty="0"/>
          </a:p>
          <a:p>
            <a:pPr>
              <a:lnSpc>
                <a:spcPct val="90000"/>
              </a:lnSpc>
              <a:spcAft>
                <a:spcPts val="600"/>
              </a:spcAft>
            </a:pPr>
            <a:r>
              <a:rPr lang="en-US" sz="1700" b="1" dirty="0"/>
              <a:t>🎯 </a:t>
            </a:r>
            <a:r>
              <a:rPr lang="en-US" sz="1700" dirty="0" err="1"/>
              <a:t>Nachhaltige</a:t>
            </a:r>
            <a:r>
              <a:rPr lang="en-US" sz="1700" dirty="0"/>
              <a:t> Recruiting-</a:t>
            </a:r>
            <a:r>
              <a:rPr lang="en-US" sz="1700" dirty="0" err="1"/>
              <a:t>Prozesse</a:t>
            </a:r>
            <a:endParaRPr lang="en-US" sz="1700" dirty="0"/>
          </a:p>
          <a:p>
            <a:pPr>
              <a:lnSpc>
                <a:spcPct val="90000"/>
              </a:lnSpc>
              <a:spcAft>
                <a:spcPts val="600"/>
              </a:spcAft>
            </a:pPr>
            <a:r>
              <a:rPr lang="en-US" sz="1700" b="1" dirty="0"/>
              <a:t>🎯 </a:t>
            </a:r>
            <a:r>
              <a:rPr lang="en-US" sz="1700" dirty="0" err="1"/>
              <a:t>Schulungsprogramme</a:t>
            </a:r>
            <a:r>
              <a:rPr lang="en-US" sz="1700" dirty="0"/>
              <a:t>: </a:t>
            </a:r>
            <a:r>
              <a:rPr lang="en-US" sz="1700" dirty="0" err="1"/>
              <a:t>Durchführung</a:t>
            </a:r>
            <a:r>
              <a:rPr lang="en-US" sz="1700" dirty="0"/>
              <a:t> von Workshops </a:t>
            </a:r>
            <a:r>
              <a:rPr lang="en-US" sz="1700" dirty="0" err="1"/>
              <a:t>zu</a:t>
            </a:r>
            <a:r>
              <a:rPr lang="en-US" sz="1700" dirty="0"/>
              <a:t> </a:t>
            </a:r>
            <a:r>
              <a:rPr lang="en-US" sz="1700" dirty="0" err="1"/>
              <a:t>Themen</a:t>
            </a:r>
            <a:r>
              <a:rPr lang="en-US" sz="1700" dirty="0"/>
              <a:t> der </a:t>
            </a:r>
            <a:r>
              <a:rPr lang="en-US" sz="1700" dirty="0" err="1"/>
              <a:t>Ökologie</a:t>
            </a:r>
            <a:endParaRPr lang="en-US" sz="1700" dirty="0"/>
          </a:p>
          <a:p>
            <a:pPr>
              <a:lnSpc>
                <a:spcPct val="90000"/>
              </a:lnSpc>
              <a:spcAft>
                <a:spcPts val="600"/>
              </a:spcAft>
            </a:pPr>
            <a:r>
              <a:rPr lang="en-US" sz="1700" b="1" dirty="0"/>
              <a:t>🎯 </a:t>
            </a:r>
            <a:r>
              <a:rPr lang="en-US" sz="1700" dirty="0" err="1"/>
              <a:t>Ressourceneffizienz</a:t>
            </a:r>
            <a:endParaRPr lang="en-US" sz="1700" dirty="0"/>
          </a:p>
          <a:p>
            <a:pPr>
              <a:lnSpc>
                <a:spcPct val="90000"/>
              </a:lnSpc>
              <a:spcAft>
                <a:spcPts val="600"/>
              </a:spcAft>
            </a:pPr>
            <a:r>
              <a:rPr lang="en-US" sz="1700" b="1" dirty="0"/>
              <a:t>🎯 </a:t>
            </a:r>
            <a:r>
              <a:rPr lang="en-US" sz="1700" dirty="0" err="1"/>
              <a:t>Förderung</a:t>
            </a:r>
            <a:r>
              <a:rPr lang="en-US" sz="1700" dirty="0"/>
              <a:t> von </a:t>
            </a:r>
            <a:r>
              <a:rPr lang="en-US" sz="1700" dirty="0" err="1"/>
              <a:t>Mitarbeiterinitiativen</a:t>
            </a:r>
            <a:endParaRPr lang="en-US" sz="1700" dirty="0"/>
          </a:p>
          <a:p>
            <a:pPr>
              <a:lnSpc>
                <a:spcPct val="90000"/>
              </a:lnSpc>
              <a:spcAft>
                <a:spcPts val="600"/>
              </a:spcAft>
            </a:pPr>
            <a:r>
              <a:rPr lang="en-US" sz="1700" b="1" dirty="0"/>
              <a:t>🎯 </a:t>
            </a:r>
            <a:r>
              <a:rPr lang="en-US" sz="1700" dirty="0" err="1"/>
              <a:t>Nachhaltigkeits</a:t>
            </a:r>
            <a:r>
              <a:rPr lang="en-US" sz="1700" dirty="0"/>
              <a:t>-Onboarding: Information</a:t>
            </a:r>
          </a:p>
          <a:p>
            <a:pPr>
              <a:lnSpc>
                <a:spcPct val="90000"/>
              </a:lnSpc>
              <a:spcAft>
                <a:spcPts val="600"/>
              </a:spcAft>
            </a:pPr>
            <a:r>
              <a:rPr lang="en-US" sz="1700" b="1" dirty="0"/>
              <a:t>🎯 </a:t>
            </a:r>
            <a:r>
              <a:rPr lang="en-US" sz="1700" dirty="0"/>
              <a:t>Green Benefits: </a:t>
            </a:r>
            <a:r>
              <a:rPr lang="en-US" sz="1700" dirty="0" err="1"/>
              <a:t>Zuschüsse</a:t>
            </a:r>
            <a:r>
              <a:rPr lang="en-US" sz="1700" dirty="0"/>
              <a:t> für </a:t>
            </a:r>
            <a:r>
              <a:rPr lang="en-US" sz="1700" dirty="0" err="1"/>
              <a:t>ökologische</a:t>
            </a:r>
            <a:r>
              <a:rPr lang="en-US" sz="1700" dirty="0"/>
              <a:t> </a:t>
            </a:r>
            <a:r>
              <a:rPr lang="en-US" sz="1700" dirty="0" err="1"/>
              <a:t>Produkte</a:t>
            </a:r>
            <a:endParaRPr lang="en-US" sz="1700" dirty="0"/>
          </a:p>
          <a:p>
            <a:pPr>
              <a:lnSpc>
                <a:spcPct val="90000"/>
              </a:lnSpc>
              <a:spcAft>
                <a:spcPts val="600"/>
              </a:spcAft>
            </a:pPr>
            <a:r>
              <a:rPr lang="en-US" sz="1700" b="1" dirty="0"/>
              <a:t>🎯 </a:t>
            </a:r>
            <a:r>
              <a:rPr lang="en-US" sz="1700" dirty="0" err="1"/>
              <a:t>Anreizsysteme</a:t>
            </a:r>
            <a:r>
              <a:rPr lang="en-US" sz="1700" dirty="0"/>
              <a:t>: Boni für das </a:t>
            </a:r>
            <a:r>
              <a:rPr lang="en-US" sz="1700" dirty="0" err="1"/>
              <a:t>Erreichen</a:t>
            </a:r>
            <a:r>
              <a:rPr lang="en-US" sz="1700" dirty="0"/>
              <a:t> von CO₂-</a:t>
            </a:r>
            <a:r>
              <a:rPr lang="en-US" sz="1700" dirty="0" err="1"/>
              <a:t>Einsparungszielen</a:t>
            </a:r>
            <a:endParaRPr lang="en-US" sz="1700" dirty="0"/>
          </a:p>
        </p:txBody>
      </p:sp>
    </p:spTree>
    <p:extLst>
      <p:ext uri="{BB962C8B-B14F-4D97-AF65-F5344CB8AC3E}">
        <p14:creationId xmlns:p14="http://schemas.microsoft.com/office/powerpoint/2010/main" val="662545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3">
            <a:extLst>
              <a:ext uri="{FF2B5EF4-FFF2-40B4-BE49-F238E27FC236}">
                <a16:creationId xmlns:a16="http://schemas.microsoft.com/office/drawing/2014/main" id="{03B97D41-E98B-1504-7613-C9C754DF0EA3}"/>
              </a:ext>
            </a:extLst>
          </p:cNvPr>
          <p:cNvSpPr txBox="1"/>
          <p:nvPr/>
        </p:nvSpPr>
        <p:spPr>
          <a:xfrm>
            <a:off x="5356747" y="0"/>
            <a:ext cx="1478511"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1200" cap="none" spc="0" baseline="0">
                <a:solidFill>
                  <a:srgbClr val="000000"/>
                </a:solidFill>
                <a:uFillTx/>
                <a:latin typeface="Arial" pitchFamily="34"/>
                <a:cs typeface="Arial" pitchFamily="34"/>
              </a:rPr>
              <a:t>Ziele</a:t>
            </a:r>
          </a:p>
        </p:txBody>
      </p:sp>
      <p:sp>
        <p:nvSpPr>
          <p:cNvPr id="3" name="Textfeld 2">
            <a:extLst>
              <a:ext uri="{FF2B5EF4-FFF2-40B4-BE49-F238E27FC236}">
                <a16:creationId xmlns:a16="http://schemas.microsoft.com/office/drawing/2014/main" id="{80A8BC03-775A-62BB-68A0-73507271D1E7}"/>
              </a:ext>
            </a:extLst>
          </p:cNvPr>
          <p:cNvSpPr txBox="1"/>
          <p:nvPr/>
        </p:nvSpPr>
        <p:spPr>
          <a:xfrm>
            <a:off x="636523" y="1041606"/>
            <a:ext cx="6096003" cy="1406603"/>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ts val="2100"/>
              </a:lnSpc>
              <a:spcBef>
                <a:spcPts val="0"/>
              </a:spcBef>
              <a:spcAft>
                <a:spcPts val="0"/>
              </a:spcAft>
              <a:buNone/>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 </a:t>
            </a:r>
            <a:r>
              <a:rPr lang="de-DE" sz="1200" b="1" i="0" u="none" strike="noStrike" kern="1200" cap="none" spc="0" baseline="0">
                <a:solidFill>
                  <a:srgbClr val="000000"/>
                </a:solidFill>
                <a:uFillTx/>
                <a:latin typeface="Arial" pitchFamily="34"/>
                <a:cs typeface="Arial" pitchFamily="34"/>
              </a:rPr>
              <a:t>Gesellschaftliche Ziele:</a:t>
            </a:r>
            <a:endParaRPr lang="de-DE" sz="1200" b="0" i="0" u="none" strike="noStrike" kern="1200" cap="none" spc="0" baseline="0">
              <a:solidFill>
                <a:srgbClr val="000000"/>
              </a:solidFill>
              <a:uFillTx/>
              <a:latin typeface="Arial" pitchFamily="34"/>
              <a:cs typeface="Arial" pitchFamily="34"/>
            </a:endParaRPr>
          </a:p>
          <a:p>
            <a:pPr marL="742950" marR="0" lvl="1" indent="-2857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Beitrag zur sozialen Sicherheit (z. B. faire Entlohnung, Sozialabgaben)</a:t>
            </a:r>
          </a:p>
          <a:p>
            <a:pPr marL="742950" marR="0" lvl="1" indent="-2857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Einhaltung gesetzlicher Vorschriften (Arbeitsrecht, Gleichstellung, Arbeitsschutz)</a:t>
            </a:r>
          </a:p>
          <a:p>
            <a:pPr marL="742950" marR="0" lvl="1" indent="-28575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Förderung von Diversität und Nachhaltigkeit</a:t>
            </a:r>
          </a:p>
        </p:txBody>
      </p:sp>
      <p:sp>
        <p:nvSpPr>
          <p:cNvPr id="4" name="Textfeld 6">
            <a:extLst>
              <a:ext uri="{FF2B5EF4-FFF2-40B4-BE49-F238E27FC236}">
                <a16:creationId xmlns:a16="http://schemas.microsoft.com/office/drawing/2014/main" id="{0D9FF45D-4C9B-8ABD-AA00-507F715C30C4}"/>
              </a:ext>
            </a:extLst>
          </p:cNvPr>
          <p:cNvSpPr txBox="1"/>
          <p:nvPr/>
        </p:nvSpPr>
        <p:spPr>
          <a:xfrm>
            <a:off x="777925" y="3623547"/>
            <a:ext cx="6096003" cy="159684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a:t>
            </a:r>
            <a:r>
              <a:rPr lang="de-DE" sz="1200" b="1" i="0" u="none" strike="noStrike" kern="1200" cap="none" spc="0" baseline="0">
                <a:solidFill>
                  <a:srgbClr val="000000"/>
                </a:solidFill>
                <a:uFillTx/>
                <a:latin typeface="Arial" pitchFamily="34"/>
                <a:cs typeface="Arial" pitchFamily="34"/>
              </a:rPr>
              <a:t>Wirtschaftliche Ziele (Unternehmensperspektive)</a:t>
            </a:r>
            <a:endParaRPr lang="de-DE" sz="1200" b="0" i="0" u="none" strike="noStrike" kern="1200" cap="none" spc="0" baseline="0">
              <a:solidFill>
                <a:srgbClr val="000000"/>
              </a:solidFill>
              <a:uFillTx/>
              <a:latin typeface="Arial" pitchFamily="34"/>
              <a:cs typeface="Arial" pitchFamily="34"/>
            </a:endParaRP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Sicherung der Wettbewerbsfähigkeit durch gutes Personalmanagement</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Senkung von Personal- und Fluktuationskosten</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Steigerung von Produktivität und Effizienz</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Optimale Nutzung der Arbeitskraft (richtiger Mitarbeitender am richtigen Platz)</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Anpassungsfähigkeit an Veränderungen (z. B. Digitalisierung, Marktveränderungen</a:t>
            </a:r>
          </a:p>
        </p:txBody>
      </p:sp>
      <p:sp>
        <p:nvSpPr>
          <p:cNvPr id="5" name="Textfeld 9">
            <a:extLst>
              <a:ext uri="{FF2B5EF4-FFF2-40B4-BE49-F238E27FC236}">
                <a16:creationId xmlns:a16="http://schemas.microsoft.com/office/drawing/2014/main" id="{624A323C-3270-C554-6100-3818D84C9BA0}"/>
              </a:ext>
            </a:extLst>
          </p:cNvPr>
          <p:cNvSpPr txBox="1"/>
          <p:nvPr/>
        </p:nvSpPr>
        <p:spPr>
          <a:xfrm>
            <a:off x="7228761" y="1930270"/>
            <a:ext cx="5122459" cy="212987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a:t>
            </a:r>
            <a:r>
              <a:rPr lang="de-DE" sz="1200" b="1" i="0" u="none" strike="noStrike" kern="1200" cap="none" spc="0" baseline="0">
                <a:solidFill>
                  <a:srgbClr val="000000"/>
                </a:solidFill>
                <a:uFillTx/>
                <a:latin typeface="Arial" pitchFamily="34"/>
                <a:cs typeface="Arial" pitchFamily="34"/>
              </a:rPr>
              <a:t>Soziale und individuelle Ziele (Mitarbeiterperspektive)</a:t>
            </a:r>
            <a:endParaRPr lang="de-DE" sz="1200" b="0" i="0" u="none" strike="noStrike" kern="1200" cap="none" spc="0" baseline="0">
              <a:solidFill>
                <a:srgbClr val="000000"/>
              </a:solidFill>
              <a:uFillTx/>
              <a:latin typeface="Arial" pitchFamily="34"/>
              <a:cs typeface="Arial" pitchFamily="34"/>
            </a:endParaRP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Sicherung von Einkommen und Beschäftigung</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Arbeitsplatzsicherheit</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Angemessene Arbeitsbedingungen (Gesundheitsschutz, Work-Life-Balance)</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Möglichkeiten zur Qualifikation und Weiterbildung</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Mitgestaltung und Motivation</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200" b="0" i="0" u="none" strike="noStrike" kern="1200" cap="none" spc="0" baseline="0">
                <a:solidFill>
                  <a:srgbClr val="000000"/>
                </a:solidFill>
                <a:uFillTx/>
                <a:latin typeface="Arial" pitchFamily="34"/>
                <a:cs typeface="Arial" pitchFamily="34"/>
              </a:rPr>
              <a:t>Förderung von Zufriedenheit und Bindung ans Unternehmen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3">
            <a:extLst>
              <a:ext uri="{FF2B5EF4-FFF2-40B4-BE49-F238E27FC236}">
                <a16:creationId xmlns:a16="http://schemas.microsoft.com/office/drawing/2014/main" id="{9DB41FF1-0832-A321-1BE4-F3B8772EC668}"/>
              </a:ext>
            </a:extLst>
          </p:cNvPr>
          <p:cNvSpPr txBox="1"/>
          <p:nvPr/>
        </p:nvSpPr>
        <p:spPr>
          <a:xfrm>
            <a:off x="4134816" y="0"/>
            <a:ext cx="3740115" cy="646334"/>
          </a:xfrm>
          <a:prstGeom prst="rect">
            <a:avLst/>
          </a:prstGeom>
          <a:no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3600" b="0" i="0" u="none" strike="noStrike" kern="0" cap="none" spc="0" baseline="0">
                <a:solidFill>
                  <a:srgbClr val="000000"/>
                </a:solidFill>
                <a:uFillTx/>
                <a:latin typeface="Arial" pitchFamily="34"/>
                <a:cs typeface="Arial" pitchFamily="34"/>
              </a:rPr>
              <a:t>P</a:t>
            </a:r>
            <a:r>
              <a:rPr lang="de-DE" sz="3600" b="0" i="0" u="none" strike="noStrike" kern="1200" cap="none" spc="0" baseline="0">
                <a:solidFill>
                  <a:srgbClr val="000000"/>
                </a:solidFill>
                <a:uFillTx/>
                <a:latin typeface="Arial" pitchFamily="34"/>
                <a:cs typeface="Arial" pitchFamily="34"/>
              </a:rPr>
              <a:t>ersonalbestand</a:t>
            </a:r>
          </a:p>
        </p:txBody>
      </p:sp>
      <p:sp>
        <p:nvSpPr>
          <p:cNvPr id="3" name="Textfeld 3">
            <a:extLst>
              <a:ext uri="{FF2B5EF4-FFF2-40B4-BE49-F238E27FC236}">
                <a16:creationId xmlns:a16="http://schemas.microsoft.com/office/drawing/2014/main" id="{92EDDEBC-9CA1-9A7F-EF49-1A396121DBF7}"/>
              </a:ext>
            </a:extLst>
          </p:cNvPr>
          <p:cNvSpPr txBox="1"/>
          <p:nvPr/>
        </p:nvSpPr>
        <p:spPr>
          <a:xfrm>
            <a:off x="1263193" y="1324165"/>
            <a:ext cx="8918150" cy="3534301"/>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750"/>
              </a:spcAft>
              <a:buNone/>
              <a:tabLst/>
              <a:defRPr sz="1800" b="0" i="0" u="none" strike="noStrike" kern="0" cap="none" spc="0" baseline="0">
                <a:solidFill>
                  <a:srgbClr val="000000"/>
                </a:solidFill>
                <a:uFillTx/>
              </a:defRPr>
            </a:pP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 </a:t>
            </a:r>
            <a:r>
              <a:rPr lang="de-DE" sz="1600" b="1" i="0" u="none" strike="noStrike" kern="1200" cap="none" spc="0" baseline="0" dirty="0">
                <a:solidFill>
                  <a:srgbClr val="000000"/>
                </a:solidFill>
                <a:uFillTx/>
                <a:latin typeface="Arial" panose="020B0604020202020204" pitchFamily="34" charset="0"/>
                <a:cs typeface="Arial" panose="020B0604020202020204" pitchFamily="34" charset="0"/>
              </a:rPr>
              <a:t>Ist-Analyse (im Personalbereich)</a:t>
            </a:r>
            <a:endParaRPr lang="de-DE" sz="1600" b="0" i="0" u="none" strike="noStrike" kern="1200" cap="none" spc="0" baseline="0" dirty="0">
              <a:solidFill>
                <a:srgbClr val="000000"/>
              </a:solidFill>
              <a:uFillTx/>
              <a:latin typeface="Arial" panose="020B0604020202020204" pitchFamily="34" charset="0"/>
              <a:cs typeface="Arial" panose="020B0604020202020204" pitchFamily="34" charset="0"/>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Die </a:t>
            </a:r>
            <a:r>
              <a:rPr lang="de-DE" sz="1600" b="1" i="0" u="none" strike="noStrike" kern="1200" cap="none" spc="0" baseline="0" dirty="0">
                <a:solidFill>
                  <a:srgbClr val="000000"/>
                </a:solidFill>
                <a:uFillTx/>
                <a:latin typeface="Arial" panose="020B0604020202020204" pitchFamily="34" charset="0"/>
                <a:cs typeface="Arial" panose="020B0604020202020204" pitchFamily="34" charset="0"/>
              </a:rPr>
              <a:t>Ist-Analyse</a:t>
            </a: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 beschreibt den aktuellen </a:t>
            </a:r>
            <a:r>
              <a:rPr lang="de-DE" sz="1600" b="1" i="0" u="none" strike="noStrike" kern="1200" cap="none" spc="0" baseline="0" dirty="0">
                <a:solidFill>
                  <a:srgbClr val="000000"/>
                </a:solidFill>
                <a:uFillTx/>
                <a:latin typeface="Arial" panose="020B0604020202020204" pitchFamily="34" charset="0"/>
                <a:cs typeface="Arial" panose="020B0604020202020204" pitchFamily="34" charset="0"/>
              </a:rPr>
              <a:t>Ausgangszustand</a:t>
            </a: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 im Unternehmen.</a:t>
            </a:r>
            <a:b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b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Im Bereich Personal bedeutet das:</a:t>
            </a:r>
            <a:b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b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 Wie ist die derzeitige </a:t>
            </a:r>
            <a:r>
              <a:rPr lang="de-DE" sz="1600" b="1" i="0" u="none" strike="noStrike" kern="1200" cap="none" spc="0" baseline="0" dirty="0">
                <a:solidFill>
                  <a:srgbClr val="000000"/>
                </a:solidFill>
                <a:uFillTx/>
                <a:latin typeface="Arial" panose="020B0604020202020204" pitchFamily="34" charset="0"/>
                <a:cs typeface="Arial" panose="020B0604020202020204" pitchFamily="34" charset="0"/>
              </a:rPr>
              <a:t>Personalsituation</a:t>
            </a: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 </a:t>
            </a:r>
            <a:r>
              <a:rPr lang="de-DE" sz="1600" b="1" i="0" u="none" strike="noStrike" kern="1200" cap="none" spc="0" baseline="0" dirty="0">
                <a:solidFill>
                  <a:srgbClr val="000000"/>
                </a:solidFill>
                <a:uFillTx/>
                <a:latin typeface="Arial" panose="020B0604020202020204" pitchFamily="34" charset="0"/>
                <a:cs typeface="Arial" panose="020B0604020202020204" pitchFamily="34" charset="0"/>
              </a:rPr>
              <a:t>Struktur</a:t>
            </a: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 und </a:t>
            </a:r>
            <a:r>
              <a:rPr lang="de-DE" sz="1600" b="1" i="0" u="none" strike="noStrike" kern="1200" cap="none" spc="0" baseline="0" dirty="0">
                <a:solidFill>
                  <a:srgbClr val="000000"/>
                </a:solidFill>
                <a:uFillTx/>
                <a:latin typeface="Arial" panose="020B0604020202020204" pitchFamily="34" charset="0"/>
                <a:cs typeface="Arial" panose="020B0604020202020204" pitchFamily="34" charset="0"/>
              </a:rPr>
              <a:t>Organisation</a:t>
            </a: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Typische Fragen der Ist-Analyse:</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Wie viele Mitarbeiter sind aktuell beschäftigt?</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In welchen Bereichen arbeiten sie?</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Welche Qualifikationen und Kompetenzen sind vorhanden?</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Wie ist die Altersstruktur (z. B. wann gehen Mitarbeiter in Rente)?</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Welche Abläufe und Prozesse gibt es derzeit (z. B. Bewerbungsprozess, Fortbildungsplanung)?</a:t>
            </a:r>
          </a:p>
          <a:p>
            <a:pPr marL="0" marR="0" lvl="0" indent="0" algn="l" defTabSz="914400" rtl="0" fontAlgn="auto" hangingPunct="1">
              <a:lnSpc>
                <a:spcPts val="21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Wo bestehen Defizite, Engpässe oder Optimierungsbedarf?</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 </a:t>
            </a:r>
            <a:r>
              <a:rPr lang="de-DE" sz="1600" b="1" i="0" u="none" strike="noStrike" kern="1200" cap="none" spc="0" baseline="0" dirty="0">
                <a:solidFill>
                  <a:srgbClr val="000000"/>
                </a:solidFill>
                <a:uFillTx/>
                <a:latin typeface="Arial" panose="020B0604020202020204" pitchFamily="34" charset="0"/>
                <a:cs typeface="Arial" panose="020B0604020202020204" pitchFamily="34" charset="0"/>
              </a:rPr>
              <a:t>Ziel:</a:t>
            </a:r>
            <a:r>
              <a:rPr lang="de-DE" sz="1600" b="0" i="0" u="none" strike="noStrike" kern="1200" cap="none" spc="0" baseline="0" dirty="0">
                <a:solidFill>
                  <a:srgbClr val="000000"/>
                </a:solidFill>
                <a:uFillTx/>
                <a:latin typeface="Arial" panose="020B0604020202020204" pitchFamily="34" charset="0"/>
                <a:cs typeface="Arial" panose="020B0604020202020204" pitchFamily="34" charset="0"/>
              </a:rPr>
              <a:t> die aktuelle Ausgangslage objektiv erfassen, um darauf basierend zukünftige Maßnahmen (Soll-Zustand / Planung) sinnvoll ableiten zu können.</a:t>
            </a:r>
          </a:p>
        </p:txBody>
      </p:sp>
    </p:spTree>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ruhrak" id="{B410B7AD-B174-44A7-9EE3-554E85471113}" vid="{4087A92D-E10F-427F-9381-066232B5E2CC}"/>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3599</Words>
  <Application>Microsoft Office PowerPoint</Application>
  <PresentationFormat>Breitbild</PresentationFormat>
  <Paragraphs>500</Paragraphs>
  <Slides>39</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39</vt:i4>
      </vt:variant>
    </vt:vector>
  </HeadingPairs>
  <TitlesOfParts>
    <vt:vector size="43" baseType="lpstr">
      <vt:lpstr>-apple-system</vt:lpstr>
      <vt:lpstr>Aptos</vt:lpstr>
      <vt:lpstr>Arial</vt:lpstr>
      <vt:lpstr>Office</vt:lpstr>
      <vt:lpstr>Personal I + II 22.06.2026  Carsten Lause, Gelsenkirchen Betriebswirt VWA - Train the Trainer IHK - psych. Coach ILS - Ausbilder IHK</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Carsten Lause</dc:creator>
  <cp:lastModifiedBy>Carsten Lause</cp:lastModifiedBy>
  <cp:revision>57</cp:revision>
  <dcterms:created xsi:type="dcterms:W3CDTF">2024-08-11T09:08:15Z</dcterms:created>
  <dcterms:modified xsi:type="dcterms:W3CDTF">2026-06-25T12:59:35Z</dcterms:modified>
</cp:coreProperties>
</file>